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  <p:sldMasterId id="2147483686" r:id="rId2"/>
    <p:sldMasterId id="2147483700" r:id="rId3"/>
    <p:sldMasterId id="2147483704" r:id="rId4"/>
  </p:sldMasterIdLst>
  <p:notesMasterIdLst>
    <p:notesMasterId r:id="rId15"/>
  </p:notesMasterIdLst>
  <p:handoutMasterIdLst>
    <p:handoutMasterId r:id="rId16"/>
  </p:handoutMasterIdLst>
  <p:sldIdLst>
    <p:sldId id="257" r:id="rId5"/>
    <p:sldId id="522" r:id="rId6"/>
    <p:sldId id="545" r:id="rId7"/>
    <p:sldId id="546" r:id="rId8"/>
    <p:sldId id="555" r:id="rId9"/>
    <p:sldId id="547" r:id="rId10"/>
    <p:sldId id="538" r:id="rId11"/>
    <p:sldId id="558" r:id="rId12"/>
    <p:sldId id="560" r:id="rId13"/>
    <p:sldId id="409" r:id="rId14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29">
          <p15:clr>
            <a:srgbClr val="A4A3A4"/>
          </p15:clr>
        </p15:guide>
        <p15:guide id="3" pos="6114">
          <p15:clr>
            <a:srgbClr val="A4A3A4"/>
          </p15:clr>
        </p15:guide>
        <p15:guide id="4" pos="4390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orient="horz" pos="2296">
          <p15:clr>
            <a:srgbClr val="A4A3A4"/>
          </p15:clr>
        </p15:guide>
        <p15:guide id="7" orient="horz" pos="3612">
          <p15:clr>
            <a:srgbClr val="A4A3A4"/>
          </p15:clr>
        </p15:guide>
        <p15:guide id="8" orient="horz" pos="618">
          <p15:clr>
            <a:srgbClr val="A4A3A4"/>
          </p15:clr>
        </p15:guide>
        <p15:guide id="9" orient="horz" pos="1071">
          <p15:clr>
            <a:srgbClr val="A4A3A4"/>
          </p15:clr>
        </p15:guide>
        <p15:guide id="10">
          <p15:clr>
            <a:srgbClr val="A4A3A4"/>
          </p15:clr>
        </p15:guide>
        <p15:guide id="11" pos="126">
          <p15:clr>
            <a:srgbClr val="A4A3A4"/>
          </p15:clr>
        </p15:guide>
        <p15:guide id="12" pos="308">
          <p15:clr>
            <a:srgbClr val="A4A3A4"/>
          </p15:clr>
        </p15:guide>
        <p15:guide id="13" pos="3483">
          <p15:clr>
            <a:srgbClr val="A4A3A4"/>
          </p15:clr>
        </p15:guide>
        <p15:guide id="14" pos="4572">
          <p15:clr>
            <a:srgbClr val="A4A3A4"/>
          </p15:clr>
        </p15:guide>
        <p15:guide id="15" pos="52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EDEDED"/>
    <a:srgbClr val="1B416F"/>
    <a:srgbClr val="3366FF"/>
    <a:srgbClr val="2C6AB6"/>
    <a:srgbClr val="B2CCEC"/>
    <a:srgbClr val="75A4DD"/>
    <a:srgbClr val="4A88D2"/>
    <a:srgbClr val="2B6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04" autoAdjust="0"/>
    <p:restoredTop sz="95777" autoAdjust="0"/>
  </p:normalViewPr>
  <p:slideViewPr>
    <p:cSldViewPr showGuides="1">
      <p:cViewPr varScale="1">
        <p:scale>
          <a:sx n="116" d="100"/>
          <a:sy n="116" d="100"/>
        </p:scale>
        <p:origin x="1650" y="108"/>
      </p:cViewPr>
      <p:guideLst>
        <p:guide orient="horz" pos="2160"/>
        <p:guide pos="3029"/>
        <p:guide pos="6114"/>
        <p:guide pos="4390"/>
        <p:guide orient="horz" pos="845"/>
        <p:guide orient="horz" pos="2296"/>
        <p:guide orient="horz" pos="3612"/>
        <p:guide orient="horz" pos="618"/>
        <p:guide orient="horz" pos="1071"/>
        <p:guide/>
        <p:guide pos="126"/>
        <p:guide pos="308"/>
        <p:guide pos="3483"/>
        <p:guide pos="4572"/>
        <p:guide pos="52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4E4A5-B86E-4E93-8C14-6B3C109862C2}" type="datetimeFigureOut">
              <a:rPr lang="ko-KR" altLang="en-US" smtClean="0"/>
              <a:pPr/>
              <a:t>11/4/2020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7DA6F-6EB3-4BD7-9686-93912AB943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3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94226-9DCA-47B7-9997-5026E61A8369}" type="datetimeFigureOut">
              <a:rPr lang="ko-KR" altLang="en-US" smtClean="0"/>
              <a:pPr/>
              <a:t>11/4/2020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97CAB-ED69-4674-B3EA-D07427DBD7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1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0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9880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B7524-F440-4AEC-B4C0-2452CEBC5199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0604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B7524-F440-4AEC-B4C0-2452CEBC5199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1224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620713"/>
            <a:ext cx="8915400" cy="828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42138" y="95250"/>
            <a:ext cx="2246312" cy="13541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00025" y="95250"/>
            <a:ext cx="6589713" cy="13541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95282" y="5786454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0" y="620713"/>
            <a:ext cx="8915400" cy="82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6237312"/>
            <a:ext cx="1152128" cy="362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유플러스 로고.jpg"/>
          <p:cNvPicPr>
            <a:picLocks noChangeAspect="1"/>
          </p:cNvPicPr>
          <p:nvPr userDrawn="1"/>
        </p:nvPicPr>
        <p:blipFill>
          <a:blip r:embed="rId2"/>
          <a:srcRect l="3378" t="19907" r="61149" b="56945"/>
          <a:stretch>
            <a:fillRect/>
          </a:stretch>
        </p:blipFill>
        <p:spPr>
          <a:xfrm>
            <a:off x="135124" y="6561762"/>
            <a:ext cx="963263" cy="275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8158" y="5857892"/>
            <a:ext cx="2311400" cy="365125"/>
          </a:xfrm>
          <a:prstGeom prst="rect">
            <a:avLst/>
          </a:prstGeom>
        </p:spPr>
        <p:txBody>
          <a:bodyPr/>
          <a:lstStyle/>
          <a:p>
            <a:fld id="{C8108B19-D1BA-4494-A066-6EF0339ED7FD}" type="datetimeFigureOut">
              <a:rPr lang="ko-KR" altLang="en-US" smtClean="0"/>
              <a:pPr/>
              <a:t>11/4/2020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314BF70-E01D-4982-8AFA-0C4F0AE4548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 descr="유플러스 로고.jpg"/>
          <p:cNvPicPr>
            <a:picLocks noChangeAspect="1"/>
          </p:cNvPicPr>
          <p:nvPr userDrawn="1"/>
        </p:nvPicPr>
        <p:blipFill>
          <a:blip r:embed="rId2"/>
          <a:srcRect l="3378" t="19907" r="61149" b="56945"/>
          <a:stretch>
            <a:fillRect/>
          </a:stretch>
        </p:blipFill>
        <p:spPr>
          <a:xfrm>
            <a:off x="135124" y="6561762"/>
            <a:ext cx="963263" cy="27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207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23844" y="5643578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73050" y="620713"/>
            <a:ext cx="4381500" cy="8286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6950" y="620713"/>
            <a:ext cx="4381500" cy="8286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9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image" Target="../media/image13.jpe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 bwMode="gray">
          <a:xfrm>
            <a:off x="238092" y="6357958"/>
            <a:ext cx="2143140" cy="428628"/>
          </a:xfrm>
          <a:prstGeom prst="rect">
            <a:avLst/>
          </a:prstGeom>
          <a:solidFill>
            <a:schemeClr val="accent2"/>
          </a:solidFill>
          <a:ln w="6350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rtlCol="0" anchor="ctr"/>
          <a:lstStyle/>
          <a:p>
            <a:pPr algn="ctr" defTabSz="982663"/>
            <a:r>
              <a:rPr lang="ko-KR" altLang="en-US" sz="11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로고 삽입</a:t>
            </a:r>
            <a:endParaRPr lang="ko-KR" altLang="en-US" sz="1100" b="0" dirty="0" err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3462" y="6429396"/>
            <a:ext cx="1145258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25344"/>
            <a:ext cx="1144849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B9694A5-FD93-48A2-97FD-60AB48EBC8ED}" type="slidenum">
              <a:rPr lang="en-US" altLang="ko-KR" sz="1000" smtClean="0">
                <a:latin typeface="Arial" charset="0"/>
                <a:ea typeface="맑은 고딕" pitchFamily="50" charset="-127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  <a:ea typeface="맑은 고딕" pitchFamily="50" charset="-127"/>
            </a:endParaRPr>
          </a:p>
        </p:txBody>
      </p:sp>
      <p:sp>
        <p:nvSpPr>
          <p:cNvPr id="102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40544" y="322262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0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160748"/>
            <a:ext cx="89154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031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48738" y="6584776"/>
            <a:ext cx="809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67384"/>
            <a:ext cx="100174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18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solidFill>
                  <a:prstClr val="black"/>
                </a:solidFill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 descr="유플러스 로고.jpg"/>
          <p:cNvPicPr>
            <a:picLocks noChangeAspect="1"/>
          </p:cNvPicPr>
          <p:nvPr userDrawn="1"/>
        </p:nvPicPr>
        <p:blipFill>
          <a:blip r:embed="rId18"/>
          <a:srcRect l="3378" t="19907" r="61149" b="56945"/>
          <a:stretch>
            <a:fillRect/>
          </a:stretch>
        </p:blipFill>
        <p:spPr>
          <a:xfrm>
            <a:off x="135124" y="6551252"/>
            <a:ext cx="963263" cy="2752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sldNum="0"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45"/>
          <p:cNvSpPr txBox="1">
            <a:spLocks noChangeArrowheads="1"/>
          </p:cNvSpPr>
          <p:nvPr/>
        </p:nvSpPr>
        <p:spPr bwMode="auto">
          <a:xfrm>
            <a:off x="2432720" y="1340768"/>
            <a:ext cx="7200800" cy="130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4000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개발 계획서</a:t>
            </a:r>
            <a:endParaRPr kumimoji="1" lang="en-US" altLang="ko-KR" sz="4000" dirty="0" smtClean="0">
              <a:solidFill>
                <a:srgbClr val="292929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b="1" dirty="0" err="1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인포젠</a:t>
            </a:r>
            <a:r>
              <a:rPr kumimoji="1" lang="ko-KR" altLang="en-US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개발자 경력 관리</a:t>
            </a:r>
          </a:p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 시스템 구축</a:t>
            </a:r>
            <a:endParaRPr kumimoji="1" lang="en-US" altLang="ko-KR" b="1" dirty="0" smtClean="0">
              <a:solidFill>
                <a:srgbClr val="292929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6906975" y="5274246"/>
            <a:ext cx="1452642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2020. 03.09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5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38"/>
          <p:cNvSpPr>
            <a:spLocks noChangeArrowheads="1"/>
          </p:cNvSpPr>
          <p:nvPr/>
        </p:nvSpPr>
        <p:spPr bwMode="auto">
          <a:xfrm>
            <a:off x="2881298" y="1857364"/>
            <a:ext cx="4968429" cy="3714776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t"/>
          <a:lstStyle/>
          <a:p>
            <a:pPr marL="457200" marR="0" lvl="0" indent="-457200" algn="l" defTabSz="5778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b="1" kern="0" dirty="0" smtClean="0">
                <a:ln w="3175" cmpd="sng">
                  <a:solidFill>
                    <a:schemeClr val="bg1"/>
                  </a:solidFill>
                  <a:prstDash val="solid"/>
                </a:ln>
                <a:latin typeface="HY헤드라인M" pitchFamily="18" charset="-127"/>
                <a:ea typeface="HY헤드라인M" pitchFamily="18" charset="-127"/>
              </a:rPr>
              <a:t>프로젝트개요</a:t>
            </a:r>
            <a:endParaRPr lang="en-US" altLang="ko-KR" sz="2000" b="1" kern="0" dirty="0" smtClean="0">
              <a:ln w="3175" cmpd="sng">
                <a:solidFill>
                  <a:schemeClr val="bg1"/>
                </a:solidFill>
                <a:prstDash val="solid"/>
              </a:ln>
              <a:latin typeface="HY헤드라인M" pitchFamily="18" charset="-127"/>
              <a:ea typeface="HY헤드라인M" pitchFamily="18" charset="-127"/>
            </a:endParaRPr>
          </a:p>
          <a:p>
            <a:pPr marL="457200" marR="0" lvl="0" indent="-457200" algn="l" defTabSz="5778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b="1" kern="0" dirty="0" smtClean="0">
                <a:ln w="3175" cmpd="sng">
                  <a:solidFill>
                    <a:schemeClr val="bg1"/>
                  </a:solidFill>
                  <a:prstDash val="solid"/>
                </a:ln>
                <a:latin typeface="HY헤드라인M" pitchFamily="18" charset="-127"/>
                <a:ea typeface="HY헤드라인M" pitchFamily="18" charset="-127"/>
              </a:rPr>
              <a:t>구축범위</a:t>
            </a:r>
            <a:endParaRPr lang="en-US" altLang="ko-KR" sz="2000" b="1" kern="0" dirty="0" smtClean="0">
              <a:ln w="3175" cmpd="sng">
                <a:solidFill>
                  <a:schemeClr val="bg1"/>
                </a:solidFill>
                <a:prstDash val="solid"/>
              </a:ln>
              <a:latin typeface="HY헤드라인M" pitchFamily="18" charset="-127"/>
              <a:ea typeface="HY헤드라인M" pitchFamily="18" charset="-127"/>
            </a:endParaRPr>
          </a:p>
          <a:p>
            <a:pPr marL="457200" marR="0" lvl="0" indent="-457200" algn="l" defTabSz="5778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b="1" kern="0" dirty="0" smtClean="0">
                <a:ln w="3175" cmpd="sng">
                  <a:solidFill>
                    <a:schemeClr val="bg1"/>
                  </a:solidFill>
                  <a:prstDash val="solid"/>
                </a:ln>
                <a:latin typeface="HY헤드라인M" pitchFamily="18" charset="-127"/>
                <a:ea typeface="HY헤드라인M" pitchFamily="18" charset="-127"/>
              </a:rPr>
              <a:t>프로젝트 수행조직</a:t>
            </a:r>
            <a:endParaRPr lang="en-US" altLang="ko-KR" sz="2000" b="1" kern="0" dirty="0" smtClean="0">
              <a:ln w="3175" cmpd="sng">
                <a:solidFill>
                  <a:schemeClr val="bg1"/>
                </a:solidFill>
                <a:prstDash val="solid"/>
              </a:ln>
              <a:latin typeface="HY헤드라인M" pitchFamily="18" charset="-127"/>
              <a:ea typeface="HY헤드라인M" pitchFamily="18" charset="-127"/>
            </a:endParaRPr>
          </a:p>
          <a:p>
            <a:pPr marL="457200" marR="0" lvl="0" indent="-457200" algn="l" defTabSz="5778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b="1" kern="0" dirty="0" smtClean="0">
                <a:ln w="3175" cmpd="sng">
                  <a:solidFill>
                    <a:schemeClr val="bg1"/>
                  </a:solidFill>
                  <a:prstDash val="solid"/>
                </a:ln>
                <a:latin typeface="HY헤드라인M" pitchFamily="18" charset="-127"/>
                <a:ea typeface="HY헤드라인M" pitchFamily="18" charset="-127"/>
              </a:rPr>
              <a:t>추진 </a:t>
            </a:r>
            <a:r>
              <a:rPr lang="ko-KR" altLang="en-US" sz="2000" b="1" kern="0" dirty="0" smtClean="0">
                <a:ln w="3175" cmpd="sng">
                  <a:solidFill>
                    <a:schemeClr val="bg1"/>
                  </a:solidFill>
                  <a:prstDash val="solid"/>
                </a:ln>
                <a:latin typeface="HY헤드라인M" pitchFamily="18" charset="-127"/>
                <a:ea typeface="HY헤드라인M" pitchFamily="18" charset="-127"/>
              </a:rPr>
              <a:t>일정</a:t>
            </a:r>
            <a:endParaRPr lang="en-US" altLang="ko-KR" sz="2000" b="1" kern="0" dirty="0" smtClean="0">
              <a:ln w="3175" cmpd="sng">
                <a:solidFill>
                  <a:schemeClr val="bg1"/>
                </a:solidFill>
                <a:prstDash val="solid"/>
              </a:ln>
              <a:latin typeface="HY헤드라인M" pitchFamily="18" charset="-127"/>
              <a:ea typeface="HY헤드라인M" pitchFamily="18" charset="-127"/>
            </a:endParaRPr>
          </a:p>
          <a:p>
            <a:pPr marL="457200" marR="0" lvl="0" indent="-457200" algn="l" defTabSz="5778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b="1" kern="0" dirty="0" smtClean="0">
                <a:ln w="3175" cmpd="sng">
                  <a:solidFill>
                    <a:schemeClr val="bg1"/>
                  </a:solidFill>
                  <a:prstDash val="solid"/>
                </a:ln>
                <a:latin typeface="HY헤드라인M" pitchFamily="18" charset="-127"/>
                <a:ea typeface="HY헤드라인M" pitchFamily="18" charset="-127"/>
              </a:rPr>
              <a:t>의사소통방안</a:t>
            </a:r>
            <a:endParaRPr lang="en-US" altLang="ko-KR" sz="2000" b="1" kern="0" dirty="0" smtClean="0">
              <a:ln w="3175" cmpd="sng">
                <a:solidFill>
                  <a:schemeClr val="bg1"/>
                </a:solidFill>
                <a:prstDash val="solid"/>
              </a:ln>
              <a:latin typeface="HY헤드라인M" pitchFamily="18" charset="-127"/>
              <a:ea typeface="HY헤드라인M" pitchFamily="18" charset="-127"/>
            </a:endParaRPr>
          </a:p>
          <a:p>
            <a:pPr marL="457200" marR="0" lvl="0" indent="-457200" algn="l" defTabSz="5778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b="1" kern="0" dirty="0" smtClean="0">
                <a:ln w="3175" cmpd="sng">
                  <a:solidFill>
                    <a:schemeClr val="bg1"/>
                  </a:solidFill>
                  <a:prstDash val="solid"/>
                </a:ln>
                <a:latin typeface="HY헤드라인M" pitchFamily="18" charset="-127"/>
                <a:ea typeface="HY헤드라인M" pitchFamily="18" charset="-127"/>
              </a:rPr>
              <a:t>프로젝트 산출물</a:t>
            </a:r>
            <a:endParaRPr lang="en-US" altLang="ko-KR" sz="2000" b="1" kern="0" dirty="0" smtClean="0">
              <a:ln w="3175" cmpd="sng">
                <a:solidFill>
                  <a:schemeClr val="bg1"/>
                </a:solidFill>
                <a:prstDash val="solid"/>
              </a:ln>
              <a:latin typeface="HY헤드라인M" pitchFamily="18" charset="-127"/>
              <a:ea typeface="HY헤드라인M" pitchFamily="18" charset="-127"/>
            </a:endParaRPr>
          </a:p>
          <a:p>
            <a:pPr marL="457200" marR="0" lvl="0" indent="-457200" algn="l" defTabSz="5778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000" b="1" i="0" u="none" strike="noStrike" kern="0" noProof="0" dirty="0" smtClean="0">
              <a:ln w="3175" cmpd="sng">
                <a:solidFill>
                  <a:schemeClr val="bg1"/>
                </a:solidFill>
                <a:prstDash val="solid"/>
              </a:ln>
              <a:uLnTx/>
              <a:uFillTx/>
              <a:latin typeface="HY헤드라인M" pitchFamily="18" charset="-127"/>
              <a:ea typeface="HY헤드라인M" pitchFamily="18" charset="-127"/>
            </a:endParaRPr>
          </a:p>
          <a:p>
            <a:pPr marL="228600" marR="0" lvl="0" indent="-228600" algn="l" defTabSz="5778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000" b="1" i="0" u="none" strike="noStrike" kern="0" noProof="0" dirty="0">
              <a:ln w="3175" cmpd="sng">
                <a:solidFill>
                  <a:schemeClr val="bg1"/>
                </a:solidFill>
                <a:prstDash val="solid"/>
              </a:ln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AutoShape 38"/>
          <p:cNvSpPr>
            <a:spLocks noChangeArrowheads="1"/>
          </p:cNvSpPr>
          <p:nvPr/>
        </p:nvSpPr>
        <p:spPr bwMode="auto">
          <a:xfrm>
            <a:off x="4024306" y="980728"/>
            <a:ext cx="864095" cy="611362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t"/>
          <a:lstStyle/>
          <a:p>
            <a:pPr defTabSz="577850" latinLnBrk="0">
              <a:lnSpc>
                <a:spcPct val="150000"/>
              </a:lnSpc>
              <a:defRPr/>
            </a:pPr>
            <a:r>
              <a:rPr lang="ko-KR" altLang="en-US" sz="2400" b="1" kern="0" dirty="0">
                <a:ln w="3175" cmpd="sng">
                  <a:solidFill>
                    <a:schemeClr val="bg1"/>
                  </a:solidFill>
                  <a:prstDash val="solid"/>
                </a:ln>
                <a:latin typeface="HY헤드라인M" pitchFamily="18" charset="-127"/>
                <a:ea typeface="HY헤드라인M" pitchFamily="18" charset="-127"/>
              </a:rPr>
              <a:t>목   차</a:t>
            </a:r>
            <a:endParaRPr kumimoji="0" lang="ko-KR" altLang="en-US" sz="1000" b="1" i="0" u="none" strike="noStrike" kern="0" noProof="0" dirty="0">
              <a:ln w="3175" cmpd="sng">
                <a:solidFill>
                  <a:schemeClr val="bg1"/>
                </a:solidFill>
                <a:prstDash val="solid"/>
              </a:ln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5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 bwMode="auto">
          <a:xfrm>
            <a:off x="128464" y="148162"/>
            <a:ext cx="4637482" cy="35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57200" indent="-457200" latinLnBrk="0">
              <a:buAutoNum type="arabicPeriod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1000108"/>
            <a:ext cx="8596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맑은고딕"/>
              </a:rPr>
              <a:t>인포젠이</a:t>
            </a:r>
            <a:r>
              <a:rPr lang="ko-KR" altLang="en-US" sz="1400" b="1" dirty="0" smtClean="0">
                <a:latin typeface="맑은고딕"/>
              </a:rPr>
              <a:t> 투입된 </a:t>
            </a:r>
            <a:r>
              <a:rPr lang="ko-KR" altLang="en-US" sz="1400" b="1" dirty="0" err="1" smtClean="0">
                <a:latin typeface="맑은고딕"/>
              </a:rPr>
              <a:t>각사이트별</a:t>
            </a:r>
            <a:r>
              <a:rPr lang="ko-KR" altLang="en-US" sz="1400" b="1" dirty="0" smtClean="0">
                <a:latin typeface="맑은고딕"/>
              </a:rPr>
              <a:t> 관리 업무를 시스템화로 인해서 효율적인 현황관리를 구축하여 </a:t>
            </a:r>
            <a:endParaRPr lang="en-US" altLang="ko-KR" sz="1400" b="1" dirty="0" smtClean="0">
              <a:latin typeface="맑은고딕"/>
            </a:endParaRPr>
          </a:p>
          <a:p>
            <a:r>
              <a:rPr lang="ko-KR" altLang="en-US" sz="1400" b="1" dirty="0" err="1" smtClean="0">
                <a:latin typeface="맑은고딕"/>
              </a:rPr>
              <a:t>각사이트별</a:t>
            </a:r>
            <a:r>
              <a:rPr lang="ko-KR" altLang="en-US" sz="1400" b="1" dirty="0" smtClean="0">
                <a:latin typeface="맑은고딕"/>
              </a:rPr>
              <a:t> 현장대리인 업무 및 본사 의사소통을 원활한 진행을 위해서 추진</a:t>
            </a:r>
            <a:endParaRPr lang="ko-KR" altLang="en-US" sz="1400" b="1" dirty="0">
              <a:latin typeface="맑은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1701846"/>
            <a:ext cx="8361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1.</a:t>
            </a:r>
            <a:r>
              <a:rPr lang="ko-KR" altLang="en-US" sz="1400" b="1" dirty="0" smtClean="0"/>
              <a:t>추진배경</a:t>
            </a:r>
            <a:endParaRPr lang="en-US" altLang="ko-KR" sz="1400" b="1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 - SP</a:t>
            </a:r>
            <a:r>
              <a:rPr lang="ko-KR" altLang="en-US" sz="1300" dirty="0" smtClean="0"/>
              <a:t>품질인증 관련 </a:t>
            </a:r>
            <a:r>
              <a:rPr lang="en-US" altLang="ko-KR" sz="1300" dirty="0" smtClean="0"/>
              <a:t>IES-P(INFOGEN Enterprise Standard for Project) </a:t>
            </a:r>
            <a:r>
              <a:rPr lang="ko-KR" altLang="en-US" sz="1300" dirty="0" smtClean="0"/>
              <a:t>기반 프로젝트 수행</a:t>
            </a:r>
            <a:endParaRPr lang="en-US" altLang="ko-KR" sz="1300" dirty="0"/>
          </a:p>
          <a:p>
            <a:r>
              <a:rPr lang="en-US" altLang="ko-KR" sz="1300" dirty="0" smtClean="0"/>
              <a:t>   - </a:t>
            </a:r>
            <a:r>
              <a:rPr lang="ko-KR" altLang="en-US" sz="1300" b="1" dirty="0" err="1">
                <a:latin typeface="맑은고딕"/>
              </a:rPr>
              <a:t>인포젠이</a:t>
            </a:r>
            <a:r>
              <a:rPr lang="ko-KR" altLang="en-US" sz="1300" b="1" dirty="0">
                <a:latin typeface="맑은고딕"/>
              </a:rPr>
              <a:t> 투입된 </a:t>
            </a:r>
            <a:r>
              <a:rPr lang="ko-KR" altLang="en-US" sz="1300" b="1" dirty="0" err="1">
                <a:latin typeface="맑은고딕"/>
              </a:rPr>
              <a:t>각사이트별</a:t>
            </a:r>
            <a:r>
              <a:rPr lang="ko-KR" altLang="en-US" sz="1300" b="1" dirty="0">
                <a:latin typeface="맑은고딕"/>
              </a:rPr>
              <a:t> 관리 </a:t>
            </a:r>
            <a:r>
              <a:rPr lang="ko-KR" altLang="en-US" sz="1300" b="1" dirty="0" smtClean="0">
                <a:latin typeface="맑은고딕"/>
              </a:rPr>
              <a:t>수작업 관리 업무를 </a:t>
            </a:r>
            <a:r>
              <a:rPr lang="ko-KR" altLang="en-US" sz="1300" b="1" dirty="0" err="1" smtClean="0">
                <a:latin typeface="맑은고딕"/>
              </a:rPr>
              <a:t>인포젠</a:t>
            </a:r>
            <a:r>
              <a:rPr lang="ko-KR" altLang="en-US" sz="1300" b="1" dirty="0" smtClean="0">
                <a:latin typeface="맑은고딕"/>
              </a:rPr>
              <a:t> 통합관리 시스템  웹</a:t>
            </a:r>
            <a:r>
              <a:rPr lang="en-US" altLang="ko-KR" sz="1300" b="1" dirty="0" smtClean="0">
                <a:latin typeface="맑은고딕"/>
              </a:rPr>
              <a:t>/</a:t>
            </a:r>
            <a:r>
              <a:rPr lang="ko-KR" altLang="en-US" sz="1300" b="1" dirty="0" err="1" smtClean="0">
                <a:latin typeface="맑은고딕"/>
              </a:rPr>
              <a:t>앱</a:t>
            </a:r>
            <a:r>
              <a:rPr lang="ko-KR" altLang="en-US" sz="1300" b="1" dirty="0" smtClean="0">
                <a:latin typeface="맑은고딕"/>
              </a:rPr>
              <a:t> 서비스 가능하게 제공</a:t>
            </a:r>
            <a:endParaRPr lang="en-US" altLang="ko-KR" sz="13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57158" y="2559102"/>
            <a:ext cx="4818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  2. </a:t>
            </a:r>
            <a:r>
              <a:rPr lang="ko-KR" altLang="en-US" sz="1400" b="1" dirty="0" smtClean="0"/>
              <a:t>추진내용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</a:t>
            </a:r>
            <a:r>
              <a:rPr lang="ko-KR" altLang="en-US" sz="1400" b="1" dirty="0" smtClean="0"/>
              <a:t>① </a:t>
            </a:r>
            <a:r>
              <a:rPr lang="en-US" altLang="ko-KR" sz="1400" b="1" dirty="0" smtClean="0"/>
              <a:t>Cloud Native </a:t>
            </a:r>
            <a:r>
              <a:rPr lang="ko-KR" altLang="en-US" sz="1400" b="1" dirty="0" smtClean="0"/>
              <a:t>및 </a:t>
            </a:r>
            <a:r>
              <a:rPr lang="ko-KR" altLang="en-US" sz="1400" b="1" dirty="0" err="1" smtClean="0"/>
              <a:t>파이션</a:t>
            </a:r>
            <a:r>
              <a:rPr lang="ko-KR" altLang="en-US" sz="1400" b="1" dirty="0" smtClean="0"/>
              <a:t> 기반으로 </a:t>
            </a:r>
            <a:r>
              <a:rPr lang="en-US" altLang="ko-KR" sz="1400" b="1" dirty="0" smtClean="0"/>
              <a:t>MSA</a:t>
            </a:r>
            <a:r>
              <a:rPr lang="ko-KR" altLang="en-US" sz="1400" b="1" dirty="0" smtClean="0"/>
              <a:t>방식으로 구축</a:t>
            </a:r>
            <a:endParaRPr lang="en-US" altLang="ko-KR" sz="1400" b="1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93211"/>
              </p:ext>
            </p:extLst>
          </p:nvPr>
        </p:nvGraphicFramePr>
        <p:xfrm>
          <a:off x="928662" y="3171189"/>
          <a:ext cx="7358114" cy="186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93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제공 화면 및 기능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>
                          <a:latin typeface="+mn-lt"/>
                        </a:rPr>
                        <a:t>개발자 관리</a:t>
                      </a:r>
                      <a:endParaRPr lang="ko-KR" altLang="en-US" sz="1000" u="none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u="none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000" u="none" baseline="0" dirty="0" smtClean="0">
                          <a:latin typeface="+mn-lt"/>
                        </a:rPr>
                        <a:t>정규직 개발자 인원에 대한 등급</a:t>
                      </a:r>
                      <a:r>
                        <a:rPr lang="en-US" altLang="ko-KR" sz="1000" u="none" baseline="0" dirty="0" smtClean="0">
                          <a:latin typeface="+mn-lt"/>
                        </a:rPr>
                        <a:t>/ </a:t>
                      </a:r>
                      <a:r>
                        <a:rPr lang="ko-KR" altLang="en-US" sz="1000" u="none" baseline="0" dirty="0" smtClean="0">
                          <a:latin typeface="+mn-lt"/>
                        </a:rPr>
                        <a:t>프로젝트 투입 경력관리 </a:t>
                      </a:r>
                      <a:endParaRPr lang="en-US" altLang="ko-KR" sz="1000" u="none" baseline="0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u="none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000" u="none" baseline="0" dirty="0" smtClean="0">
                          <a:latin typeface="+mn-lt"/>
                        </a:rPr>
                        <a:t>프리랜서 인원에 대한 개발자 등록 </a:t>
                      </a:r>
                      <a:endParaRPr lang="en-US" altLang="ko-KR" sz="1000" u="none" baseline="0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u="none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000" u="none" baseline="0" dirty="0" smtClean="0">
                          <a:latin typeface="+mn-lt"/>
                        </a:rPr>
                        <a:t>프리랜서 인원에 대한 프로젝트 투입 경력 관리 </a:t>
                      </a:r>
                      <a:endParaRPr lang="ko-KR" altLang="en-US" sz="1000" u="none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3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프로젝트 관리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lt"/>
                        </a:rPr>
                        <a:t>계약 발주 대상 프로젝트 기본 정보 관리 </a:t>
                      </a:r>
                      <a:endParaRPr lang="en-US" altLang="ko-KR" sz="1000" dirty="0" smtClean="0"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lt"/>
                        </a:rPr>
                        <a:t>계약일 </a:t>
                      </a:r>
                      <a:r>
                        <a:rPr lang="en-US" altLang="ko-KR" sz="1000" dirty="0" smtClean="0">
                          <a:latin typeface="+mn-lt"/>
                        </a:rPr>
                        <a:t>/</a:t>
                      </a:r>
                      <a:r>
                        <a:rPr lang="ko-KR" altLang="en-US" sz="1000" dirty="0" smtClean="0">
                          <a:latin typeface="+mn-lt"/>
                        </a:rPr>
                        <a:t>납기일</a:t>
                      </a:r>
                      <a:r>
                        <a:rPr lang="en-US" altLang="ko-KR" sz="1000" dirty="0" smtClean="0">
                          <a:latin typeface="+mn-lt"/>
                        </a:rPr>
                        <a:t>/</a:t>
                      </a:r>
                      <a:r>
                        <a:rPr lang="ko-KR" altLang="en-US" sz="1000" dirty="0" err="1" smtClean="0">
                          <a:latin typeface="+mn-lt"/>
                        </a:rPr>
                        <a:t>고객사</a:t>
                      </a:r>
                      <a:r>
                        <a:rPr lang="ko-KR" altLang="en-US" sz="1000" dirty="0" smtClean="0">
                          <a:latin typeface="+mn-lt"/>
                        </a:rPr>
                        <a:t> </a:t>
                      </a:r>
                      <a:r>
                        <a:rPr lang="ko-KR" altLang="en-US" sz="1000" dirty="0" err="1" smtClean="0">
                          <a:latin typeface="+mn-lt"/>
                        </a:rPr>
                        <a:t>정보등</a:t>
                      </a:r>
                      <a:r>
                        <a:rPr lang="ko-KR" altLang="en-US" sz="1000" dirty="0" smtClean="0">
                          <a:latin typeface="+mn-lt"/>
                        </a:rPr>
                        <a:t> 프로젝트 관리에 필요한 정보 등록 </a:t>
                      </a:r>
                      <a:endParaRPr lang="en-US" altLang="ko-KR" sz="1000" dirty="0" smtClean="0"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lt"/>
                        </a:rPr>
                        <a:t>프로젝트 투입 시 필요한 기본 스킬 관리 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n-lt"/>
                        </a:rPr>
                        <a:t>스킬관리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aseline="0" dirty="0" smtClean="0">
                          <a:latin typeface="+mn-lt"/>
                        </a:rPr>
                        <a:t>FRONT-END/MIDDLE WARE/BACK-END/DATA BASE </a:t>
                      </a:r>
                      <a:r>
                        <a:rPr lang="ko-KR" altLang="en-US" sz="1000" baseline="0" dirty="0" smtClean="0">
                          <a:latin typeface="+mn-lt"/>
                        </a:rPr>
                        <a:t>영역 기준으로 세부 스킬 관리 기능 </a:t>
                      </a:r>
                      <a:endParaRPr lang="en-US" altLang="ko-KR" sz="1000" baseline="0" dirty="0" smtClean="0"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latin typeface="+mn-lt"/>
                        </a:rPr>
                        <a:t>각 등록 스킬 기준 프로젝트 </a:t>
                      </a:r>
                      <a:r>
                        <a:rPr lang="ko-KR" altLang="en-US" sz="1000" baseline="0" dirty="0" err="1" smtClean="0">
                          <a:latin typeface="+mn-lt"/>
                        </a:rPr>
                        <a:t>맵핑</a:t>
                      </a:r>
                      <a:r>
                        <a:rPr lang="en-US" altLang="ko-KR" sz="1000" baseline="0" dirty="0" smtClean="0">
                          <a:latin typeface="+mn-lt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+mn-lt"/>
                        </a:rPr>
                        <a:t>개발자 사용 가능 스킬 </a:t>
                      </a:r>
                      <a:r>
                        <a:rPr lang="ko-KR" altLang="en-US" sz="1000" baseline="0" dirty="0" err="1" smtClean="0">
                          <a:latin typeface="+mn-lt"/>
                        </a:rPr>
                        <a:t>맵핑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00034" y="5489558"/>
            <a:ext cx="8429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  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 bwMode="gray">
          <a:xfrm>
            <a:off x="2792760" y="2026247"/>
            <a:ext cx="4104456" cy="4283073"/>
          </a:xfrm>
          <a:prstGeom prst="round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6350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rtlCol="0" anchor="ctr"/>
          <a:lstStyle/>
          <a:p>
            <a:pPr algn="ctr" defTabSz="982663"/>
            <a:endParaRPr lang="ko-KR" altLang="en-US" sz="1100" b="0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 bwMode="auto">
          <a:xfrm>
            <a:off x="128464" y="116632"/>
            <a:ext cx="4637482" cy="35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구축범위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453" y="1060526"/>
            <a:ext cx="731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개발자 관리 및 프로젝트 관리는 우선적으로 웹을 기반으로 개발을 진행하며 개발자 등록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개발자 스킬 관리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프로젝트 등록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프로젝트 계약 관리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프로젝트 </a:t>
            </a:r>
            <a:r>
              <a:rPr lang="ko-KR" altLang="en-US" sz="1200" b="1" dirty="0" err="1" smtClean="0"/>
              <a:t>스킬관리를</a:t>
            </a:r>
            <a:r>
              <a:rPr lang="ko-KR" altLang="en-US" sz="1200" b="1" dirty="0" smtClean="0"/>
              <a:t> 기반으로 사용할 수 있도록 구축 한다</a:t>
            </a:r>
            <a:r>
              <a:rPr lang="en-US" altLang="ko-KR" sz="1200" b="1" dirty="0" smtClean="0"/>
              <a:t>. </a:t>
            </a:r>
            <a:endParaRPr lang="ko-KR" altLang="en-US" sz="1200" b="1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963950" y="2614822"/>
            <a:ext cx="3714776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06958" y="218619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구축 방향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96816" y="2780928"/>
            <a:ext cx="33505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en-US" altLang="ko-KR" sz="1200" dirty="0"/>
              <a:t>3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Main </a:t>
            </a:r>
            <a:r>
              <a:rPr lang="en-US" altLang="ko-KR" sz="1200" dirty="0" smtClean="0"/>
              <a:t>Category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구성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-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개발자 관리 </a:t>
            </a:r>
            <a:endParaRPr lang="en-US" altLang="ko-KR" sz="1200" dirty="0" smtClean="0"/>
          </a:p>
          <a:p>
            <a:r>
              <a:rPr lang="en-US" altLang="ko-KR" sz="1200" dirty="0" smtClean="0"/>
              <a:t>  </a:t>
            </a:r>
            <a:r>
              <a:rPr lang="en-US" altLang="ko-KR" sz="1200" dirty="0"/>
              <a:t>-  </a:t>
            </a:r>
            <a:r>
              <a:rPr lang="ko-KR" altLang="en-US" sz="1200" dirty="0" smtClean="0"/>
              <a:t>프로젝트 관리</a:t>
            </a:r>
            <a:endParaRPr lang="en-US" altLang="ko-KR" sz="1200" dirty="0" smtClean="0"/>
          </a:p>
          <a:p>
            <a:r>
              <a:rPr lang="en-US" altLang="ko-KR" sz="1200" dirty="0" smtClean="0"/>
              <a:t>  -  </a:t>
            </a:r>
            <a:r>
              <a:rPr lang="ko-KR" altLang="en-US" sz="1200" dirty="0" smtClean="0"/>
              <a:t>스킬 관리 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개발자 관리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-  </a:t>
            </a:r>
            <a:r>
              <a:rPr lang="ko-KR" altLang="en-US" sz="1200" dirty="0" err="1" smtClean="0"/>
              <a:t>정직원</a:t>
            </a:r>
            <a:r>
              <a:rPr lang="ko-KR" altLang="en-US" sz="1200" dirty="0" smtClean="0"/>
              <a:t> 및 프리랜서 개발자 등록 기능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-  </a:t>
            </a:r>
            <a:r>
              <a:rPr lang="ko-KR" altLang="en-US" sz="1200" dirty="0" smtClean="0"/>
              <a:t>각 개발자 별 사용 가능 스킬 등록 </a:t>
            </a:r>
            <a:endParaRPr lang="en-US" altLang="ko-KR" sz="1200" dirty="0" smtClean="0"/>
          </a:p>
          <a:p>
            <a:r>
              <a:rPr lang="en-US" altLang="ko-KR" sz="1200" dirty="0" smtClean="0"/>
              <a:t>  -  </a:t>
            </a:r>
            <a:r>
              <a:rPr lang="ko-KR" altLang="en-US" sz="1200" dirty="0" smtClean="0"/>
              <a:t>개발자 </a:t>
            </a:r>
            <a:r>
              <a:rPr lang="ko-KR" altLang="en-US" sz="1200" dirty="0" smtClean="0"/>
              <a:t>투입 경력 관리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프로젝트 관리 </a:t>
            </a:r>
            <a:r>
              <a:rPr lang="en-US" altLang="ko-KR" sz="1200" dirty="0" smtClean="0"/>
              <a:t>  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고객사</a:t>
            </a:r>
            <a:r>
              <a:rPr lang="ko-KR" altLang="en-US" sz="1200" dirty="0" smtClean="0"/>
              <a:t> 발주 프로젝트 관리 </a:t>
            </a:r>
            <a:endParaRPr lang="en-US" altLang="ko-KR" sz="1200" dirty="0" smtClean="0"/>
          </a:p>
          <a:p>
            <a:r>
              <a:rPr lang="en-US" altLang="ko-KR" sz="1200" dirty="0" smtClean="0"/>
              <a:t>  - </a:t>
            </a:r>
            <a:r>
              <a:rPr lang="ko-KR" altLang="en-US" sz="1200" dirty="0" smtClean="0"/>
              <a:t>프로젝트 별 투입 개발자 관리</a:t>
            </a:r>
            <a:endParaRPr lang="en-US" altLang="ko-KR" sz="1200" dirty="0" smtClean="0"/>
          </a:p>
          <a:p>
            <a:r>
              <a:rPr lang="en-US" altLang="ko-KR" sz="1200" dirty="0" smtClean="0"/>
              <a:t>  - </a:t>
            </a:r>
            <a:r>
              <a:rPr lang="ko-KR" altLang="en-US" sz="1200" dirty="0" smtClean="0"/>
              <a:t>프로젝트 별 요구 스킬 관리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스킬 관리 </a:t>
            </a:r>
            <a:endParaRPr lang="en-US" altLang="ko-KR" sz="1200" dirty="0" smtClean="0"/>
          </a:p>
          <a:p>
            <a:r>
              <a:rPr lang="en-US" altLang="ko-KR" sz="1200" dirty="0"/>
              <a:t>  - </a:t>
            </a:r>
            <a:r>
              <a:rPr lang="en-US" altLang="ko-KR" sz="1200" dirty="0" smtClean="0"/>
              <a:t>Front/Middle/Back/DB </a:t>
            </a:r>
            <a:r>
              <a:rPr lang="ko-KR" altLang="en-US" sz="1200" dirty="0" smtClean="0"/>
              <a:t>별 언어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플랫폼 등록 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 txBox="1">
            <a:spLocks/>
          </p:cNvSpPr>
          <p:nvPr/>
        </p:nvSpPr>
        <p:spPr bwMode="auto">
          <a:xfrm>
            <a:off x="128464" y="116632"/>
            <a:ext cx="4637482" cy="35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구축범위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상세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79377"/>
              </p:ext>
            </p:extLst>
          </p:nvPr>
        </p:nvGraphicFramePr>
        <p:xfrm>
          <a:off x="502166" y="1844824"/>
          <a:ext cx="8358246" cy="2908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76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475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제공 기능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상세 내역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51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>
                          <a:latin typeface="+mn-lt"/>
                        </a:rPr>
                        <a:t>개발자 관리</a:t>
                      </a:r>
                      <a:endParaRPr lang="ko-KR" altLang="en-US" sz="1000" u="none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u="none" baseline="0" dirty="0" smtClean="0">
                          <a:latin typeface="+mn-lt"/>
                        </a:rPr>
                        <a:t>개발자 사용가능 스킬 조회</a:t>
                      </a:r>
                      <a:endParaRPr lang="en-US" altLang="ko-KR" sz="10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u="none" dirty="0" err="1" smtClean="0">
                          <a:latin typeface="+mn-lt"/>
                        </a:rPr>
                        <a:t>정직원</a:t>
                      </a:r>
                      <a:r>
                        <a:rPr lang="en-US" altLang="ko-KR" sz="1000" u="none" dirty="0" smtClean="0">
                          <a:latin typeface="+mn-lt"/>
                        </a:rPr>
                        <a:t>/ </a:t>
                      </a:r>
                      <a:r>
                        <a:rPr lang="ko-KR" altLang="en-US" sz="1000" u="none" dirty="0" smtClean="0">
                          <a:latin typeface="+mn-lt"/>
                        </a:rPr>
                        <a:t>프리랜서 기준 개발자 등급 및 각</a:t>
                      </a:r>
                      <a:r>
                        <a:rPr lang="en-US" altLang="ko-KR" sz="1000" u="none" baseline="0" dirty="0" smtClean="0">
                          <a:latin typeface="+mn-lt"/>
                        </a:rPr>
                        <a:t> PLATFORM </a:t>
                      </a:r>
                      <a:r>
                        <a:rPr lang="ko-KR" altLang="en-US" sz="1000" u="none" baseline="0" dirty="0" smtClean="0">
                          <a:latin typeface="+mn-lt"/>
                        </a:rPr>
                        <a:t>별 운용 가능 스킬 및 능숙도 조회 </a:t>
                      </a:r>
                      <a:endParaRPr lang="ko-KR" altLang="en-US" sz="1000" u="none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71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u="none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개발자 추가 </a:t>
                      </a:r>
                      <a:endParaRPr lang="ko-KR" altLang="en-US" sz="1000" b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개발자별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 스킬 관리를 위한 추가 삭제 수정 기능 제공 </a:t>
                      </a:r>
                      <a:endParaRPr lang="ko-KR" altLang="en-US" sz="1000" b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71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u="none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스킬 상세 관리 </a:t>
                      </a:r>
                      <a:endParaRPr lang="ko-KR" altLang="en-US" sz="1000" b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개인 별 사용 가능 언어 및  능숙도 등록 및 수정 기능 제공 </a:t>
                      </a:r>
                      <a:endParaRPr lang="ko-KR" altLang="en-US" sz="1000" b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69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u="none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사외 개발자 등록</a:t>
                      </a:r>
                      <a:endParaRPr lang="ko-KR" altLang="en-US" sz="1000" b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프리랜서 및 외주 개발사 투입인원에 대한 신규 등록 기능 제공  </a:t>
                      </a:r>
                      <a:endParaRPr lang="ko-KR" altLang="en-US" sz="1000" b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86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스킬 관리 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스킬 코드 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스킬 구분에 따른 상세 스킬 신규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 기능 제공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575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스킬 코드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맵핑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프로젝트 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개발자 관리 화면에 대상 스킬 코드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맵핑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제공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431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프로젝트 관리 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프로젝트 등록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프로젝트명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고객사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계약코드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원청사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계약사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등 기반정보 등록 수정 기능 제공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83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요구 스킬 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각 프로젝트 별 요구 스킬 등록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 기능 제공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83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프로젝트 투입현황 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각 프로젝트 별 투입 인원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 기능 제공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 bwMode="auto">
          <a:xfrm>
            <a:off x="128464" y="116632"/>
            <a:ext cx="4637482" cy="35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프로젝트 수행조직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964" y="1009796"/>
            <a:ext cx="909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연동 및 설계 내역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개발 결과 검증을 통해 초기의 효율화 확보 목적에 부합하는지 검토하는 </a:t>
            </a:r>
            <a:r>
              <a:rPr lang="ko-KR" altLang="en-US" sz="1400" b="1" dirty="0" smtClean="0"/>
              <a:t>프로세스를 구축 하겠음</a:t>
            </a:r>
            <a:endParaRPr lang="en-US" altLang="ko-KR" sz="14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341456" y="1908930"/>
            <a:ext cx="1632382" cy="29437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PM</a:t>
            </a:r>
            <a:endParaRPr lang="ko-KR" altLang="en-US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0798" y="2462986"/>
            <a:ext cx="1643074" cy="29437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QA</a:t>
            </a:r>
            <a:endParaRPr lang="ko-KR" altLang="en-US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40798" y="2980374"/>
            <a:ext cx="1643074" cy="29437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PL</a:t>
            </a:r>
            <a:endParaRPr lang="ko-KR" altLang="en-US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40798" y="3543258"/>
            <a:ext cx="1643074" cy="29437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개발팀</a:t>
            </a:r>
            <a:endParaRPr lang="ko-KR" altLang="en-US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26352" y="4337696"/>
            <a:ext cx="1928826" cy="29437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관리</a:t>
            </a:r>
            <a:endParaRPr lang="ko-KR" altLang="en-US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69492" y="4347221"/>
            <a:ext cx="1643074" cy="29437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개발자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스킬 관리</a:t>
            </a:r>
            <a:endParaRPr lang="ko-KR" altLang="en-US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>
            <a:stCxn id="9" idx="2"/>
            <a:endCxn id="10" idx="0"/>
          </p:cNvCxnSpPr>
          <p:nvPr/>
        </p:nvCxnSpPr>
        <p:spPr>
          <a:xfrm rot="16200000" flipH="1">
            <a:off x="4030149" y="2330800"/>
            <a:ext cx="259684" cy="4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2"/>
            <a:endCxn id="11" idx="0"/>
          </p:cNvCxnSpPr>
          <p:nvPr/>
        </p:nvCxnSpPr>
        <p:spPr>
          <a:xfrm rot="5400000">
            <a:off x="4050827" y="2868866"/>
            <a:ext cx="22301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1" idx="2"/>
            <a:endCxn id="12" idx="0"/>
          </p:cNvCxnSpPr>
          <p:nvPr/>
        </p:nvCxnSpPr>
        <p:spPr>
          <a:xfrm rot="5400000">
            <a:off x="4028079" y="3409002"/>
            <a:ext cx="2685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2" idx="2"/>
            <a:endCxn id="13" idx="0"/>
          </p:cNvCxnSpPr>
          <p:nvPr/>
        </p:nvCxnSpPr>
        <p:spPr>
          <a:xfrm rot="5400000">
            <a:off x="3376517" y="3551878"/>
            <a:ext cx="500066" cy="10715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2" idx="2"/>
            <a:endCxn id="14" idx="0"/>
          </p:cNvCxnSpPr>
          <p:nvPr/>
        </p:nvCxnSpPr>
        <p:spPr>
          <a:xfrm rot="16200000" flipH="1">
            <a:off x="4371887" y="3628078"/>
            <a:ext cx="509591" cy="9286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126352" y="4643609"/>
            <a:ext cx="1928826" cy="135732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관리 및 연계 화면 개발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668326" y="3420622"/>
            <a:ext cx="5286412" cy="292895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69492" y="4657897"/>
            <a:ext cx="1643074" cy="135732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개발자 스킬 관리 및 연계화면 개발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 bwMode="auto">
          <a:xfrm>
            <a:off x="128464" y="116632"/>
            <a:ext cx="4637482" cy="35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추진 일정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04165"/>
              </p:ext>
            </p:extLst>
          </p:nvPr>
        </p:nvGraphicFramePr>
        <p:xfrm>
          <a:off x="128464" y="1714488"/>
          <a:ext cx="1143008" cy="371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14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4.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세부사항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2406" y="1000108"/>
            <a:ext cx="5396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○ 프로젝트  </a:t>
            </a:r>
            <a:r>
              <a:rPr lang="en-US" altLang="ko-KR" sz="1400" b="1" dirty="0" smtClean="0"/>
              <a:t>‘20/04/01 </a:t>
            </a:r>
            <a:r>
              <a:rPr lang="en-US" altLang="ko-KR" sz="1400" b="1" dirty="0" smtClean="0"/>
              <a:t>~ ‘</a:t>
            </a:r>
            <a:r>
              <a:rPr lang="en-US" altLang="ko-KR" sz="1400" b="1" dirty="0" smtClean="0"/>
              <a:t>20/10/16 </a:t>
            </a:r>
            <a:r>
              <a:rPr lang="ko-KR" altLang="en-US" sz="1400" b="1" dirty="0" smtClean="0"/>
              <a:t>총 </a:t>
            </a:r>
            <a:r>
              <a:rPr lang="en-US" altLang="ko-KR" sz="1400" b="1" dirty="0" smtClean="0"/>
              <a:t>6.5</a:t>
            </a:r>
            <a:r>
              <a:rPr lang="ko-KR" altLang="en-US" sz="1400" b="1" dirty="0" smtClean="0"/>
              <a:t>개월  </a:t>
            </a:r>
            <a:r>
              <a:rPr lang="ko-KR" altLang="en-US" sz="1400" b="1" dirty="0" smtClean="0"/>
              <a:t>일정으로 구축 진행</a:t>
            </a:r>
            <a:endParaRPr lang="en-US" altLang="ko-KR" sz="1400" b="1" dirty="0" smtClean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759597"/>
              </p:ext>
            </p:extLst>
          </p:nvPr>
        </p:nvGraphicFramePr>
        <p:xfrm>
          <a:off x="1364587" y="1714488"/>
          <a:ext cx="7786744" cy="371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85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33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33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733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33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334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73343"/>
              </a:tblGrid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‘20.4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8536"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1000" b="1" u="none" dirty="0" smtClean="0">
                          <a:latin typeface="+mn-lt"/>
                        </a:rPr>
                        <a:t>-</a:t>
                      </a:r>
                      <a:r>
                        <a:rPr lang="ko-KR" altLang="en-US" sz="1000" b="1" u="none" dirty="0" smtClean="0">
                          <a:latin typeface="+mn-lt"/>
                        </a:rPr>
                        <a:t>프로젝트관리</a:t>
                      </a:r>
                      <a:endParaRPr lang="en-US" altLang="ko-KR" sz="1000" b="1" u="none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000" b="1" u="none" dirty="0" smtClean="0">
                          <a:latin typeface="+mn-lt"/>
                        </a:rPr>
                        <a:t>-</a:t>
                      </a:r>
                      <a:r>
                        <a:rPr lang="ko-KR" altLang="en-US" sz="1000" b="1" u="none" dirty="0" err="1" smtClean="0">
                          <a:latin typeface="+mn-lt"/>
                        </a:rPr>
                        <a:t>스킬관리</a:t>
                      </a:r>
                      <a:endParaRPr lang="en-US" altLang="ko-KR" sz="1000" b="1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10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10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10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10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10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10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10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7" name="직선 화살표 연결선 36"/>
          <p:cNvCxnSpPr/>
          <p:nvPr/>
        </p:nvCxnSpPr>
        <p:spPr>
          <a:xfrm>
            <a:off x="2864786" y="2641594"/>
            <a:ext cx="1285884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42161" y="2283804"/>
            <a:ext cx="899605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900" b="1" dirty="0" smtClean="0"/>
              <a:t>요구사항 </a:t>
            </a:r>
            <a:r>
              <a:rPr lang="ko-KR" altLang="en-US" sz="900" b="1" dirty="0" smtClean="0"/>
              <a:t>분석</a:t>
            </a:r>
            <a:endParaRPr lang="en-US" altLang="ko-KR" sz="900" b="1" dirty="0" smtClean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182200" y="2643182"/>
            <a:ext cx="2468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64245" y="2293348"/>
            <a:ext cx="785793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900" b="1" dirty="0" smtClean="0"/>
              <a:t>개발자 관리</a:t>
            </a:r>
            <a:endParaRPr lang="ko-KR" altLang="en-US" sz="9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4580558" y="3212976"/>
            <a:ext cx="1524570" cy="1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71617" y="2935624"/>
            <a:ext cx="104547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b="1" dirty="0" smtClean="0"/>
              <a:t>기본 로그인 관리</a:t>
            </a:r>
            <a:endParaRPr lang="ko-KR" altLang="en-US" sz="900" b="1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3579166" y="3704286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39742" y="3357562"/>
            <a:ext cx="7168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b="1" dirty="0" smtClean="0"/>
              <a:t>UI </a:t>
            </a:r>
            <a:r>
              <a:rPr lang="ko-KR" altLang="en-US" sz="900" b="1" dirty="0" smtClean="0"/>
              <a:t>디자인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화면설계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052048" y="3704242"/>
            <a:ext cx="1507993" cy="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85048" y="3412482"/>
            <a:ext cx="899606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900" b="1" dirty="0" err="1" smtClean="0"/>
              <a:t>스킬코드</a:t>
            </a:r>
            <a:r>
              <a:rPr lang="ko-KR" altLang="en-US" sz="900" b="1" dirty="0" smtClean="0"/>
              <a:t> 관리</a:t>
            </a:r>
            <a:endParaRPr lang="ko-KR" altLang="en-US" sz="900" b="1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4222108" y="4356106"/>
            <a:ext cx="2428892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09880" y="4036592"/>
            <a:ext cx="899606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900" b="1" dirty="0" smtClean="0"/>
              <a:t>프로젝트 관리</a:t>
            </a:r>
            <a:endParaRPr lang="ko-KR" altLang="en-US" sz="900" b="1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6904056" y="4786322"/>
            <a:ext cx="857256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75494" y="4521590"/>
            <a:ext cx="67197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900" b="1" dirty="0" smtClean="0"/>
              <a:t>통합 </a:t>
            </a:r>
            <a:r>
              <a:rPr lang="ko-KR" altLang="en-US" sz="900" b="1" dirty="0" err="1" smtClean="0"/>
              <a:t>시헙</a:t>
            </a:r>
            <a:endParaRPr lang="ko-KR" altLang="en-US" sz="900" b="1" dirty="0"/>
          </a:p>
        </p:txBody>
      </p:sp>
      <p:sp>
        <p:nvSpPr>
          <p:cNvPr id="62" name="오각형 61"/>
          <p:cNvSpPr/>
          <p:nvPr/>
        </p:nvSpPr>
        <p:spPr bwMode="gray">
          <a:xfrm>
            <a:off x="7913308" y="2357430"/>
            <a:ext cx="1000132" cy="2571768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rtlCol="0" anchor="ctr"/>
          <a:lstStyle/>
          <a:p>
            <a:pPr algn="ctr" defTabSz="982663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모니터링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982663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및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982663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안정화</a:t>
            </a:r>
          </a:p>
        </p:txBody>
      </p:sp>
    </p:spTree>
    <p:extLst>
      <p:ext uri="{BB962C8B-B14F-4D97-AF65-F5344CB8AC3E}">
        <p14:creationId xmlns:p14="http://schemas.microsoft.com/office/powerpoint/2010/main" val="630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 bwMode="auto">
          <a:xfrm>
            <a:off x="128464" y="116632"/>
            <a:ext cx="5610354" cy="35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의사소통방안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46086"/>
              </p:ext>
            </p:extLst>
          </p:nvPr>
        </p:nvGraphicFramePr>
        <p:xfrm>
          <a:off x="309530" y="1357298"/>
          <a:ext cx="9213369" cy="4857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434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79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보고내용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시기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방법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준비물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8203"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주간보고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 전주 실적 및 금주 계획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u="none" dirty="0" smtClean="0">
                          <a:latin typeface="+mn-lt"/>
                        </a:rPr>
                        <a:t> 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프로젝트 진척현황 문제점 및 해결방안</a:t>
                      </a:r>
                      <a:r>
                        <a:rPr lang="en-US" altLang="ko-KR" sz="1200" u="none" dirty="0" smtClean="0">
                          <a:latin typeface="+mn-lt"/>
                        </a:rPr>
                        <a:t>/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건의사항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u="none" dirty="0" smtClean="0">
                          <a:latin typeface="+mn-lt"/>
                        </a:rPr>
                        <a:t> 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프로젝트 진행 상태 보고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주</a:t>
                      </a:r>
                      <a:r>
                        <a:rPr lang="en-US" altLang="ko-KR" sz="1200" u="none" dirty="0" smtClean="0">
                          <a:latin typeface="+mn-lt"/>
                        </a:rPr>
                        <a:t>1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회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메일 발송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주간보고 회의개최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회의록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6112"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월간 보고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 사업에 영향을 주는 긴급한 </a:t>
                      </a:r>
                      <a:r>
                        <a:rPr lang="en-US" altLang="ko-KR" sz="1200" u="none" dirty="0" smtClean="0">
                          <a:latin typeface="+mn-lt"/>
                        </a:rPr>
                        <a:t>Issue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에 대한 해결방안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u="none" dirty="0" smtClean="0">
                          <a:latin typeface="+mn-lt"/>
                        </a:rPr>
                        <a:t> 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고객이 요청한 긴급을 요하는 사안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필요</a:t>
                      </a:r>
                      <a:r>
                        <a:rPr lang="ko-KR" altLang="en-US" sz="1200" u="none" baseline="0" dirty="0" smtClean="0">
                          <a:latin typeface="+mn-lt"/>
                        </a:rPr>
                        <a:t> 시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메일 발송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월간 보고서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6112"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현업 공유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 </a:t>
                      </a:r>
                      <a:r>
                        <a:rPr lang="ko-KR" altLang="en-US" sz="1200" u="none" dirty="0" err="1" smtClean="0">
                          <a:latin typeface="+mn-lt"/>
                        </a:rPr>
                        <a:t>필요시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 진행사항 공유</a:t>
                      </a:r>
                      <a:r>
                        <a:rPr lang="en-US" altLang="ko-KR" sz="1200" u="none" dirty="0" smtClean="0">
                          <a:latin typeface="+mn-lt"/>
                        </a:rPr>
                        <a:t>(On-Line</a:t>
                      </a:r>
                      <a:r>
                        <a:rPr lang="en-US" altLang="ko-KR" sz="1200" u="none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200" u="none" baseline="0" dirty="0" smtClean="0">
                          <a:latin typeface="+mn-lt"/>
                        </a:rPr>
                        <a:t>및 </a:t>
                      </a:r>
                      <a:r>
                        <a:rPr lang="en-US" altLang="ko-KR" sz="1200" u="none" baseline="0" dirty="0" smtClean="0">
                          <a:latin typeface="+mn-lt"/>
                        </a:rPr>
                        <a:t>Off-Line) </a:t>
                      </a:r>
                      <a:r>
                        <a:rPr lang="ko-KR" altLang="en-US" sz="1200" u="none" baseline="0" dirty="0" smtClean="0">
                          <a:latin typeface="+mn-lt"/>
                        </a:rPr>
                        <a:t>을</a:t>
                      </a:r>
                      <a:r>
                        <a:rPr lang="en-US" altLang="ko-KR" sz="1200" u="none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200" u="none" baseline="0" dirty="0" smtClean="0">
                          <a:latin typeface="+mn-lt"/>
                        </a:rPr>
                        <a:t>수행함</a:t>
                      </a:r>
                      <a:endParaRPr lang="en-US" altLang="ko-KR" sz="1200" u="none" baseline="0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u="none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200" u="none" baseline="0" dirty="0" smtClean="0">
                          <a:latin typeface="+mn-lt"/>
                        </a:rPr>
                        <a:t>의제는 진행상태에 대한 완전성 체크를 주로 하며</a:t>
                      </a:r>
                      <a:r>
                        <a:rPr lang="en-US" altLang="ko-KR" sz="1200" u="none" baseline="0" dirty="0" smtClean="0">
                          <a:latin typeface="+mn-lt"/>
                        </a:rPr>
                        <a:t>,</a:t>
                      </a: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200" u="none" baseline="0" dirty="0" smtClean="0">
                          <a:latin typeface="+mn-lt"/>
                        </a:rPr>
                        <a:t>   </a:t>
                      </a:r>
                      <a:r>
                        <a:rPr lang="ko-KR" altLang="en-US" sz="1200" u="none" baseline="0" dirty="0" smtClean="0">
                          <a:latin typeface="+mn-lt"/>
                        </a:rPr>
                        <a:t>추가적인 요구사항이나 변경 필요 시 별도 의사소통방안</a:t>
                      </a:r>
                      <a:endParaRPr lang="en-US" altLang="ko-KR" sz="1200" u="none" baseline="0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200" u="none" baseline="0" dirty="0" smtClean="0">
                          <a:latin typeface="+mn-lt"/>
                        </a:rPr>
                        <a:t>   (ex:</a:t>
                      </a:r>
                      <a:r>
                        <a:rPr lang="ko-KR" altLang="en-US" sz="1200" u="none" baseline="0" dirty="0" smtClean="0">
                          <a:latin typeface="+mn-lt"/>
                        </a:rPr>
                        <a:t>수시보고</a:t>
                      </a:r>
                      <a:r>
                        <a:rPr lang="en-US" altLang="ko-KR" sz="1200" u="none" baseline="0" dirty="0" smtClean="0">
                          <a:latin typeface="+mn-lt"/>
                        </a:rPr>
                        <a:t>)</a:t>
                      </a:r>
                      <a:r>
                        <a:rPr lang="ko-KR" altLang="en-US" sz="1200" u="none" baseline="0" dirty="0" smtClean="0">
                          <a:latin typeface="+mn-lt"/>
                        </a:rPr>
                        <a:t>에 준하여 의사소통 한다</a:t>
                      </a:r>
                      <a:r>
                        <a:rPr lang="en-US" altLang="ko-KR" sz="1200" u="none" baseline="0" dirty="0" smtClean="0">
                          <a:latin typeface="+mn-lt"/>
                        </a:rPr>
                        <a:t>.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필요 시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400" u="none" dirty="0" smtClean="0">
                          <a:latin typeface="+mn-ea"/>
                          <a:ea typeface="+mn-ea"/>
                        </a:rPr>
                        <a:t>메일 발송</a:t>
                      </a:r>
                      <a:endParaRPr lang="en-US" altLang="ko-KR" sz="14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회의록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58203"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200" u="none" dirty="0" err="1" smtClean="0">
                          <a:latin typeface="+mn-lt"/>
                        </a:rPr>
                        <a:t>단계말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검토결과보고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 설계 내역 검토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u="none" dirty="0" smtClean="0">
                          <a:latin typeface="+mn-lt"/>
                        </a:rPr>
                        <a:t> 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시험 준비 검토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u="none" dirty="0" smtClean="0">
                          <a:latin typeface="+mn-lt"/>
                        </a:rPr>
                        <a:t> 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시험 결과 검토 후 결과보고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각 검토 회의 후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각 단계 말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회의록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6112"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완료 보고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1200" u="none" dirty="0" smtClean="0">
                          <a:latin typeface="+mn-lt"/>
                        </a:rPr>
                        <a:t>- 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진행경과</a:t>
                      </a:r>
                      <a:r>
                        <a:rPr lang="en-US" altLang="ko-KR" sz="1200" u="none" dirty="0" smtClean="0">
                          <a:latin typeface="+mn-lt"/>
                        </a:rPr>
                        <a:t>/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구축내역</a:t>
                      </a:r>
                      <a:r>
                        <a:rPr lang="en-US" altLang="ko-KR" sz="1200" u="none" dirty="0" smtClean="0">
                          <a:latin typeface="+mn-lt"/>
                        </a:rPr>
                        <a:t>/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유지보수 계획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dirty="0" smtClean="0">
                          <a:latin typeface="+mn-lt"/>
                        </a:rPr>
                        <a:t>’20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년 </a:t>
                      </a:r>
                      <a:r>
                        <a:rPr lang="en-US" altLang="ko-KR" sz="1200" u="none" dirty="0" smtClean="0">
                          <a:latin typeface="+mn-lt"/>
                        </a:rPr>
                        <a:t>1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월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추후 협의 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종료 보고서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654" y="949690"/>
            <a:ext cx="7531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○ 프로젝트 구축 방향에 맞게 아래와 같이 효율적인 의사 소통 방안을 수립하여 적용하고자 함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630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 bwMode="auto">
          <a:xfrm>
            <a:off x="128464" y="116632"/>
            <a:ext cx="5610354" cy="35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프로젝트 관리 산출물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30760"/>
              </p:ext>
            </p:extLst>
          </p:nvPr>
        </p:nvGraphicFramePr>
        <p:xfrm>
          <a:off x="309531" y="1224988"/>
          <a:ext cx="9215501" cy="52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산출물 구분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산출물명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산출대상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이관 여부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314">
                <a:tc rowSpan="4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프로젝트 관리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착수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err="1" smtClean="0">
                          <a:latin typeface="+mn-lt"/>
                        </a:rPr>
                        <a:t>게획서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ko-KR" altLang="en-US" sz="900" u="none" baseline="0" dirty="0" smtClean="0">
                          <a:latin typeface="+mn-ea"/>
                          <a:ea typeface="+mn-ea"/>
                        </a:rPr>
                        <a:t> 계획서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개발 </a:t>
                      </a:r>
                      <a:r>
                        <a:rPr lang="ko-KR" altLang="en-US" sz="900" u="none" dirty="0" err="1" smtClean="0">
                          <a:latin typeface="+mn-ea"/>
                          <a:ea typeface="+mn-ea"/>
                        </a:rPr>
                        <a:t>게획서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4314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WBS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4314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기타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표준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회의록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월간보고서에 첨부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4314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월간 업무보고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4314">
                <a:tc rowSpan="17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시스템구축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분석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개발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요구사항 정의서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9086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업무기능분해도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4314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요구사항추적매트릭스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4314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설계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개발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프로그램 목록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프로그램명세서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화면보고서 설계서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71440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ERD(</a:t>
                      </a: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물리</a:t>
                      </a: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DBA</a:t>
                      </a: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작성 필요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4314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테이블 설계서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신규</a:t>
                      </a: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u="none" dirty="0" err="1" smtClean="0">
                          <a:latin typeface="+mn-ea"/>
                          <a:ea typeface="+mn-ea"/>
                        </a:rPr>
                        <a:t>변경건만</a:t>
                      </a: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4314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테이블 </a:t>
                      </a:r>
                      <a:r>
                        <a:rPr lang="ko-KR" altLang="en-US" sz="900" u="none" dirty="0" err="1" smtClean="0">
                          <a:latin typeface="+mn-ea"/>
                          <a:ea typeface="+mn-ea"/>
                        </a:rPr>
                        <a:t>매핑정의서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신규</a:t>
                      </a: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u="none" dirty="0" err="1" smtClean="0">
                          <a:latin typeface="+mn-ea"/>
                          <a:ea typeface="+mn-ea"/>
                        </a:rPr>
                        <a:t>변경건만</a:t>
                      </a: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28582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인터페이스 정의서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연동 </a:t>
                      </a:r>
                      <a:r>
                        <a:rPr lang="ko-KR" altLang="en-US" sz="900" u="none" dirty="0" err="1" smtClean="0">
                          <a:latin typeface="+mn-ea"/>
                          <a:ea typeface="+mn-ea"/>
                        </a:rPr>
                        <a:t>미발생시</a:t>
                      </a: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 작성하지 않음</a:t>
                      </a: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개발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개발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프로그램 소스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단위시험명세서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57162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계획서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smtClean="0">
                          <a:latin typeface="+mn-ea"/>
                          <a:ea typeface="+mn-ea"/>
                        </a:rPr>
                        <a:t>1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전개계획서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57162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테스트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개발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사용자스인시험케이스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검수확인서로 대체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57162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검수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err="1" smtClean="0">
                          <a:latin typeface="+mn-ea"/>
                          <a:ea typeface="+mn-ea"/>
                        </a:rPr>
                        <a:t>통합시헙결과서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57162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사용자승인시험결과보고서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검수확인서로 대체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57162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전개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개발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사용자지침서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57162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검수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검수 확인서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654" y="949690"/>
            <a:ext cx="3656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○ 공식제출 산출물 목록 다음과 같이 명시함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630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blipFill dpi="0" rotWithShape="1">
          <a:blip xmlns:r="http://schemas.openxmlformats.org/officeDocument/2006/relationships" r:embed="rId1" cstate="print"/>
          <a:srcRect/>
          <a:stretch>
            <a:fillRect/>
          </a:stretch>
        </a:blipFill>
        <a:ln w="6350" algn="ctr">
          <a:solidFill>
            <a:srgbClr val="808080"/>
          </a:solidFill>
          <a:round/>
          <a:headEnd/>
          <a:tailE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blipFill dpi="0" rotWithShape="1">
          <a:blip xmlns:r="http://schemas.openxmlformats.org/officeDocument/2006/relationships" r:embed="rId1" cstate="print"/>
          <a:srcRect/>
          <a:stretch>
            <a:fillRect/>
          </a:stretch>
        </a:blipFill>
        <a:ln w="6350" algn="ctr">
          <a:solidFill>
            <a:srgbClr val="808080"/>
          </a:solidFill>
          <a:round/>
          <a:headEnd/>
          <a:tailE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17985</TotalTime>
  <Words>880</Words>
  <Application>Microsoft Office PowerPoint</Application>
  <PresentationFormat>A4 용지(210x297mm)</PresentationFormat>
  <Paragraphs>282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HY견고딕</vt:lpstr>
      <vt:lpstr>HY헤드라인M</vt:lpstr>
      <vt:lpstr>굴림</vt:lpstr>
      <vt:lpstr>맑은 고딕</vt:lpstr>
      <vt:lpstr>맑은고딕</vt:lpstr>
      <vt:lpstr>Arial</vt:lpstr>
      <vt:lpstr>Wingdings</vt:lpstr>
      <vt:lpstr>1_기본 디자인</vt:lpstr>
      <vt:lpstr>1_Office 테마</vt:lpstr>
      <vt:lpstr>기본 디자인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SW공학 현장적용 지원사업 향후 일정</dc:title>
  <dc:creator>dungidungi</dc:creator>
  <cp:lastModifiedBy>Windows User</cp:lastModifiedBy>
  <cp:revision>2047</cp:revision>
  <dcterms:created xsi:type="dcterms:W3CDTF">2014-06-02T00:16:31Z</dcterms:created>
  <dcterms:modified xsi:type="dcterms:W3CDTF">2020-11-04T01:04:47Z</dcterms:modified>
</cp:coreProperties>
</file>