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firstSlideNum="0" showSpecialPlsOnTitleSld="0">
  <p:sldMasterIdLst>
    <p:sldMasterId id="2147483704" r:id="rId1"/>
    <p:sldMasterId id="2147483705" r:id="rId2"/>
  </p:sldMasterIdLst>
  <p:notesMasterIdLst>
    <p:notesMasterId r:id="rId3"/>
  </p:notesMasterIdLst>
  <p:handoutMasterIdLst>
    <p:handoutMasterId r:id="rId4"/>
  </p:handoutMasterIdLst>
  <p:sldIdLst>
    <p:sldId id="257" r:id="rId5"/>
    <p:sldId id="410" r:id="rId6"/>
    <p:sldId id="411" r:id="rId7"/>
    <p:sldId id="412" r:id="rId8"/>
    <p:sldId id="413" r:id="rId9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7504" autoAdjust="0"/>
    <p:restoredTop sz="95777" autoAdjust="0"/>
  </p:normalViewPr>
  <p:slideViewPr>
    <p:cSldViewPr>
      <p:cViewPr varScale="1">
        <p:scale>
          <a:sx n="100" d="100"/>
          <a:sy n="100" d="100"/>
        </p:scale>
        <p:origin x="1650" y="108"/>
      </p:cViewPr>
      <p:guideLst>
        <p:guide orient="horz" pos="2158"/>
        <p:guide orient="horz" pos="845"/>
        <p:guide orient="horz" pos="2294"/>
        <p:guide orient="horz" pos="3612"/>
        <p:guide orient="horz" pos="616"/>
        <p:guide orient="horz" pos="1069"/>
        <p:guide pos="3029"/>
        <p:guide pos="6114"/>
        <p:guide pos="4388"/>
        <p:guide/>
        <p:guide pos="124"/>
        <p:guide pos="307"/>
        <p:guide pos="3481"/>
        <p:guide pos="4572"/>
        <p:guide pos="52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020" y="-102"/>
      </p:cViewPr>
      <p:guideLst>
        <p:guide orient="horz" pos="3126"/>
        <p:guide pos="213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774E4A5-B86E-4E93-8C14-6B3C109862C2}" type="datetime1">
              <a:rPr lang="ko-KR" altLang="en-US"/>
              <a:pPr lvl="0">
                <a:defRPr/>
              </a:pPr>
              <a:t>2020-11-04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3F7DA6F-6EB3-4BD7-9686-93912AB9435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F394226-9DCA-47B7-9997-5026E61A8369}" type="datetime1">
              <a:rPr lang="ko-KR" altLang="en-US"/>
              <a:pPr lvl="0">
                <a:defRPr/>
              </a:pPr>
              <a:t>2020-11-04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1F97CAB-ED69-4674-B3EA-D07427DBD7E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C06A80FA-24C4-4EF5-AAA9-A8669C9BF267}" type="slidenum">
              <a:rPr lang="en-US" altLang="ko-KR">
                <a:solidFill>
                  <a:prstClr val="black"/>
                </a:solidFill>
              </a:rPr>
              <a:pPr lvl="0">
                <a:defRPr/>
              </a:pPr>
              <a:t>0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C06A80FA-24C4-4EF5-AAA9-A8669C9BF267}" type="slidenum">
              <a:rPr lang="en-US" altLang="ko-KR">
                <a:solidFill>
                  <a:prstClr val="black"/>
                </a:solidFill>
              </a:rPr>
              <a:pPr lvl="0">
                <a:defRPr/>
              </a:pPr>
              <a:t>1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C06A80FA-24C4-4EF5-AAA9-A8669C9BF267}" type="slidenum">
              <a:rPr lang="en-US" altLang="ko-KR">
                <a:solidFill>
                  <a:prstClr val="black"/>
                </a:solidFill>
              </a:rPr>
              <a:pPr lvl="0">
                <a:defRPr/>
              </a:pPr>
              <a:t>2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C06A80FA-24C4-4EF5-AAA9-A8669C9BF267}" type="slidenum">
              <a:rPr lang="en-US" altLang="ko-KR">
                <a:solidFill>
                  <a:prstClr val="black"/>
                </a:solidFill>
              </a:rPr>
              <a:pPr lvl="0">
                <a:defRPr/>
              </a:pPr>
              <a:t>3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C06A80FA-24C4-4EF5-AAA9-A8669C9BF267}" type="slidenum">
              <a:rPr lang="en-US" altLang="ko-KR">
                <a:solidFill>
                  <a:prstClr val="black"/>
                </a:solidFill>
              </a:rPr>
              <a:pPr lvl="0">
                <a:defRPr/>
              </a:pPr>
              <a:t>4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9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12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6237312"/>
            <a:ext cx="1152128" cy="3620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12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유플러스 로고.jpg"/>
          <p:cNvPicPr>
            <a:picLocks noChangeAspect="1"/>
          </p:cNvPicPr>
          <p:nvPr userDrawn="1"/>
        </p:nvPicPr>
        <p:blipFill>
          <a:blip r:embed="rId2"/>
          <a:srcRect l="3378" t="19907" r="61149" b="56945"/>
          <a:stretch>
            <a:fillRect/>
          </a:stretch>
        </p:blipFill>
        <p:spPr>
          <a:xfrm>
            <a:off x="135124" y="6561762"/>
            <a:ext cx="963263" cy="275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95282" y="5786454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15" Type="http://schemas.openxmlformats.org/officeDocument/2006/relationships/image" Target="../media/image3.png"  /><Relationship Id="rId16" Type="http://schemas.openxmlformats.org/officeDocument/2006/relationships/image" Target="../media/image4.jpeg"  /><Relationship Id="rId17" Type="http://schemas.openxmlformats.org/officeDocument/2006/relationships/image" Target="../media/image5.png"  /><Relationship Id="rId18" Type="http://schemas.openxmlformats.org/officeDocument/2006/relationships/image" Target="../media/image6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slideLayout" Target="../slideLayouts/slideLayout15.xml"  /><Relationship Id="rId3" Type="http://schemas.openxmlformats.org/officeDocument/2006/relationships/slideLayout" Target="../slideLayouts/slideLayout16.xml"  /><Relationship Id="rId4" Type="http://schemas.openxmlformats.org/officeDocument/2006/relationships/theme" Target="../theme/theme2.xml"  /><Relationship Id="rId5" Type="http://schemas.openxmlformats.org/officeDocument/2006/relationships/image" Target="../media/image11.png"  /><Relationship Id="rId6" Type="http://schemas.openxmlformats.org/officeDocument/2006/relationships/image" Target="../media/image4.jpeg"  /><Relationship Id="rId7" Type="http://schemas.openxmlformats.org/officeDocument/2006/relationships/image" Target="../media/image12.jpe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827588" y="6553200"/>
            <a:ext cx="34131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DA9EAD72-8C14-4DFF-84D0-462DF63DEA69}" type="slidenum">
              <a:rPr lang="en-US" altLang="ko-KR" sz="1000" smtClean="0">
                <a:latin typeface="Arial" charset="0"/>
              </a:rPr>
              <a:pPr eaLnBrk="1" hangingPunct="1">
                <a:defRPr/>
              </a:pPr>
              <a:t>‹#›</a:t>
            </a:fld>
            <a:endParaRPr lang="en-US" altLang="ko-KR" sz="1000" dirty="0">
              <a:latin typeface="Arial" charset="0"/>
            </a:endParaRPr>
          </a:p>
        </p:txBody>
      </p:sp>
      <p:sp>
        <p:nvSpPr>
          <p:cNvPr id="9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5250"/>
            <a:ext cx="89154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pic>
        <p:nvPicPr>
          <p:cNvPr id="10" name="Picture 3" descr="C:\Users\infogen\Desktop\Infogen-Logo(기본)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810652" y="6553201"/>
            <a:ext cx="840545" cy="237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인포젠디자인\Desktop\Untitled-10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20689"/>
            <a:ext cx="9649072" cy="581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LG_CNS"/>
          <p:cNvPicPr>
            <a:picLocks noChangeAspect="1"/>
          </p:cNvPicPr>
          <p:nvPr userDrawn="1"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464" y="6525344"/>
            <a:ext cx="1144849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sldNum="0" hdr="0" ftr="0" dt="0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"/>
          <p:cNvSpPr txBox="1">
            <a:spLocks noChangeArrowheads="1"/>
          </p:cNvSpPr>
          <p:nvPr userDrawn="1"/>
        </p:nvSpPr>
        <p:spPr bwMode="auto">
          <a:xfrm>
            <a:off x="4827588" y="6553200"/>
            <a:ext cx="34131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AB9694A5-FD93-48A2-97FD-60AB48EBC8ED}" type="slidenum">
              <a:rPr lang="en-US" altLang="ko-KR" sz="1000" smtClean="0">
                <a:latin typeface="Arial" charset="0"/>
                <a:ea typeface="맑은 고딕" pitchFamily="50" charset="-127"/>
              </a:rPr>
              <a:pPr eaLnBrk="1" hangingPunct="1">
                <a:defRPr/>
              </a:pPr>
              <a:t>‹#›</a:t>
            </a:fld>
            <a:endParaRPr lang="en-US" altLang="ko-KR" sz="1000" dirty="0">
              <a:latin typeface="Arial" charset="0"/>
              <a:ea typeface="맑은 고딕" pitchFamily="50" charset="-127"/>
            </a:endParaRPr>
          </a:p>
        </p:txBody>
      </p:sp>
      <p:sp>
        <p:nvSpPr>
          <p:cNvPr id="1029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540544" y="322262"/>
            <a:ext cx="89154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0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1160748"/>
            <a:ext cx="89154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031" name="Picture 3" descr="C:\Users\infogen\Desktop\Infogen-Logo(기본).jp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48738" y="6584776"/>
            <a:ext cx="809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연결선 8"/>
          <p:cNvCxnSpPr/>
          <p:nvPr userDrawn="1"/>
        </p:nvCxnSpPr>
        <p:spPr>
          <a:xfrm>
            <a:off x="0" y="6525344"/>
            <a:ext cx="9906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LG_CNS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464" y="6567384"/>
            <a:ext cx="1001743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449263" indent="-92075" algn="l" rtl="0" eaLnBrk="0" fontAlgn="base" latinLnBrk="1" hangingPunct="0">
        <a:spcBef>
          <a:spcPct val="40000"/>
        </a:spcBef>
        <a:spcAft>
          <a:spcPct val="0"/>
        </a:spcAft>
        <a:buFont typeface="Wingdings" pitchFamily="2" charset="2"/>
        <a:buChar char="§"/>
        <a:defRPr kumimoji="1" sz="1200" b="1">
          <a:solidFill>
            <a:schemeClr val="tx1"/>
          </a:solidFill>
          <a:latin typeface="+mn-ea"/>
          <a:ea typeface="+mn-ea"/>
        </a:defRPr>
      </a:lvl2pPr>
      <a:lvl3pPr marL="801688" indent="-84138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ea"/>
          <a:ea typeface="+mn-ea"/>
        </a:defRPr>
      </a:lvl3pPr>
      <a:lvl4pPr marL="1079500" indent="29210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4pPr>
      <a:lvl5pPr marL="1428750" indent="40005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5pPr>
      <a:lvl6pPr marL="18859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6pPr>
      <a:lvl7pPr marL="23431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7pPr>
      <a:lvl8pPr marL="28003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8pPr>
      <a:lvl9pPr marL="32575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6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6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6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45"/>
          <p:cNvSpPr txBox="1">
            <a:spLocks noChangeArrowheads="1"/>
          </p:cNvSpPr>
          <p:nvPr/>
        </p:nvSpPr>
        <p:spPr>
          <a:xfrm>
            <a:off x="2432720" y="1340768"/>
            <a:ext cx="7200800" cy="128622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ko-KR" altLang="en-US" sz="4000">
                <a:solidFill>
                  <a:srgbClr val="292929"/>
                </a:solidFill>
                <a:latin typeface="HY견고딕"/>
                <a:ea typeface="HY견고딕"/>
              </a:rPr>
              <a:t>월간 보고</a:t>
            </a:r>
            <a:endParaRPr kumimoji="1" lang="ko-KR" altLang="en-US" sz="4000">
              <a:solidFill>
                <a:srgbClr val="292929"/>
              </a:solidFill>
              <a:latin typeface="HY견고딕"/>
              <a:ea typeface="HY견고딕"/>
            </a:endParaRPr>
          </a:p>
          <a:p>
            <a:pPr algn="ctr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ko-KR" b="1">
                <a:solidFill>
                  <a:srgbClr val="292929"/>
                </a:solidFill>
                <a:latin typeface="HY견고딕"/>
                <a:ea typeface="HY견고딕"/>
              </a:rPr>
              <a:t>IFG - IMS </a:t>
            </a:r>
            <a:r>
              <a:rPr kumimoji="1" lang="ko-KR" altLang="en-US" b="1">
                <a:solidFill>
                  <a:srgbClr val="292929"/>
                </a:solidFill>
                <a:latin typeface="HY견고딕"/>
                <a:ea typeface="HY견고딕"/>
              </a:rPr>
              <a:t>인포젠 </a:t>
            </a:r>
            <a:r>
              <a:rPr lang="ko-KR" altLang="en-US" b="1">
                <a:latin typeface="HY견고딕"/>
                <a:ea typeface="HY견고딕"/>
              </a:rPr>
              <a:t>프로젝트관리</a:t>
            </a:r>
            <a:r>
              <a:rPr kumimoji="1" lang="ko-KR" altLang="en-US" b="1">
                <a:solidFill>
                  <a:srgbClr val="292929"/>
                </a:solidFill>
                <a:latin typeface="HY견고딕"/>
                <a:ea typeface="HY견고딕"/>
              </a:rPr>
              <a:t> 시스템 구축</a:t>
            </a:r>
            <a:endParaRPr kumimoji="1" lang="ko-KR" altLang="en-US" b="1">
              <a:solidFill>
                <a:srgbClr val="292929"/>
              </a:solidFill>
              <a:latin typeface="HY견고딕"/>
              <a:ea typeface="HY견고딕"/>
            </a:endParaRPr>
          </a:p>
          <a:p>
            <a:pPr algn="ctr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ko-KR" b="1">
                <a:solidFill>
                  <a:srgbClr val="292929"/>
                </a:solidFill>
                <a:latin typeface="HY견고딕"/>
                <a:ea typeface="HY견고딕"/>
              </a:rPr>
              <a:t>2020.10</a:t>
            </a:r>
            <a:endParaRPr kumimoji="1" lang="en-US" altLang="ko-KR" b="1">
              <a:solidFill>
                <a:srgbClr val="292929"/>
              </a:solidFill>
              <a:latin typeface="HY견고딕"/>
              <a:ea typeface="HY견고딕"/>
            </a:endParaRP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>
          <a:xfrm>
            <a:off x="7204710" y="5274246"/>
            <a:ext cx="1144905" cy="369332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>
                <a:solidFill>
                  <a:srgbClr val="000000"/>
                </a:solidFill>
                <a:latin typeface="맑은 고딕"/>
                <a:ea typeface="맑은 고딕"/>
              </a:rPr>
              <a:t>2020. 10</a:t>
            </a:r>
            <a:endParaRPr kumimoji="1" lang="en-US" altLang="ko-KR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16496" y="980727"/>
          <a:ext cx="9145016" cy="26883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6064"/>
                <a:gridCol w="1710190"/>
                <a:gridCol w="666074"/>
                <a:gridCol w="864096"/>
                <a:gridCol w="2664296"/>
                <a:gridCol w="792088"/>
                <a:gridCol w="729081"/>
                <a:gridCol w="1143127"/>
              </a:tblGrid>
              <a:tr h="864097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400"/>
                        <a:t>NO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요구사항</a:t>
                      </a:r>
                      <a:r>
                        <a:rPr lang="en-US" altLang="ko-KR" sz="1400"/>
                        <a:t>/</a:t>
                      </a:r>
                      <a:endParaRPr lang="en-US" altLang="ko-KR" sz="1400"/>
                    </a:p>
                    <a:p>
                      <a:pPr latinLnBrk="1">
                        <a:defRPr/>
                      </a:pPr>
                      <a:r>
                        <a:rPr lang="ko-KR" altLang="en-US" sz="1400"/>
                        <a:t>추가 보고사항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상태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완료일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예정일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처리현황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요구자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담당자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비고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※ </a:t>
            </a:r>
            <a:r>
              <a:rPr lang="ko-KR" altLang="en-US" b="1"/>
              <a:t>요청사항 처리현황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16496" y="980727"/>
          <a:ext cx="9145457" cy="257936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1062118"/>
                <a:gridCol w="882098"/>
                <a:gridCol w="4392929"/>
                <a:gridCol w="1584176"/>
              </a:tblGrid>
              <a:tr h="72008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제목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처리상태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완료일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예정일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의사결정사항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400"/>
                        <a:t>F/U</a:t>
                      </a:r>
                      <a:r>
                        <a:rPr lang="ko-KR" altLang="en-US" sz="1400"/>
                        <a:t>담당자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시스템 기반 구조 선정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완료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대상 시스템은</a:t>
                      </a:r>
                      <a:r>
                        <a:rPr lang="en-US" altLang="ko-KR" sz="1100"/>
                        <a:t> MSA</a:t>
                      </a:r>
                      <a:r>
                        <a:rPr lang="ko-KR" altLang="en-US" sz="1100"/>
                        <a:t> 기반으로 진행한다</a:t>
                      </a:r>
                      <a:r>
                        <a:rPr lang="en-US" altLang="ko-KR" sz="1100"/>
                        <a:t>.</a:t>
                      </a:r>
                      <a:endParaRPr lang="en-US" altLang="ko-KR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2.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DataBase</a:t>
                      </a:r>
                      <a:r>
                        <a:rPr lang="ko-KR" altLang="en-US" sz="1100"/>
                        <a:t>는 </a:t>
                      </a:r>
                      <a:r>
                        <a:rPr lang="en-US" altLang="ko-KR" sz="1100"/>
                        <a:t>RDB</a:t>
                      </a:r>
                      <a:r>
                        <a:rPr lang="ko-KR" altLang="en-US" sz="1100"/>
                        <a:t> 기반으로 진행할지 </a:t>
                      </a:r>
                      <a:r>
                        <a:rPr lang="en-US" altLang="ko-KR" sz="1100"/>
                        <a:t>NoSql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DB</a:t>
                      </a:r>
                      <a:r>
                        <a:rPr lang="ko-KR" altLang="en-US" sz="1100"/>
                        <a:t> 기반으로 진행할지 차기 회의에 최종 선정한다</a:t>
                      </a:r>
                      <a:r>
                        <a:rPr lang="en-US" altLang="ko-KR" sz="1100"/>
                        <a:t>.</a:t>
                      </a:r>
                      <a:endParaRPr lang="en-US" altLang="ko-KR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3.</a:t>
                      </a:r>
                      <a:r>
                        <a:rPr lang="ko-KR" altLang="en-US" sz="1100"/>
                        <a:t> 형상관리는 </a:t>
                      </a:r>
                      <a:r>
                        <a:rPr lang="en-US" altLang="ko-KR" sz="1100"/>
                        <a:t>GIT</a:t>
                      </a:r>
                      <a:r>
                        <a:rPr lang="ko-KR" altLang="en-US" sz="1100"/>
                        <a:t>을 통해 진행한다</a:t>
                      </a:r>
                      <a:r>
                        <a:rPr lang="en-US" altLang="ko-KR" sz="1100"/>
                        <a:t>.</a:t>
                      </a:r>
                      <a:endParaRPr lang="en-US" altLang="ko-KR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4.</a:t>
                      </a:r>
                      <a:r>
                        <a:rPr lang="ko-KR" altLang="en-US" sz="1100"/>
                        <a:t> 프로젝트 진행사항 관리는 </a:t>
                      </a:r>
                      <a:r>
                        <a:rPr lang="en-US" altLang="ko-KR" sz="1100"/>
                        <a:t>RedMine</a:t>
                      </a:r>
                      <a:r>
                        <a:rPr lang="ko-KR" altLang="en-US" sz="1100"/>
                        <a:t>을 통해 진행한다</a:t>
                      </a:r>
                      <a:r>
                        <a:rPr lang="en-US" altLang="ko-KR" sz="1100"/>
                        <a:t>.</a:t>
                      </a: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김재신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  <a:tr h="9296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2.</a:t>
                      </a:r>
                      <a:r>
                        <a:rPr lang="ko-KR" altLang="en-US" sz="1100"/>
                        <a:t>투입 개발자 선정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완료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개발 과제 투입 대상인력은 인포젠 정직원으로 할당한다</a:t>
                      </a:r>
                      <a:r>
                        <a:rPr lang="en-US" altLang="ko-KR" sz="1100"/>
                        <a:t>.</a:t>
                      </a:r>
                      <a:endParaRPr lang="en-US" altLang="ko-KR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2.</a:t>
                      </a:r>
                      <a:r>
                        <a:rPr lang="ko-KR" altLang="en-US" sz="1100"/>
                        <a:t> 유플러스 마곡사옥에 투입된 인원 기준으로 개발자를 할당한다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3.</a:t>
                      </a:r>
                      <a:r>
                        <a:rPr lang="ko-KR" altLang="en-US" sz="1100"/>
                        <a:t> 개발 참여자는 자율적으로 지원하되 책임급이상은 </a:t>
                      </a:r>
                      <a:r>
                        <a:rPr lang="en-US" altLang="ko-KR" sz="1100"/>
                        <a:t>PL</a:t>
                      </a:r>
                      <a:r>
                        <a:rPr lang="ko-KR" altLang="en-US" sz="1100"/>
                        <a:t> 역할을 겸임한다</a:t>
                      </a:r>
                      <a:r>
                        <a:rPr lang="en-US" altLang="ko-KR" sz="1100"/>
                        <a:t>.</a:t>
                      </a: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이윤우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황태윤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※ </a:t>
            </a:r>
            <a:r>
              <a:rPr lang="ko-KR" altLang="en-US" b="1"/>
              <a:t>의사결정 사항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16496" y="980727"/>
          <a:ext cx="9145016" cy="5352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4680520"/>
                <a:gridCol w="1080120"/>
                <a:gridCol w="1080120"/>
                <a:gridCol w="1080120"/>
              </a:tblGrid>
              <a:tr h="792089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제목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내용 및 진행사항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발생일자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400"/>
                        <a:t>F/U</a:t>
                      </a:r>
                      <a:r>
                        <a:rPr lang="en-US" altLang="ko-KR" sz="1400" baseline="0"/>
                        <a:t> </a:t>
                      </a:r>
                      <a:r>
                        <a:rPr lang="ko-KR" altLang="en-US" sz="1400" baseline="0"/>
                        <a:t>담당자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처리상태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테스트 페이지 구축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프로젝트 진행 가능 여부를 판단하기 위하여 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ko-KR" altLang="en-US" sz="1100"/>
                        <a:t>   테스트 페이지 구축을 통하여 개발 가능 여부 판단 필요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2020.04</a:t>
                      </a: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임영석 책임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완료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파이선 개발 가이드 제공 방안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분석단계 이후 투입예정인 개발자를 위한 파이선 개발 가이드 제공 필요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2020.04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이병욱책임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완료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로컬 </a:t>
                      </a:r>
                      <a:r>
                        <a:rPr lang="en-US" altLang="ko-KR" sz="1100"/>
                        <a:t>docker</a:t>
                      </a:r>
                      <a:r>
                        <a:rPr lang="ko-KR" altLang="en-US" sz="1100"/>
                        <a:t> 구축 가이드 제공 필요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개발자 로컬 </a:t>
                      </a:r>
                      <a:r>
                        <a:rPr lang="en-US" altLang="ko-KR" sz="1100"/>
                        <a:t>DOCKER</a:t>
                      </a:r>
                      <a:r>
                        <a:rPr lang="ko-KR" altLang="en-US" sz="1100"/>
                        <a:t> 이미지 사용법 가이드 제공 필요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2020.04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임영석 책임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ko-KR" altLang="en-US" sz="1100"/>
                        <a:t>박석현 사원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완료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형상관리 방안 확정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1.GIT</a:t>
                      </a:r>
                      <a:r>
                        <a:rPr lang="ko-KR" altLang="en-US" sz="1100"/>
                        <a:t> 을 통하여 소스 형상관리를 진행하며 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ko-KR" altLang="en-US" sz="1100"/>
                        <a:t>대상</a:t>
                      </a:r>
                      <a:r>
                        <a:rPr lang="en-US" altLang="ko-KR" sz="1100"/>
                        <a:t> GIT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Repository</a:t>
                      </a:r>
                      <a:r>
                        <a:rPr lang="ko-KR" altLang="en-US" sz="1100"/>
                        <a:t> 구축 진행이 필요함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2020.04</a:t>
                      </a: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 이병욱 책임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완료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메인 페이지 개발 선행 필요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로그인 화면 및 메인 페이지 개발 진행 필요 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개발자 할당</a:t>
                      </a:r>
                      <a:r>
                        <a:rPr lang="en-US" altLang="ko-KR" sz="1100"/>
                        <a:t>)</a:t>
                      </a: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2020.05</a:t>
                      </a: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이윤우 이사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ko-KR" altLang="en-US" sz="1100"/>
                        <a:t>박석현 사원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진행중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※ </a:t>
            </a:r>
            <a:r>
              <a:rPr lang="ko-KR" altLang="en-US" b="1"/>
              <a:t>주요 </a:t>
            </a:r>
            <a:r>
              <a:rPr lang="en-US" altLang="ko-KR" b="1"/>
              <a:t>Issue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16496" y="980727"/>
          <a:ext cx="9143221" cy="39063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3888105"/>
                <a:gridCol w="4030980"/>
              </a:tblGrid>
              <a:tr h="792089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당월 실적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명월 예정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진척 사항 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기본</a:t>
                      </a:r>
                      <a:r>
                        <a:rPr lang="en-US" altLang="ko-KR" sz="1100"/>
                        <a:t>)</a:t>
                      </a: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산출물 </a:t>
                      </a:r>
                      <a:r>
                        <a:rPr lang="en-US" altLang="ko-KR" sz="1100"/>
                        <a:t>1</a:t>
                      </a:r>
                      <a:r>
                        <a:rPr lang="ko-KR" altLang="en-US" sz="1100"/>
                        <a:t>차 검증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ko-KR" altLang="en-US" sz="1100"/>
                        <a:t> 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  <a:tr h="110109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ko-KR" altLang="en-US" sz="1100"/>
                        <a:t>프로젝트 관리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개발 진행 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진척률 </a:t>
                      </a:r>
                      <a:r>
                        <a:rPr lang="en-US" altLang="ko-KR" sz="1100"/>
                        <a:t>100%)</a:t>
                      </a:r>
                      <a:endParaRPr lang="en-US" altLang="ko-KR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2.</a:t>
                      </a:r>
                      <a:r>
                        <a:rPr lang="ko-KR" altLang="en-US" sz="1100"/>
                        <a:t> 단위 테스트 진행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완료 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3.</a:t>
                      </a:r>
                      <a:r>
                        <a:rPr lang="ko-KR" altLang="en-US" sz="1100"/>
                        <a:t> 개발 대상 소스 취합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서버 업로드 완료 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1.</a:t>
                      </a:r>
                      <a:r>
          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 오류 및 수정 사항 추가 반영</a:t>
                      </a:r>
          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  <a:tr h="110109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개발자 관리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개발 진행 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진척률 </a:t>
                      </a:r>
                      <a:r>
                        <a:rPr lang="en-US" altLang="ko-KR" sz="1100"/>
                        <a:t>100%)</a:t>
                      </a:r>
                      <a:endParaRPr lang="en-US" altLang="ko-KR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2.</a:t>
                      </a:r>
                      <a:r>
                        <a:rPr lang="ko-KR" altLang="en-US" sz="1100"/>
                        <a:t> 단위 테스트 진행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완료 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3.</a:t>
                      </a:r>
                      <a:r>
                        <a:rPr lang="ko-KR" altLang="en-US" sz="1100"/>
                        <a:t> 개발 대상 소스 취합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서버 업로드 완료 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1.</a:t>
                      </a:r>
                      <a:r>
          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  오류 및 수정 사항 추가 반영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※ </a:t>
            </a:r>
            <a:r>
              <a:rPr lang="ko-KR" altLang="en-US" b="1"/>
              <a:t>업무별 진행 내역</a:t>
            </a:r>
            <a:r>
              <a:rPr lang="en-US" altLang="ko-KR" b="1"/>
              <a:t>(</a:t>
            </a:r>
            <a:r>
              <a:rPr lang="ko-KR" altLang="en-US" b="1"/>
              <a:t>당월</a:t>
            </a:r>
            <a:r>
              <a:rPr lang="en-US" altLang="ko-KR" b="1"/>
              <a:t>/</a:t>
            </a:r>
            <a:r>
              <a:rPr lang="ko-KR" altLang="en-US" b="1"/>
              <a:t>명월</a:t>
            </a:r>
            <a:r>
              <a:rPr lang="en-US" altLang="ko-KR" b="1"/>
              <a:t>)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 ?><Relationships xmlns="http://schemas.openxmlformats.org/package/2006/relationships"><Relationship Id="rId1" Type="http://schemas.openxmlformats.org/officeDocument/2006/relationships/image" Target="../media/image10.pn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dpi="0" rotWithShape="1">
          <a:blip r:embed="rId1"/>
          <a:srcRect/>
          <a:stretch>
            <a:fillRect/>
          </a:stretch>
        </a:blipFill>
        <a:ln w="6350" algn="ctr">
          <a:solidFill>
            <a:srgbClr val="808080"/>
          </a:solidFill>
          <a:round/>
        </a:ln>
        <a:effectLst>
          <a:outerShdw dist="35921" dir="2700000" algn="ctr" rotWithShape="0">
            <a:srgbClr val="eaeaea"/>
          </a:outerShdw>
        </a:effectLst>
      </a:spPr>
      <a:bodyPr lIns="0" tIns="0" rIns="0" bIns="0" anchor="ctr"/>
      <a:lstStyle>
        <a:defPPr algn="ctr" defTabSz="982663">
          <a:defRPr sz="1100" b="0" dirty="0" err="1" smtClean="0">
            <a:latin typeface="맑은 고딕"/>
            <a:ea typeface="맑은 고딕"/>
          </a:defRPr>
        </a:defPPr>
      </a:lst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Toshiba</ep:Company>
  <ep:Words>276</ep:Words>
  <ep:PresentationFormat>A4 용지(210x297mm)</ep:PresentationFormat>
  <ep:Paragraphs>8</ep:Paragraphs>
  <ep:Slides>5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ep:HeadingPairs>
  <ep:TitlesOfParts>
    <vt:vector size="7" baseType="lpstr">
      <vt:lpstr>1_Office 테마</vt:lpstr>
      <vt:lpstr>기본 디자인</vt:lpstr>
      <vt:lpstr>슬라이드 1</vt:lpstr>
      <vt:lpstr>※ 요청사항 처리현황</vt:lpstr>
      <vt:lpstr>※ 의사결정 사항</vt:lpstr>
      <vt:lpstr>※ 주요 Issue</vt:lpstr>
      <vt:lpstr>※ 업무별 진행 내역(당월/명월)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2014-06-02T00:16:31.000</dcterms:created>
  <dc:creator>dungidungi</dc:creator>
  <cp:lastModifiedBy>user</cp:lastModifiedBy>
  <dcterms:modified xsi:type="dcterms:W3CDTF">2020-11-04T06:18:25.339</dcterms:modified>
  <cp:revision>2067</cp:revision>
  <dc:title>SW공학 현장적용 지원사업 향후 일정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