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72" r:id="rId1"/>
    <p:sldMasterId id="2147483686" r:id="rId2"/>
    <p:sldMasterId id="2147483700" r:id="rId3"/>
    <p:sldMasterId id="2147483704" r:id="rId4"/>
  </p:sldMasterIdLst>
  <p:notesMasterIdLst>
    <p:notesMasterId r:id="rId11"/>
  </p:notesMasterIdLst>
  <p:handoutMasterIdLst>
    <p:handoutMasterId r:id="rId12"/>
  </p:handoutMasterIdLst>
  <p:sldIdLst>
    <p:sldId id="257" r:id="rId5"/>
    <p:sldId id="410" r:id="rId6"/>
    <p:sldId id="411" r:id="rId7"/>
    <p:sldId id="412" r:id="rId8"/>
    <p:sldId id="413" r:id="rId9"/>
    <p:sldId id="414" r:id="rId10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029">
          <p15:clr>
            <a:srgbClr val="A4A3A4"/>
          </p15:clr>
        </p15:guide>
        <p15:guide id="3" pos="6114">
          <p15:clr>
            <a:srgbClr val="A4A3A4"/>
          </p15:clr>
        </p15:guide>
        <p15:guide id="4" pos="4390">
          <p15:clr>
            <a:srgbClr val="A4A3A4"/>
          </p15:clr>
        </p15:guide>
        <p15:guide id="5" orient="horz" pos="845">
          <p15:clr>
            <a:srgbClr val="A4A3A4"/>
          </p15:clr>
        </p15:guide>
        <p15:guide id="6" orient="horz" pos="2296">
          <p15:clr>
            <a:srgbClr val="A4A3A4"/>
          </p15:clr>
        </p15:guide>
        <p15:guide id="7" orient="horz" pos="3612">
          <p15:clr>
            <a:srgbClr val="A4A3A4"/>
          </p15:clr>
        </p15:guide>
        <p15:guide id="8" orient="horz" pos="618">
          <p15:clr>
            <a:srgbClr val="A4A3A4"/>
          </p15:clr>
        </p15:guide>
        <p15:guide id="9" orient="horz" pos="1071">
          <p15:clr>
            <a:srgbClr val="A4A3A4"/>
          </p15:clr>
        </p15:guide>
        <p15:guide id="10">
          <p15:clr>
            <a:srgbClr val="A4A3A4"/>
          </p15:clr>
        </p15:guide>
        <p15:guide id="11" pos="126">
          <p15:clr>
            <a:srgbClr val="A4A3A4"/>
          </p15:clr>
        </p15:guide>
        <p15:guide id="12" pos="308">
          <p15:clr>
            <a:srgbClr val="A4A3A4"/>
          </p15:clr>
        </p15:guide>
        <p15:guide id="13" pos="3483">
          <p15:clr>
            <a:srgbClr val="A4A3A4"/>
          </p15:clr>
        </p15:guide>
        <p15:guide id="14" pos="4572">
          <p15:clr>
            <a:srgbClr val="A4A3A4"/>
          </p15:clr>
        </p15:guide>
        <p15:guide id="15" pos="52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EDEDED"/>
    <a:srgbClr val="1B416F"/>
    <a:srgbClr val="3366FF"/>
    <a:srgbClr val="2C6AB6"/>
    <a:srgbClr val="B2CCEC"/>
    <a:srgbClr val="75A4DD"/>
    <a:srgbClr val="4A88D2"/>
    <a:srgbClr val="2B67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04" autoAdjust="0"/>
    <p:restoredTop sz="95777" autoAdjust="0"/>
  </p:normalViewPr>
  <p:slideViewPr>
    <p:cSldViewPr showGuides="1">
      <p:cViewPr varScale="1">
        <p:scale>
          <a:sx n="88" d="100"/>
          <a:sy n="88" d="100"/>
        </p:scale>
        <p:origin x="1560" y="96"/>
      </p:cViewPr>
      <p:guideLst>
        <p:guide orient="horz" pos="2160"/>
        <p:guide pos="3029"/>
        <p:guide pos="6114"/>
        <p:guide pos="4390"/>
        <p:guide orient="horz" pos="845"/>
        <p:guide orient="horz" pos="2296"/>
        <p:guide orient="horz" pos="3612"/>
        <p:guide orient="horz" pos="618"/>
        <p:guide orient="horz" pos="1071"/>
        <p:guide/>
        <p:guide pos="126"/>
        <p:guide pos="308"/>
        <p:guide pos="3483"/>
        <p:guide pos="4572"/>
        <p:guide pos="52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4020" y="-102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74E4A5-B86E-4E93-8C14-6B3C109862C2}" type="datetimeFigureOut">
              <a:rPr lang="ko-KR" altLang="en-US" smtClean="0"/>
              <a:pPr/>
              <a:t>2020-11-12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F7DA6F-6EB3-4BD7-9686-93912AB943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03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394226-9DCA-47B7-9997-5026E61A8369}" type="datetimeFigureOut">
              <a:rPr lang="ko-KR" altLang="en-US" smtClean="0"/>
              <a:pPr/>
              <a:t>2020-11-12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97CAB-ED69-4674-B3EA-D07427DBD7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910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6A80FA-24C4-4EF5-AAA9-A8669C9BF267}" type="slidenum">
              <a:rPr lang="en-US" altLang="ko-KR" smtClean="0">
                <a:solidFill>
                  <a:prstClr val="black"/>
                </a:solidFill>
              </a:rPr>
              <a:pPr/>
              <a:t>0</a:t>
            </a:fld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298808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6A80FA-24C4-4EF5-AAA9-A8669C9BF267}" type="slidenum">
              <a:rPr lang="en-US" altLang="ko-KR" smtClean="0">
                <a:solidFill>
                  <a:prstClr val="black"/>
                </a:solidFill>
              </a:rPr>
              <a:pPr/>
              <a:t>1</a:t>
            </a:fld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873621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6A80FA-24C4-4EF5-AAA9-A8669C9BF267}" type="slidenum">
              <a:rPr lang="en-US" altLang="ko-KR" smtClean="0">
                <a:solidFill>
                  <a:prstClr val="black"/>
                </a:solidFill>
              </a:rPr>
              <a:pPr/>
              <a:t>2</a:t>
            </a:fld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323949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6A80FA-24C4-4EF5-AAA9-A8669C9BF267}" type="slidenum">
              <a:rPr lang="en-US" altLang="ko-KR" smtClean="0">
                <a:solidFill>
                  <a:prstClr val="black"/>
                </a:solidFill>
              </a:rPr>
              <a:pPr/>
              <a:t>3</a:t>
            </a:fld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864147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6A80FA-24C4-4EF5-AAA9-A8669C9BF267}" type="slidenum">
              <a:rPr lang="en-US" altLang="ko-KR" smtClean="0">
                <a:solidFill>
                  <a:prstClr val="black"/>
                </a:solidFill>
              </a:rPr>
              <a:pPr/>
              <a:t>4</a:t>
            </a:fld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039995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6A80FA-24C4-4EF5-AAA9-A8669C9BF267}" type="slidenum">
              <a:rPr lang="en-US" altLang="ko-KR" smtClean="0">
                <a:solidFill>
                  <a:prstClr val="black"/>
                </a:solidFill>
              </a:rPr>
              <a:pPr/>
              <a:t>5</a:t>
            </a:fld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4013560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025" y="95250"/>
            <a:ext cx="8915400" cy="454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3050" y="620713"/>
            <a:ext cx="8915400" cy="828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42138" y="95250"/>
            <a:ext cx="2246312" cy="13541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00025" y="95250"/>
            <a:ext cx="6589713" cy="13541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95282" y="5786454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 bwMode="gray">
          <a:xfrm>
            <a:off x="128464" y="6552728"/>
            <a:ext cx="1080120" cy="260648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 defTabSz="982663"/>
            <a:endParaRPr lang="ko-KR" altLang="en-US" sz="1100" b="0" dirty="0" err="1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025" y="95250"/>
            <a:ext cx="8915400" cy="454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3050" y="620713"/>
            <a:ext cx="8915400" cy="82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66129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0" y="6237312"/>
            <a:ext cx="1152128" cy="3620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66129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 bwMode="gray">
          <a:xfrm>
            <a:off x="128464" y="6552728"/>
            <a:ext cx="1080120" cy="26064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 defTabSz="982663"/>
            <a:endParaRPr lang="ko-KR" altLang="en-US" sz="1100" b="0" dirty="0" err="1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23844" y="5643578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6612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025" y="95250"/>
            <a:ext cx="8915400" cy="454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73050" y="620713"/>
            <a:ext cx="4381500" cy="8286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06950" y="620713"/>
            <a:ext cx="4381500" cy="8286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025" y="95250"/>
            <a:ext cx="8915400" cy="454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6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7" Type="http://schemas.openxmlformats.org/officeDocument/2006/relationships/image" Target="../media/image10.jpeg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3.jpeg"/><Relationship Id="rId5" Type="http://schemas.openxmlformats.org/officeDocument/2006/relationships/image" Target="../media/image9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image" Target="../media/image13.jpeg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9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 bwMode="gray">
          <a:xfrm>
            <a:off x="238092" y="6357958"/>
            <a:ext cx="2143140" cy="428628"/>
          </a:xfrm>
          <a:prstGeom prst="rect">
            <a:avLst/>
          </a:prstGeom>
          <a:solidFill>
            <a:schemeClr val="accent2"/>
          </a:solidFill>
          <a:ln w="6350" algn="ctr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rgbClr val="EAEAEA"/>
            </a:outerShdw>
          </a:effectLst>
        </p:spPr>
        <p:txBody>
          <a:bodyPr lIns="0" tIns="0" rIns="0" bIns="0" rtlCol="0" anchor="ctr"/>
          <a:lstStyle/>
          <a:p>
            <a:pPr algn="ctr" defTabSz="982663"/>
            <a:r>
              <a:rPr lang="ko-KR" altLang="en-US" sz="1100" b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로고 삽입</a:t>
            </a:r>
            <a:endParaRPr lang="ko-KR" altLang="en-US" sz="1100" b="0" dirty="0" err="1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Picture 3" descr="C:\Users\infogen\Desktop\Infogen-Logo(기본)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453462" y="6429396"/>
            <a:ext cx="1145258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40000"/>
        </a:spcBef>
        <a:spcAft>
          <a:spcPct val="0"/>
        </a:spcAft>
        <a:defRPr kumimoji="1" sz="1600" b="1">
          <a:solidFill>
            <a:schemeClr val="tx1"/>
          </a:solidFill>
          <a:latin typeface="+mn-lt"/>
          <a:ea typeface="+mn-ea"/>
          <a:cs typeface="+mn-cs"/>
        </a:defRPr>
      </a:lvl1pPr>
      <a:lvl2pPr marL="449263" indent="-92075" algn="l" rtl="0" eaLnBrk="0" fontAlgn="base" latinLnBrk="1" hangingPunct="0">
        <a:spcBef>
          <a:spcPct val="40000"/>
        </a:spcBef>
        <a:spcAft>
          <a:spcPct val="0"/>
        </a:spcAft>
        <a:buFont typeface="Wingdings" pitchFamily="2" charset="2"/>
        <a:buChar char="§"/>
        <a:defRPr kumimoji="1" sz="1200" b="1">
          <a:solidFill>
            <a:schemeClr val="tx1"/>
          </a:solidFill>
          <a:latin typeface="+mn-ea"/>
          <a:ea typeface="+mn-ea"/>
        </a:defRPr>
      </a:lvl2pPr>
      <a:lvl3pPr marL="801688" indent="-84138" algn="l" rtl="0" eaLnBrk="0" fontAlgn="base" latinLnBrk="1" hangingPunct="0">
        <a:spcBef>
          <a:spcPct val="4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+mn-ea"/>
          <a:ea typeface="+mn-ea"/>
        </a:defRPr>
      </a:lvl3pPr>
      <a:lvl4pPr marL="1079500" indent="292100" algn="l" rtl="0" eaLnBrk="0" fontAlgn="base" latinLnBrk="1" hangingPunct="0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4pPr>
      <a:lvl5pPr marL="1428750" indent="400050" algn="l" rtl="0" eaLnBrk="0" fontAlgn="base" latinLnBrk="1" hangingPunct="0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5pPr>
      <a:lvl6pPr marL="1885950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6pPr>
      <a:lvl7pPr marL="2343150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7pPr>
      <a:lvl8pPr marL="2800350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8pPr>
      <a:lvl9pPr marL="3257550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4827588" y="6553200"/>
            <a:ext cx="341312" cy="24606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fld id="{DA9EAD72-8C14-4DFF-84D0-462DF63DEA69}" type="slidenum">
              <a:rPr lang="en-US" altLang="ko-KR" sz="1000" smtClean="0">
                <a:latin typeface="Arial" charset="0"/>
              </a:rPr>
              <a:pPr eaLnBrk="1" hangingPunct="1">
                <a:defRPr/>
              </a:pPr>
              <a:t>‹#›</a:t>
            </a:fld>
            <a:endParaRPr lang="en-US" altLang="ko-KR" sz="1000" dirty="0">
              <a:latin typeface="Arial" charset="0"/>
            </a:endParaRPr>
          </a:p>
        </p:txBody>
      </p:sp>
      <p:sp>
        <p:nvSpPr>
          <p:cNvPr id="9" name="Rectangle 32"/>
          <p:cNvSpPr>
            <a:spLocks noGrp="1" noChangeArrowheads="1"/>
          </p:cNvSpPr>
          <p:nvPr>
            <p:ph type="title"/>
          </p:nvPr>
        </p:nvSpPr>
        <p:spPr bwMode="auto">
          <a:xfrm>
            <a:off x="200025" y="95250"/>
            <a:ext cx="89154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pic>
        <p:nvPicPr>
          <p:cNvPr id="10" name="Picture 3" descr="C:\Users\infogen\Desktop\Infogen-Logo(기본).jp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810652" y="6553201"/>
            <a:ext cx="840545" cy="237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인포젠디자인\Desktop\Untitled-10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4" y="620689"/>
            <a:ext cx="9649072" cy="581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LG_CNS"/>
          <p:cNvPicPr>
            <a:picLocks noChangeAspect="1"/>
          </p:cNvPicPr>
          <p:nvPr userDrawn="1"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8464" y="6525344"/>
            <a:ext cx="1144849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hf sldNum="0" hdr="0" ftr="0" dt="0"/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"/>
          <p:cNvSpPr txBox="1">
            <a:spLocks noChangeArrowheads="1"/>
          </p:cNvSpPr>
          <p:nvPr userDrawn="1"/>
        </p:nvSpPr>
        <p:spPr bwMode="auto">
          <a:xfrm>
            <a:off x="4827588" y="6553200"/>
            <a:ext cx="341312" cy="24606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fld id="{AB9694A5-FD93-48A2-97FD-60AB48EBC8ED}" type="slidenum">
              <a:rPr lang="en-US" altLang="ko-KR" sz="1000" smtClean="0">
                <a:latin typeface="Arial" charset="0"/>
                <a:ea typeface="맑은 고딕" pitchFamily="50" charset="-127"/>
              </a:rPr>
              <a:pPr eaLnBrk="1" hangingPunct="1">
                <a:defRPr/>
              </a:pPr>
              <a:t>‹#›</a:t>
            </a:fld>
            <a:endParaRPr lang="en-US" altLang="ko-KR" sz="1000" dirty="0">
              <a:latin typeface="Arial" charset="0"/>
              <a:ea typeface="맑은 고딕" pitchFamily="50" charset="-127"/>
            </a:endParaRPr>
          </a:p>
        </p:txBody>
      </p:sp>
      <p:sp>
        <p:nvSpPr>
          <p:cNvPr id="1029" name="Rectangle 32"/>
          <p:cNvSpPr>
            <a:spLocks noGrp="1" noChangeArrowheads="1"/>
          </p:cNvSpPr>
          <p:nvPr>
            <p:ph type="title"/>
          </p:nvPr>
        </p:nvSpPr>
        <p:spPr bwMode="auto">
          <a:xfrm>
            <a:off x="540544" y="322262"/>
            <a:ext cx="89154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0" name="Rectangle 3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3050" y="1160748"/>
            <a:ext cx="89154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1031" name="Picture 3" descr="C:\Users\infogen\Desktop\Infogen-Logo(기본).jp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948738" y="6584776"/>
            <a:ext cx="8096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직선 연결선 8"/>
          <p:cNvCxnSpPr/>
          <p:nvPr userDrawn="1"/>
        </p:nvCxnSpPr>
        <p:spPr>
          <a:xfrm>
            <a:off x="0" y="6525344"/>
            <a:ext cx="9906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 descr="LG_CNS"/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8464" y="6567384"/>
            <a:ext cx="1001743" cy="2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+mj-lt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40000"/>
        </a:spcBef>
        <a:spcAft>
          <a:spcPct val="0"/>
        </a:spcAft>
        <a:defRPr kumimoji="1" sz="1600" b="1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449263" indent="-92075" algn="l" rtl="0" eaLnBrk="0" fontAlgn="base" latinLnBrk="1" hangingPunct="0">
        <a:spcBef>
          <a:spcPct val="40000"/>
        </a:spcBef>
        <a:spcAft>
          <a:spcPct val="0"/>
        </a:spcAft>
        <a:buFont typeface="Wingdings" pitchFamily="2" charset="2"/>
        <a:buChar char="§"/>
        <a:defRPr kumimoji="1" sz="1200" b="1">
          <a:solidFill>
            <a:schemeClr val="tx1"/>
          </a:solidFill>
          <a:latin typeface="+mn-ea"/>
          <a:ea typeface="+mn-ea"/>
        </a:defRPr>
      </a:lvl2pPr>
      <a:lvl3pPr marL="801688" indent="-84138" algn="l" rtl="0" eaLnBrk="0" fontAlgn="base" latinLnBrk="1" hangingPunct="0">
        <a:spcBef>
          <a:spcPct val="4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+mn-ea"/>
          <a:ea typeface="+mn-ea"/>
        </a:defRPr>
      </a:lvl3pPr>
      <a:lvl4pPr marL="1079500" indent="292100" algn="l" rtl="0" eaLnBrk="0" fontAlgn="base" latinLnBrk="1" hangingPunct="0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4pPr>
      <a:lvl5pPr marL="1428750" indent="400050" algn="l" rtl="0" eaLnBrk="0" fontAlgn="base" latinLnBrk="1" hangingPunct="0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5pPr>
      <a:lvl6pPr marL="1885950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6pPr>
      <a:lvl7pPr marL="2343150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7pPr>
      <a:lvl8pPr marL="2800350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8pPr>
      <a:lvl9pPr marL="3257550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4827588" y="6553200"/>
            <a:ext cx="341312" cy="24606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fld id="{DA9EAD72-8C14-4DFF-84D0-462DF63DEA69}" type="slidenum">
              <a:rPr lang="en-US" altLang="ko-KR" sz="1000" smtClean="0">
                <a:solidFill>
                  <a:prstClr val="black"/>
                </a:solidFill>
                <a:latin typeface="Arial" charset="0"/>
              </a:rPr>
              <a:pPr eaLnBrk="1" hangingPunct="1">
                <a:defRPr/>
              </a:pPr>
              <a:t>‹#›</a:t>
            </a:fld>
            <a:endParaRPr lang="en-US" altLang="ko-KR" sz="1000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9" name="Rectangle 32"/>
          <p:cNvSpPr>
            <a:spLocks noGrp="1" noChangeArrowheads="1"/>
          </p:cNvSpPr>
          <p:nvPr>
            <p:ph type="title"/>
          </p:nvPr>
        </p:nvSpPr>
        <p:spPr bwMode="auto">
          <a:xfrm>
            <a:off x="200025" y="95250"/>
            <a:ext cx="89154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pic>
        <p:nvPicPr>
          <p:cNvPr id="10" name="Picture 3" descr="C:\Users\infogen\Desktop\Infogen-Logo(기본).jp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810652" y="6553201"/>
            <a:ext cx="840545" cy="237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인포젠디자인\Desktop\Untitled-10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4" y="620689"/>
            <a:ext cx="9649072" cy="581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 descr="유플러스 로고.jpg"/>
          <p:cNvPicPr>
            <a:picLocks noChangeAspect="1"/>
          </p:cNvPicPr>
          <p:nvPr userDrawn="1"/>
        </p:nvPicPr>
        <p:blipFill>
          <a:blip r:embed="rId18"/>
          <a:srcRect l="3378" t="19907" r="61149" b="56945"/>
          <a:stretch>
            <a:fillRect/>
          </a:stretch>
        </p:blipFill>
        <p:spPr>
          <a:xfrm>
            <a:off x="135124" y="6551252"/>
            <a:ext cx="963263" cy="27521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</p:sldLayoutIdLst>
  <p:hf sldNum="0" hdr="0" ftr="0" dt="0"/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45"/>
          <p:cNvSpPr txBox="1">
            <a:spLocks noChangeArrowheads="1"/>
          </p:cNvSpPr>
          <p:nvPr/>
        </p:nvSpPr>
        <p:spPr bwMode="auto">
          <a:xfrm>
            <a:off x="2432720" y="1340768"/>
            <a:ext cx="7200800" cy="94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ko-KR" altLang="en-US" sz="4000" dirty="0" smtClean="0">
                <a:solidFill>
                  <a:srgbClr val="292929"/>
                </a:solidFill>
                <a:latin typeface="HY견고딕" pitchFamily="18" charset="-127"/>
                <a:ea typeface="HY견고딕" pitchFamily="18" charset="-127"/>
              </a:rPr>
              <a:t>월간 보고</a:t>
            </a:r>
            <a:endParaRPr kumimoji="1" lang="en-US" altLang="ko-KR" sz="4000" dirty="0" smtClean="0">
              <a:solidFill>
                <a:srgbClr val="292929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ko-KR" b="1" dirty="0" smtClean="0">
                <a:solidFill>
                  <a:srgbClr val="292929"/>
                </a:solidFill>
                <a:latin typeface="HY견고딕" pitchFamily="18" charset="-127"/>
                <a:ea typeface="HY견고딕" pitchFamily="18" charset="-127"/>
              </a:rPr>
              <a:t>IFG - IMS </a:t>
            </a:r>
            <a:r>
              <a:rPr kumimoji="1" lang="ko-KR" altLang="en-US" b="1" dirty="0" err="1" smtClean="0">
                <a:solidFill>
                  <a:srgbClr val="292929"/>
                </a:solidFill>
                <a:latin typeface="HY견고딕" pitchFamily="18" charset="-127"/>
                <a:ea typeface="HY견고딕" pitchFamily="18" charset="-127"/>
              </a:rPr>
              <a:t>인포젠</a:t>
            </a:r>
            <a:r>
              <a:rPr kumimoji="1" lang="ko-KR" altLang="en-US" b="1" dirty="0" smtClean="0">
                <a:solidFill>
                  <a:srgbClr val="292929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b="1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근태관리</a:t>
            </a:r>
            <a:r>
              <a:rPr kumimoji="1" lang="ko-KR" altLang="en-US" b="1" dirty="0" smtClean="0">
                <a:solidFill>
                  <a:srgbClr val="292929"/>
                </a:solidFill>
                <a:latin typeface="HY견고딕" pitchFamily="18" charset="-127"/>
                <a:ea typeface="HY견고딕" pitchFamily="18" charset="-127"/>
              </a:rPr>
              <a:t> 시스템 구축</a:t>
            </a:r>
            <a:endParaRPr kumimoji="1" lang="en-US" altLang="ko-KR" b="1" dirty="0" smtClean="0">
              <a:solidFill>
                <a:srgbClr val="292929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5" name="Rectangle 27"/>
          <p:cNvSpPr>
            <a:spLocks noChangeArrowheads="1"/>
          </p:cNvSpPr>
          <p:nvPr/>
        </p:nvSpPr>
        <p:spPr bwMode="auto">
          <a:xfrm>
            <a:off x="7233988" y="5274246"/>
            <a:ext cx="1125629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2020. 04</a:t>
            </a:r>
            <a:endParaRPr kumimoji="1" lang="en-US" altLang="ko-KR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728429"/>
              </p:ext>
            </p:extLst>
          </p:nvPr>
        </p:nvGraphicFramePr>
        <p:xfrm>
          <a:off x="416496" y="980727"/>
          <a:ext cx="9145016" cy="4680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6064"/>
                <a:gridCol w="1710190"/>
                <a:gridCol w="666074"/>
                <a:gridCol w="864096"/>
                <a:gridCol w="2664296"/>
                <a:gridCol w="792088"/>
                <a:gridCol w="792088"/>
                <a:gridCol w="1080120"/>
              </a:tblGrid>
              <a:tr h="936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NO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요구사항</a:t>
                      </a:r>
                      <a:r>
                        <a:rPr lang="en-US" altLang="ko-KR" sz="1400" dirty="0" smtClean="0"/>
                        <a:t>/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추가 보고사항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상태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완료일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예정일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처리현황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요구자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담당자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비고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93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환경 </a:t>
                      </a:r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세팅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진행중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04/30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</a:t>
                      </a:r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환경세팅</a:t>
                      </a:r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진행중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김재신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개발자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93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예정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08/30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예정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김재신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개발자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93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 기능 테스트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예정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09/04</a:t>
                      </a:r>
                      <a:endParaRPr lang="ko-KR" altLang="en-US" sz="11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진행 예정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김재신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개발자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  <a:tr h="93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통합테스트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예정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09/25</a:t>
                      </a:r>
                      <a:endParaRPr lang="ko-KR" altLang="en-US" sz="110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 테스트 진행 예정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김재신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개발자</a:t>
                      </a:r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 idx="4294967295"/>
          </p:nvPr>
        </p:nvSpPr>
        <p:spPr>
          <a:xfrm>
            <a:off x="0" y="115888"/>
            <a:ext cx="8915400" cy="563562"/>
          </a:xfrm>
        </p:spPr>
        <p:txBody>
          <a:bodyPr/>
          <a:lstStyle/>
          <a:p>
            <a:r>
              <a:rPr lang="en-US" altLang="ko-KR" b="1" dirty="0" smtClean="0"/>
              <a:t>※ </a:t>
            </a:r>
            <a:r>
              <a:rPr lang="ko-KR" altLang="en-US" b="1" dirty="0" smtClean="0"/>
              <a:t>요청사항 처리현황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4526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505548"/>
              </p:ext>
            </p:extLst>
          </p:nvPr>
        </p:nvGraphicFramePr>
        <p:xfrm>
          <a:off x="416496" y="980727"/>
          <a:ext cx="9145016" cy="1872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/>
                <a:gridCol w="1062118"/>
                <a:gridCol w="882098"/>
                <a:gridCol w="4392488"/>
                <a:gridCol w="1584176"/>
              </a:tblGrid>
              <a:tr h="93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제목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처리상태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완료일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예정일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의사결정사항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F/U</a:t>
                      </a:r>
                      <a:r>
                        <a:rPr lang="ko-KR" altLang="en-US" sz="1400" dirty="0" smtClean="0"/>
                        <a:t>담당자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93600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100" dirty="0"/>
                        <a:t>1.</a:t>
                      </a:r>
                      <a:r>
                        <a:rPr lang="ko-KR" altLang="en-US" sz="1100" dirty="0"/>
                        <a:t> 시스템 기반 구조 선정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dirty="0"/>
                        <a:t>진행 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100" dirty="0"/>
                        <a:t>1.</a:t>
                      </a:r>
                      <a:r>
                        <a:rPr lang="ko-KR" altLang="en-US" sz="1100" dirty="0"/>
                        <a:t> 대상 시스템은</a:t>
                      </a:r>
                      <a:r>
                        <a:rPr lang="en-US" altLang="ko-KR" sz="1100" dirty="0"/>
                        <a:t> MSA</a:t>
                      </a:r>
                      <a:r>
                        <a:rPr lang="ko-KR" altLang="en-US" sz="1100" dirty="0"/>
                        <a:t> 기반으로 진행한다</a:t>
                      </a:r>
                      <a:r>
                        <a:rPr lang="en-US" altLang="ko-KR" sz="1100" dirty="0"/>
                        <a:t>.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100" dirty="0"/>
                        <a:t>2.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 err="1"/>
                        <a:t>DataBase</a:t>
                      </a:r>
                      <a:r>
                        <a:rPr lang="ko-KR" altLang="en-US" sz="1100" dirty="0"/>
                        <a:t>는 </a:t>
                      </a:r>
                      <a:r>
                        <a:rPr lang="en-US" altLang="ko-KR" sz="1100" dirty="0"/>
                        <a:t>RDB</a:t>
                      </a:r>
                      <a:r>
                        <a:rPr lang="ko-KR" altLang="en-US" sz="1100" dirty="0"/>
                        <a:t> 기반으로 진행할지 </a:t>
                      </a:r>
                      <a:r>
                        <a:rPr lang="en-US" altLang="ko-KR" sz="1100" dirty="0" err="1"/>
                        <a:t>NoSql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DB</a:t>
                      </a:r>
                      <a:r>
                        <a:rPr lang="ko-KR" altLang="en-US" sz="1100" dirty="0"/>
                        <a:t> 기반으로 진행할지 차기 회의에 최종 선정한다</a:t>
                      </a:r>
                      <a:r>
                        <a:rPr lang="en-US" altLang="ko-KR" sz="1100" dirty="0"/>
                        <a:t>.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100" dirty="0"/>
                        <a:t>3.</a:t>
                      </a:r>
                      <a:r>
                        <a:rPr lang="ko-KR" altLang="en-US" sz="1100" dirty="0"/>
                        <a:t> 형상관리는 </a:t>
                      </a:r>
                      <a:r>
                        <a:rPr lang="en-US" altLang="ko-KR" sz="1100" dirty="0"/>
                        <a:t>GIT</a:t>
                      </a:r>
                      <a:r>
                        <a:rPr lang="ko-KR" altLang="en-US" sz="1100" dirty="0"/>
                        <a:t>을 통해 진행한다</a:t>
                      </a:r>
                      <a:r>
                        <a:rPr lang="en-US" altLang="ko-KR" sz="1100" dirty="0"/>
                        <a:t>.</a:t>
                      </a:r>
                    </a:p>
                    <a:p>
                      <a:pPr latinLnBrk="1">
                        <a:defRPr/>
                      </a:pPr>
                      <a:r>
                        <a:rPr lang="en-US" altLang="ko-KR" sz="1100" dirty="0"/>
                        <a:t>4.</a:t>
                      </a:r>
                      <a:r>
                        <a:rPr lang="ko-KR" altLang="en-US" sz="1100" dirty="0"/>
                        <a:t> 프로젝트 진행사항 관리는 </a:t>
                      </a:r>
                      <a:r>
                        <a:rPr lang="en-US" altLang="ko-KR" sz="1100" dirty="0" err="1"/>
                        <a:t>RedMine</a:t>
                      </a:r>
                      <a:r>
                        <a:rPr lang="ko-KR" altLang="en-US" sz="1100" dirty="0"/>
                        <a:t>을 통해 진행한다</a:t>
                      </a:r>
                      <a:r>
                        <a:rPr lang="en-US" altLang="ko-KR" sz="11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00472" y="116632"/>
            <a:ext cx="8915400" cy="562074"/>
          </a:xfrm>
        </p:spPr>
        <p:txBody>
          <a:bodyPr/>
          <a:lstStyle/>
          <a:p>
            <a:r>
              <a:rPr lang="en-US" altLang="ko-KR" b="1" dirty="0" smtClean="0"/>
              <a:t>※ </a:t>
            </a:r>
            <a:r>
              <a:rPr lang="ko-KR" altLang="en-US" b="1" dirty="0" smtClean="0"/>
              <a:t>의사결정 사항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1160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631521"/>
              </p:ext>
            </p:extLst>
          </p:nvPr>
        </p:nvGraphicFramePr>
        <p:xfrm>
          <a:off x="416496" y="980727"/>
          <a:ext cx="9145016" cy="4680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40160"/>
                <a:gridCol w="4464496"/>
                <a:gridCol w="1080120"/>
                <a:gridCol w="1080120"/>
                <a:gridCol w="1080120"/>
              </a:tblGrid>
              <a:tr h="9360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제목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내용 및 진행사항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발생일자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F/U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담당자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처리상태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93600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dirty="0"/>
                        <a:t>테스트 페이지 구축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100" dirty="0"/>
                        <a:t>1.</a:t>
                      </a:r>
                      <a:r>
                        <a:rPr lang="ko-KR" altLang="en-US" sz="1100" dirty="0"/>
                        <a:t> 프로젝트 진행 가능 여부를 판단하기 위하여 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1100" dirty="0"/>
                        <a:t>   테스트 페이지 구축을 통하여 개발 가능 여부 판단 필요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100"/>
                        <a:t>2020.04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/>
                        <a:t>임영석 책임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/>
                        <a:t>진행중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</a:tr>
              <a:tr h="93600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/>
                        <a:t>파이선 개발 가이드 제공 방안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100" dirty="0"/>
                        <a:t>1.</a:t>
                      </a:r>
                      <a:r>
                        <a:rPr lang="ko-KR" altLang="en-US" sz="1100" dirty="0"/>
                        <a:t> 분석단계 이후 투입예정인 개발자를 위한 파이선 개발 가이드 제공 필요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100" dirty="0"/>
                        <a:t>2020.04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/>
                        <a:t>이병욱책임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/>
                        <a:t>요청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</a:tr>
              <a:tr h="93600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/>
                        <a:t>로컬 </a:t>
                      </a:r>
                      <a:r>
                        <a:rPr lang="en-US" altLang="ko-KR" sz="1100"/>
                        <a:t>docker</a:t>
                      </a:r>
                      <a:r>
                        <a:rPr lang="ko-KR" altLang="en-US" sz="1100"/>
                        <a:t> 구축 가이드 제공 필요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100" dirty="0"/>
                        <a:t>1.</a:t>
                      </a:r>
                      <a:r>
                        <a:rPr lang="ko-KR" altLang="en-US" sz="1100" dirty="0"/>
                        <a:t> 개발자 로컬 </a:t>
                      </a:r>
                      <a:r>
                        <a:rPr lang="en-US" altLang="ko-KR" sz="1100" dirty="0"/>
                        <a:t>DOCKER</a:t>
                      </a:r>
                      <a:r>
                        <a:rPr lang="ko-KR" altLang="en-US" sz="1100" dirty="0"/>
                        <a:t> 이미지 사용법 가이드 제공 필요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100" dirty="0"/>
                        <a:t>2020.04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dirty="0"/>
                        <a:t>임영석 책임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1100" dirty="0"/>
                        <a:t>박석현 사원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dirty="0"/>
                        <a:t>요청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</a:tr>
              <a:tr h="93600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/>
                        <a:t>형상관리 방안 확정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100"/>
                        <a:t>1.GIT</a:t>
                      </a:r>
                      <a:r>
                        <a:rPr lang="ko-KR" altLang="en-US" sz="1100"/>
                        <a:t> 을 통하여 소스 형상관리를 진행하며 </a:t>
                      </a:r>
                    </a:p>
                    <a:p>
                      <a:pPr latinLnBrk="1">
                        <a:defRPr/>
                      </a:pPr>
                      <a:r>
                        <a:rPr lang="ko-KR" altLang="en-US" sz="1100"/>
                        <a:t>대상</a:t>
                      </a:r>
                      <a:r>
                        <a:rPr lang="en-US" altLang="ko-KR" sz="1100"/>
                        <a:t> GIT</a:t>
                      </a:r>
                      <a:r>
                        <a:rPr lang="ko-KR" altLang="en-US" sz="1100"/>
                        <a:t> </a:t>
                      </a:r>
                      <a:r>
                        <a:rPr lang="en-US" altLang="ko-KR" sz="1100"/>
                        <a:t>Repository</a:t>
                      </a:r>
                      <a:r>
                        <a:rPr lang="ko-KR" altLang="en-US" sz="1100"/>
                        <a:t> 구축 진행이 필요함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en-US" altLang="ko-KR" sz="1100"/>
                        <a:t>2020.04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/>
                        <a:t> 이병욱 책임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 sz="1100" dirty="0" err="1"/>
                        <a:t>진행중</a:t>
                      </a:r>
                      <a:endParaRPr lang="ko-KR" altLang="en-US" sz="1100" dirty="0"/>
                    </a:p>
                  </a:txBody>
                  <a:tcPr>
                    <a:lnR w="12700" cmpd="sng">
                      <a:noFill/>
                    </a:lnR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00472" y="116632"/>
            <a:ext cx="8915400" cy="562074"/>
          </a:xfrm>
        </p:spPr>
        <p:txBody>
          <a:bodyPr/>
          <a:lstStyle/>
          <a:p>
            <a:r>
              <a:rPr lang="en-US" altLang="ko-KR" b="1" dirty="0" smtClean="0"/>
              <a:t>※ </a:t>
            </a:r>
            <a:r>
              <a:rPr lang="ko-KR" altLang="en-US" b="1" dirty="0" smtClean="0"/>
              <a:t>주요 </a:t>
            </a:r>
            <a:r>
              <a:rPr lang="en-US" altLang="ko-KR" b="1" dirty="0" smtClean="0"/>
              <a:t>Issue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9224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165149"/>
              </p:ext>
            </p:extLst>
          </p:nvPr>
        </p:nvGraphicFramePr>
        <p:xfrm>
          <a:off x="416496" y="980727"/>
          <a:ext cx="9145016" cy="444049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/>
                <a:gridCol w="3888432"/>
                <a:gridCol w="4032448"/>
              </a:tblGrid>
              <a:tr h="792089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당월 실적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명월 실적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9121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공통 사항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smtClean="0"/>
                        <a:t>환경 </a:t>
                      </a:r>
                      <a:r>
                        <a:rPr lang="ko-KR" altLang="en-US" sz="1100" dirty="0" err="1" smtClean="0"/>
                        <a:t>세팅</a:t>
                      </a:r>
                      <a:r>
                        <a:rPr lang="ko-KR" altLang="en-US" sz="1100" dirty="0" smtClean="0"/>
                        <a:t> 및 권한 부여</a:t>
                      </a:r>
                      <a:endParaRPr lang="en-US" altLang="ko-KR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1100" dirty="0" smtClean="0"/>
                        <a:t>요구사항 기준으로 담당자 배분</a:t>
                      </a:r>
                      <a:endParaRPr lang="en-US" altLang="ko-KR" sz="11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9121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조성현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endParaRPr lang="ko-KR" altLang="en-US" sz="1100" dirty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9121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/>
                        <a:t>조유빈</a:t>
                      </a:r>
                      <a:endParaRPr lang="en-US" altLang="ko-KR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ko-KR" altLang="en-US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ko-KR" altLang="en-US" sz="11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9121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/>
                        <a:t>황이성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ko-KR" altLang="en-US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ko-KR" altLang="en-US" sz="11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00472" y="116632"/>
            <a:ext cx="8915400" cy="562074"/>
          </a:xfrm>
        </p:spPr>
        <p:txBody>
          <a:bodyPr/>
          <a:lstStyle/>
          <a:p>
            <a:r>
              <a:rPr lang="en-US" altLang="ko-KR" b="1" dirty="0" smtClean="0"/>
              <a:t>※ </a:t>
            </a:r>
            <a:r>
              <a:rPr lang="ko-KR" altLang="en-US" b="1" dirty="0" smtClean="0"/>
              <a:t>업무별 진행 내역</a:t>
            </a:r>
            <a:r>
              <a:rPr lang="en-US" altLang="ko-KR" b="1" dirty="0" smtClean="0"/>
              <a:t>(</a:t>
            </a:r>
            <a:r>
              <a:rPr lang="ko-KR" altLang="en-US" b="1" dirty="0"/>
              <a:t>당</a:t>
            </a:r>
            <a:r>
              <a:rPr lang="ko-KR" altLang="en-US" b="1" dirty="0" smtClean="0"/>
              <a:t>월</a:t>
            </a:r>
            <a:r>
              <a:rPr lang="en-US" altLang="ko-KR" b="1" dirty="0" smtClean="0"/>
              <a:t>/</a:t>
            </a:r>
            <a:r>
              <a:rPr lang="ko-KR" altLang="en-US" b="1" dirty="0"/>
              <a:t>명</a:t>
            </a:r>
            <a:r>
              <a:rPr lang="ko-KR" altLang="en-US" b="1" dirty="0" smtClean="0"/>
              <a:t>월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4443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600850"/>
              </p:ext>
            </p:extLst>
          </p:nvPr>
        </p:nvGraphicFramePr>
        <p:xfrm>
          <a:off x="416496" y="980727"/>
          <a:ext cx="9145016" cy="261629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/>
                <a:gridCol w="3888432"/>
                <a:gridCol w="4032448"/>
              </a:tblGrid>
              <a:tr h="792089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당월 실적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명월 실적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9121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손성현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indent="-17145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110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  <a:tr h="9121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오연경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endParaRPr lang="ko-KR" altLang="en-US" sz="1100" baseline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endParaRPr lang="ko-KR" altLang="en-US" sz="1100" baseline="0" dirty="0" smtClean="0"/>
                    </a:p>
                  </a:txBody>
                  <a:tcPr anchor="ctr">
                    <a:lnR w="12700" cmpd="sng">
                      <a:noFill/>
                    </a:lnR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00472" y="116632"/>
            <a:ext cx="8915400" cy="562074"/>
          </a:xfrm>
        </p:spPr>
        <p:txBody>
          <a:bodyPr/>
          <a:lstStyle/>
          <a:p>
            <a:r>
              <a:rPr lang="en-US" altLang="ko-KR" b="1" dirty="0" smtClean="0"/>
              <a:t>※ </a:t>
            </a:r>
            <a:r>
              <a:rPr lang="ko-KR" altLang="en-US" b="1" dirty="0" smtClean="0"/>
              <a:t>업무별 진행 내역</a:t>
            </a:r>
            <a:r>
              <a:rPr lang="en-US" altLang="ko-KR" b="1" dirty="0" smtClean="0"/>
              <a:t>(</a:t>
            </a:r>
            <a:r>
              <a:rPr lang="ko-KR" altLang="en-US" b="1" dirty="0"/>
              <a:t>당</a:t>
            </a:r>
            <a:r>
              <a:rPr lang="ko-KR" altLang="en-US" b="1" dirty="0" smtClean="0"/>
              <a:t>월</a:t>
            </a:r>
            <a:r>
              <a:rPr lang="en-US" altLang="ko-KR" b="1" dirty="0" smtClean="0"/>
              <a:t>/</a:t>
            </a:r>
            <a:r>
              <a:rPr lang="ko-KR" altLang="en-US" b="1" dirty="0"/>
              <a:t>명</a:t>
            </a:r>
            <a:r>
              <a:rPr lang="ko-KR" altLang="en-US" b="1" dirty="0" smtClean="0"/>
              <a:t>월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0402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1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blipFill dpi="0" rotWithShape="1">
          <a:blip xmlns:r="http://schemas.openxmlformats.org/officeDocument/2006/relationships" r:embed="rId1" cstate="print"/>
          <a:srcRect/>
          <a:stretch>
            <a:fillRect/>
          </a:stretch>
        </a:blipFill>
        <a:ln w="6350" algn="ctr">
          <a:solidFill>
            <a:srgbClr val="808080"/>
          </a:solidFill>
          <a:round/>
          <a:headEnd/>
          <a:tailEnd/>
        </a:ln>
        <a:effectLst>
          <a:outerShdw dist="35921" dir="2700000" algn="ctr" rotWithShape="0">
            <a:srgbClr val="EAEAEA"/>
          </a:outerShdw>
        </a:effectLst>
      </a:spPr>
      <a:bodyPr lIns="0" tIns="0" rIns="0" bIns="0" anchor="ctr"/>
      <a:lstStyle>
        <a:defPPr algn="ctr" defTabSz="982663">
          <a:defRPr sz="1100" b="0" dirty="0" err="1" smtClean="0">
            <a:latin typeface="맑은 고딕" pitchFamily="50" charset="-127"/>
            <a:ea typeface="맑은 고딕" pitchFamily="50" charset="-127"/>
          </a:defRPr>
        </a:defPPr>
      </a:lstStyle>
    </a:sp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blipFill dpi="0" rotWithShape="1">
          <a:blip xmlns:r="http://schemas.openxmlformats.org/officeDocument/2006/relationships" r:embed="rId1" cstate="print"/>
          <a:srcRect/>
          <a:stretch>
            <a:fillRect/>
          </a:stretch>
        </a:blipFill>
        <a:ln w="6350" algn="ctr">
          <a:solidFill>
            <a:srgbClr val="808080"/>
          </a:solidFill>
          <a:round/>
          <a:headEnd/>
          <a:tailEnd/>
        </a:ln>
        <a:effectLst>
          <a:outerShdw dist="35921" dir="2700000" algn="ctr" rotWithShape="0">
            <a:srgbClr val="EAEAEA"/>
          </a:outerShdw>
        </a:effectLst>
      </a:spPr>
      <a:bodyPr lIns="0" tIns="0" rIns="0" bIns="0" anchor="ctr"/>
      <a:lstStyle>
        <a:defPPr algn="ctr" defTabSz="982663">
          <a:defRPr sz="1100" b="0" dirty="0" err="1" smtClean="0">
            <a:latin typeface="맑은 고딕" pitchFamily="50" charset="-127"/>
            <a:ea typeface="맑은 고딕" pitchFamily="50" charset="-127"/>
          </a:defRPr>
        </a:defPPr>
      </a:lstStyle>
    </a:sp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20266</TotalTime>
  <Words>281</Words>
  <Application>Microsoft Office PowerPoint</Application>
  <PresentationFormat>A4 용지(210x297mm)</PresentationFormat>
  <Paragraphs>102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HY견고딕</vt:lpstr>
      <vt:lpstr>굴림</vt:lpstr>
      <vt:lpstr>맑은 고딕</vt:lpstr>
      <vt:lpstr>Arial</vt:lpstr>
      <vt:lpstr>Wingdings</vt:lpstr>
      <vt:lpstr>1_기본 디자인</vt:lpstr>
      <vt:lpstr>1_Office 테마</vt:lpstr>
      <vt:lpstr>기본 디자인</vt:lpstr>
      <vt:lpstr>2_Office 테마</vt:lpstr>
      <vt:lpstr>PowerPoint 프레젠테이션</vt:lpstr>
      <vt:lpstr>※ 요청사항 처리현황</vt:lpstr>
      <vt:lpstr>※ 의사결정 사항</vt:lpstr>
      <vt:lpstr>※ 주요 Issue</vt:lpstr>
      <vt:lpstr>※ 업무별 진행 내역(당월/명월)</vt:lpstr>
      <vt:lpstr>※ 업무별 진행 내역(당월/명월)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SW공학 현장적용 지원사업 향후 일정</dc:title>
  <dc:creator>dungidungi</dc:creator>
  <cp:lastModifiedBy>유빈</cp:lastModifiedBy>
  <cp:revision>2082</cp:revision>
  <dcterms:created xsi:type="dcterms:W3CDTF">2014-06-02T00:16:31Z</dcterms:created>
  <dcterms:modified xsi:type="dcterms:W3CDTF">2020-11-12T01:23:48Z</dcterms:modified>
</cp:coreProperties>
</file>