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5" r:id="rId4"/>
    <p:sldId id="286" r:id="rId5"/>
    <p:sldId id="287" r:id="rId6"/>
    <p:sldId id="279" r:id="rId7"/>
    <p:sldId id="280" r:id="rId8"/>
    <p:sldId id="281" r:id="rId9"/>
    <p:sldId id="289" r:id="rId10"/>
    <p:sldId id="260" r:id="rId11"/>
    <p:sldId id="261" r:id="rId12"/>
    <p:sldId id="288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90" r:id="rId25"/>
    <p:sldId id="291" r:id="rId26"/>
    <p:sldId id="292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프로젝트 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화면설계서</a:t>
            </a:r>
            <a:endParaRPr lang="en-US" altLang="ko-KR" sz="2800" b="1" dirty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800871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근태관리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44707"/>
              </p:ext>
            </p:extLst>
          </p:nvPr>
        </p:nvGraphicFramePr>
        <p:xfrm>
          <a:off x="456220" y="1303263"/>
          <a:ext cx="10403457" cy="2518323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이전 스케줄관리에서 넘어온 사용자의 야근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휴일 근무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결재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미요청건들이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조회된다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상단 </a:t>
                      </a:r>
                      <a:r>
                        <a:rPr lang="ko-KR" alt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그리드에서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선택된 일자가 자동 </a:t>
                      </a:r>
                      <a:r>
                        <a:rPr lang="ko-KR" alt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세팅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상단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그리드에서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선택된 야근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휴일 구분이 자동 </a:t>
                      </a:r>
                      <a:r>
                        <a:rPr lang="ko-KR" altLang="en-US" sz="11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세팅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휴일 근무 사유를 작성한다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근무 구분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 값을 저장한다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21413"/>
              </p:ext>
            </p:extLst>
          </p:nvPr>
        </p:nvGraphicFramePr>
        <p:xfrm>
          <a:off x="456220" y="1303263"/>
          <a:ext cx="10403457" cy="3628717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체크박스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휴일 근무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야근 근무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59307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20348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8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18415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4B029A-53DD-45FE-BB23-3C773F65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8" y="1401319"/>
            <a:ext cx="5162550" cy="4895850"/>
          </a:xfrm>
          <a:prstGeom prst="rect">
            <a:avLst/>
          </a:prstGeom>
          <a:ln w="25400"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CC44222-E9E0-4246-AA0B-74684D6B508E}"/>
              </a:ext>
            </a:extLst>
          </p:cNvPr>
          <p:cNvSpPr/>
          <p:nvPr/>
        </p:nvSpPr>
        <p:spPr>
          <a:xfrm>
            <a:off x="3229610" y="1909766"/>
            <a:ext cx="4418965" cy="4110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 </a:t>
            </a:r>
            <a:r>
              <a:rPr lang="en-US" altLang="ko-KR" dirty="0"/>
              <a:t>– </a:t>
            </a:r>
            <a:r>
              <a:rPr lang="ko-KR" altLang="en-US" dirty="0"/>
              <a:t>연차결재 요청</a:t>
            </a:r>
          </a:p>
        </p:txBody>
      </p:sp>
      <p:sp>
        <p:nvSpPr>
          <p:cNvPr id="22" name="타원 21"/>
          <p:cNvSpPr/>
          <p:nvPr/>
        </p:nvSpPr>
        <p:spPr>
          <a:xfrm>
            <a:off x="3055440" y="176186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3073295" y="222624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3073295" y="278294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073295" y="3285117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3073295" y="3849244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073295" y="441337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073295" y="503961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3088208" y="557988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75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28439"/>
              </p:ext>
            </p:extLst>
          </p:nvPr>
        </p:nvGraphicFramePr>
        <p:xfrm>
          <a:off x="456220" y="1303263"/>
          <a:ext cx="10403457" cy="2518323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휴가종류를 선택한다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신청구분을 선택한다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 기간을 선택한다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휴가기간을 계산하여 휴가일수를 보여준다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A5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휴가 신청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사유를 입력한다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A6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비상연락망을 입력한다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A7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휴가종류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신청구분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휴가기간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비상연락망을 저장한다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87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70075"/>
              </p:ext>
            </p:extLst>
          </p:nvPr>
        </p:nvGraphicFramePr>
        <p:xfrm>
          <a:off x="456220" y="1303263"/>
          <a:ext cx="10403457" cy="3375961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휴가종류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연차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휴가기간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휴가일수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59307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20348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비상연락망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 rowSpan="5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8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18415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3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587" y="1300878"/>
            <a:ext cx="7753350" cy="532101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C27272F-7D0C-4E78-AA10-051FC62BC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" t="12786" r="-1" b="78725"/>
          <a:stretch/>
        </p:blipFill>
        <p:spPr>
          <a:xfrm>
            <a:off x="2286586" y="1858446"/>
            <a:ext cx="8286164" cy="44483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 </a:t>
            </a:r>
            <a:r>
              <a:rPr lang="en-US" altLang="ko-KR" dirty="0"/>
              <a:t>– </a:t>
            </a:r>
            <a:r>
              <a:rPr lang="ko-KR" altLang="en-US" dirty="0"/>
              <a:t>결재요청 이력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286587" y="1589442"/>
            <a:ext cx="3927177" cy="58225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934374" y="144803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타원 23"/>
          <p:cNvSpPr/>
          <p:nvPr/>
        </p:nvSpPr>
        <p:spPr>
          <a:xfrm>
            <a:off x="2572567" y="1563528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/>
          <p:cNvSpPr/>
          <p:nvPr/>
        </p:nvSpPr>
        <p:spPr>
          <a:xfrm>
            <a:off x="4294443" y="156869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5372692" y="157212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286586" y="2198357"/>
            <a:ext cx="7753351" cy="34542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86585" y="5652655"/>
            <a:ext cx="7753352" cy="9958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934374" y="2198357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2248872" y="245112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1934374" y="5511252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2248872" y="549832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881456-5D53-47FE-9B8A-357825114444}"/>
              </a:ext>
            </a:extLst>
          </p:cNvPr>
          <p:cNvSpPr/>
          <p:nvPr/>
        </p:nvSpPr>
        <p:spPr>
          <a:xfrm>
            <a:off x="2855371" y="1962150"/>
            <a:ext cx="616267" cy="153187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310FA-EF95-4690-8373-0DABF6F4266E}"/>
              </a:ext>
            </a:extLst>
          </p:cNvPr>
          <p:cNvSpPr txBox="1"/>
          <p:nvPr/>
        </p:nvSpPr>
        <p:spPr>
          <a:xfrm>
            <a:off x="2794289" y="1936897"/>
            <a:ext cx="6918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HWANG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7377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87533"/>
              </p:ext>
            </p:extLst>
          </p:nvPr>
        </p:nvGraphicFramePr>
        <p:xfrm>
          <a:off x="456220" y="1303263"/>
          <a:ext cx="10403457" cy="2518323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직원조회 팝업을 이용해 사용자 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EMAIL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주소를 가져온다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 상태를 선택한다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조건에 이력이 조회한다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결재요청이력이 조회된다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선택한 결재요청의 상세승인내역을 조회한다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28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30316"/>
              </p:ext>
            </p:extLst>
          </p:nvPr>
        </p:nvGraphicFramePr>
        <p:xfrm>
          <a:off x="456220" y="1303263"/>
          <a:ext cx="10403457" cy="5118700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미승인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59307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20348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8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휴일근무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야근근무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미승인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18415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2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결재차수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결재상태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미승인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80771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870946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695276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76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_x170408576"/>
          <p:cNvGrpSpPr>
            <a:grpSpLocks/>
          </p:cNvGrpSpPr>
          <p:nvPr/>
        </p:nvGrpSpPr>
        <p:grpSpPr bwMode="auto">
          <a:xfrm>
            <a:off x="1608390" y="855663"/>
            <a:ext cx="9973883" cy="5945187"/>
            <a:chOff x="477" y="0"/>
            <a:chExt cx="78537" cy="46812"/>
          </a:xfrm>
        </p:grpSpPr>
        <p:grpSp>
          <p:nvGrpSpPr>
            <p:cNvPr id="8" name="_x170409136"/>
            <p:cNvGrpSpPr>
              <a:grpSpLocks/>
            </p:cNvGrpSpPr>
            <p:nvPr/>
          </p:nvGrpSpPr>
          <p:grpSpPr bwMode="auto">
            <a:xfrm>
              <a:off x="477" y="0"/>
              <a:ext cx="78537" cy="46812"/>
              <a:chOff x="0" y="0"/>
              <a:chExt cx="78537" cy="46812"/>
            </a:xfrm>
          </p:grpSpPr>
          <p:pic>
            <p:nvPicPr>
              <p:cNvPr id="2060" name="_x170319376" descr="cif0000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8537" cy="46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_x170321536"/>
              <p:cNvGrpSpPr>
                <a:grpSpLocks/>
              </p:cNvGrpSpPr>
              <p:nvPr/>
            </p:nvGrpSpPr>
            <p:grpSpPr bwMode="auto">
              <a:xfrm>
                <a:off x="11148" y="35742"/>
                <a:ext cx="19966" cy="9391"/>
                <a:chOff x="0" y="0"/>
                <a:chExt cx="19966" cy="9391"/>
              </a:xfrm>
            </p:grpSpPr>
            <p:pic>
              <p:nvPicPr>
                <p:cNvPr id="2059" name="_x170320576" descr="cif0000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2" y="7"/>
                  <a:ext cx="19844" cy="938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8" name="_x170322576" descr="cif00003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9778" cy="910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055" name="_x170323776" descr="cif0000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3726"/>
              <a:ext cx="76990" cy="31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_x170327216" descr="cif0000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18" y="42016"/>
              <a:ext cx="30762" cy="3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 </a:t>
            </a:r>
            <a:r>
              <a:rPr lang="en-US" altLang="ko-KR" dirty="0"/>
              <a:t>- </a:t>
            </a:r>
            <a:r>
              <a:rPr lang="ko-KR" altLang="en-US" dirty="0"/>
              <a:t>공지사항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45720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453A95-DE7E-4D37-ABE9-401F26C71A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66" t="4072" r="3969" b="7672"/>
          <a:stretch/>
        </p:blipFill>
        <p:spPr>
          <a:xfrm>
            <a:off x="6595331" y="855663"/>
            <a:ext cx="4259766" cy="163922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3" name="도형 11">
            <a:extLst>
              <a:ext uri="{FF2B5EF4-FFF2-40B4-BE49-F238E27FC236}">
                <a16:creationId xmlns:a16="http://schemas.microsoft.com/office/drawing/2014/main" id="{7BE5CC09-9E79-42F5-99DD-D2FE1A97A2CD}"/>
              </a:ext>
            </a:extLst>
          </p:cNvPr>
          <p:cNvSpPr>
            <a:spLocks/>
          </p:cNvSpPr>
          <p:nvPr/>
        </p:nvSpPr>
        <p:spPr>
          <a:xfrm>
            <a:off x="1556107" y="1282361"/>
            <a:ext cx="231396" cy="23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4" name="도형 11">
            <a:extLst>
              <a:ext uri="{FF2B5EF4-FFF2-40B4-BE49-F238E27FC236}">
                <a16:creationId xmlns:a16="http://schemas.microsoft.com/office/drawing/2014/main" id="{01684736-9816-4AE7-854C-665A68D6915C}"/>
              </a:ext>
            </a:extLst>
          </p:cNvPr>
          <p:cNvSpPr>
            <a:spLocks/>
          </p:cNvSpPr>
          <p:nvPr/>
        </p:nvSpPr>
        <p:spPr>
          <a:xfrm>
            <a:off x="6460931" y="721263"/>
            <a:ext cx="268800" cy="26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5" name="도형 11">
            <a:extLst>
              <a:ext uri="{FF2B5EF4-FFF2-40B4-BE49-F238E27FC236}">
                <a16:creationId xmlns:a16="http://schemas.microsoft.com/office/drawing/2014/main" id="{1BF3CC82-5909-4BF0-A18A-0BED77896E11}"/>
              </a:ext>
            </a:extLst>
          </p:cNvPr>
          <p:cNvSpPr>
            <a:spLocks/>
          </p:cNvSpPr>
          <p:nvPr/>
        </p:nvSpPr>
        <p:spPr>
          <a:xfrm>
            <a:off x="4281402" y="6065773"/>
            <a:ext cx="231396" cy="23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93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21254"/>
              </p:ext>
            </p:extLst>
          </p:nvPr>
        </p:nvGraphicFramePr>
        <p:xfrm>
          <a:off x="456220" y="1303263"/>
          <a:ext cx="10403457" cy="5238828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window.onload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로드 시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 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Grid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Paging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</a:rPr>
                        <a:t>writeBtn.onClick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권한자가 아닐 경우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“[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</a:rPr>
                        <a:t>글 작성 권한이 없습니다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</a:rPr>
                        <a:t>.”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권한자일 경우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(noticeDtl)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화면으로 이동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</a:rPr>
                        <a:t>searchBtn.onClick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조건에 따라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Grid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재조회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>
                          <a:solidFill>
                            <a:srgbClr val="000000"/>
                          </a:solidFill>
                          <a:effectLst/>
                        </a:rPr>
                        <a:t>Ax5grid API </a:t>
                      </a:r>
                      <a:endParaRPr lang="ko-KR" altLang="en-US" sz="900" b="1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</a:rPr>
                        <a:t>내부 처리 이벤트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Grid Body Cell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 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Cell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게시글 상세보기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(noticeDtl)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화면으로 이동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Grid Head Cell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Cell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열 기준 오름차순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내림차순 정렬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Django</a:t>
                      </a: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Framework 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처리 이벤트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Paging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 시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 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)]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버튼일 경우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Page 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Grid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2. [&lt;&lt;], [&gt;&gt;]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버튼일 경우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Page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 왼쪽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오른쪽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Page 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Grid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window.onload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로드 시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 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Grid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2. [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Paging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sz="900" b="1" dirty="0" err="1">
                          <a:solidFill>
                            <a:srgbClr val="000000"/>
                          </a:solidFill>
                          <a:effectLst/>
                        </a:rPr>
                        <a:t>writeBtn.onClick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 클릭 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권한자가 아닐 경우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“[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</a:rPr>
                        <a:t>글 작성 권한이 없습니다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</a:rPr>
                        <a:t>.”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</a:t>
                      </a:r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권한자일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경우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글쓰기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9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noticeDtl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화면으로 이동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6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18111"/>
              </p:ext>
            </p:extLst>
          </p:nvPr>
        </p:nvGraphicFramePr>
        <p:xfrm>
          <a:off x="300737" y="1377692"/>
          <a:ext cx="11537695" cy="6039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2020.10.08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조유빈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윤상은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문세라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 err="1"/>
                        <a:t>황이성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조성현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오연경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손성현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20201010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황이성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A,B </a:t>
                      </a:r>
                      <a:r>
                        <a:rPr lang="ko-KR" altLang="en-US" dirty="0"/>
                        <a:t>영역 내용 반영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황이성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20201011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스케쥴관리</a:t>
                      </a:r>
                      <a:r>
                        <a:rPr lang="ko-KR" altLang="en-US" dirty="0"/>
                        <a:t> 최종 취합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조성현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20201011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전체 최종 취합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조유빈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20201103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조성현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61955"/>
              </p:ext>
            </p:extLst>
          </p:nvPr>
        </p:nvGraphicFramePr>
        <p:xfrm>
          <a:off x="456220" y="1303263"/>
          <a:ext cx="10403457" cy="3602164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Grid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글 번호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번호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말머리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X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종류 구분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제목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제목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작성자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59307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게시글 작성일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203480"/>
                  </a:ext>
                </a:extLst>
              </a:tr>
              <a:tr h="252756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목록</a:t>
                      </a:r>
                      <a:r>
                        <a:rPr lang="en-US" altLang="ko-KR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조회구분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 조건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X</a:t>
                      </a:r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862">
                <a:tc rowSpan="5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18415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20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38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35654BA8-7D90-45E9-B1D6-55ACEA1D6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43" y="1210187"/>
            <a:ext cx="8086274" cy="5257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  <a:r>
              <a:rPr lang="en-US" altLang="ko-KR" dirty="0"/>
              <a:t>-</a:t>
            </a:r>
            <a:r>
              <a:rPr lang="ko-KR" altLang="en-US" dirty="0"/>
              <a:t>공지사항 상세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45720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도형 10">
            <a:extLst>
              <a:ext uri="{FF2B5EF4-FFF2-40B4-BE49-F238E27FC236}">
                <a16:creationId xmlns:a16="http://schemas.microsoft.com/office/drawing/2014/main" id="{B4FFCD99-98CA-4AAE-A338-36345BB75940}"/>
              </a:ext>
            </a:extLst>
          </p:cNvPr>
          <p:cNvSpPr>
            <a:spLocks/>
          </p:cNvSpPr>
          <p:nvPr/>
        </p:nvSpPr>
        <p:spPr>
          <a:xfrm>
            <a:off x="2153643" y="2320322"/>
            <a:ext cx="8086274" cy="3467237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3" name="도형 10">
            <a:extLst>
              <a:ext uri="{FF2B5EF4-FFF2-40B4-BE49-F238E27FC236}">
                <a16:creationId xmlns:a16="http://schemas.microsoft.com/office/drawing/2014/main" id="{CB75A049-DCEE-4650-B40E-03D9FE43FF59}"/>
              </a:ext>
            </a:extLst>
          </p:cNvPr>
          <p:cNvSpPr>
            <a:spLocks/>
          </p:cNvSpPr>
          <p:nvPr/>
        </p:nvSpPr>
        <p:spPr>
          <a:xfrm>
            <a:off x="9028740" y="6039069"/>
            <a:ext cx="925782" cy="258100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" name="도형 11">
            <a:extLst>
              <a:ext uri="{FF2B5EF4-FFF2-40B4-BE49-F238E27FC236}">
                <a16:creationId xmlns:a16="http://schemas.microsoft.com/office/drawing/2014/main" id="{F4BA35FA-0C9C-471D-B9FC-60CF8C4148E9}"/>
              </a:ext>
            </a:extLst>
          </p:cNvPr>
          <p:cNvSpPr>
            <a:spLocks/>
          </p:cNvSpPr>
          <p:nvPr/>
        </p:nvSpPr>
        <p:spPr>
          <a:xfrm>
            <a:off x="8816333" y="5936723"/>
            <a:ext cx="231396" cy="23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5" name="도형 10">
            <a:extLst>
              <a:ext uri="{FF2B5EF4-FFF2-40B4-BE49-F238E27FC236}">
                <a16:creationId xmlns:a16="http://schemas.microsoft.com/office/drawing/2014/main" id="{11CCDB58-FFD9-4BE1-9190-5F3F778ACBA1}"/>
              </a:ext>
            </a:extLst>
          </p:cNvPr>
          <p:cNvSpPr>
            <a:spLocks/>
          </p:cNvSpPr>
          <p:nvPr/>
        </p:nvSpPr>
        <p:spPr>
          <a:xfrm>
            <a:off x="2326522" y="1941002"/>
            <a:ext cx="435068" cy="244414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도형 11">
            <a:extLst>
              <a:ext uri="{FF2B5EF4-FFF2-40B4-BE49-F238E27FC236}">
                <a16:creationId xmlns:a16="http://schemas.microsoft.com/office/drawing/2014/main" id="{908B12E4-10A6-4F10-8436-308D0C73E6D6}"/>
              </a:ext>
            </a:extLst>
          </p:cNvPr>
          <p:cNvSpPr>
            <a:spLocks/>
          </p:cNvSpPr>
          <p:nvPr/>
        </p:nvSpPr>
        <p:spPr>
          <a:xfrm>
            <a:off x="2153643" y="1791838"/>
            <a:ext cx="231396" cy="23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" name="도형 11">
            <a:extLst>
              <a:ext uri="{FF2B5EF4-FFF2-40B4-BE49-F238E27FC236}">
                <a16:creationId xmlns:a16="http://schemas.microsoft.com/office/drawing/2014/main" id="{DCEE4DD4-AF69-47F0-AFD5-A23E1E76D2AF}"/>
              </a:ext>
            </a:extLst>
          </p:cNvPr>
          <p:cNvSpPr>
            <a:spLocks/>
          </p:cNvSpPr>
          <p:nvPr/>
        </p:nvSpPr>
        <p:spPr>
          <a:xfrm>
            <a:off x="1957503" y="2240343"/>
            <a:ext cx="231396" cy="231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475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396262"/>
              </p:ext>
            </p:extLst>
          </p:nvPr>
        </p:nvGraphicFramePr>
        <p:xfrm>
          <a:off x="456220" y="1303263"/>
          <a:ext cx="10403457" cy="2047344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OnLoad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상세조회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 구분하여 화면 로드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</a:rPr>
                        <a:t>A : 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목록버튼 클릭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 메인 화면으로 이동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 : 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등록버튼 클릭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공지사항 내용을 저장　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취소버튼 클릭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메인 화면으로 이동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93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38849"/>
              </p:ext>
            </p:extLst>
          </p:nvPr>
        </p:nvGraphicFramePr>
        <p:xfrm>
          <a:off x="456220" y="1303263"/>
          <a:ext cx="10403457" cy="3129384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5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ipt_title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*필수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cb_mjrYn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시 중요 공지사항으로 지정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cb_popOpenYn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시 스케줄메인 화면에서 팝업으로 공지표출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ipt_cntn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*필수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59307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203480"/>
                  </a:ext>
                </a:extLst>
              </a:tr>
              <a:tr h="252756">
                <a:tc rowSpan="2"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0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8C7B704-0D77-4CE5-A04A-FA94035E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43" y="1210187"/>
            <a:ext cx="8086274" cy="50862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  <a:r>
              <a:rPr lang="en-US" altLang="ko-KR" dirty="0"/>
              <a:t>-</a:t>
            </a:r>
            <a:r>
              <a:rPr lang="ko-KR" altLang="en-US" dirty="0"/>
              <a:t>공지사항 상세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457200" y="-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도형 10">
            <a:extLst>
              <a:ext uri="{FF2B5EF4-FFF2-40B4-BE49-F238E27FC236}">
                <a16:creationId xmlns:a16="http://schemas.microsoft.com/office/drawing/2014/main" id="{B4FFCD99-98CA-4AAE-A338-36345BB75940}"/>
              </a:ext>
            </a:extLst>
          </p:cNvPr>
          <p:cNvSpPr>
            <a:spLocks/>
          </p:cNvSpPr>
          <p:nvPr/>
        </p:nvSpPr>
        <p:spPr>
          <a:xfrm>
            <a:off x="2154005" y="2307817"/>
            <a:ext cx="8025595" cy="3407183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3" name="도형 10">
            <a:extLst>
              <a:ext uri="{FF2B5EF4-FFF2-40B4-BE49-F238E27FC236}">
                <a16:creationId xmlns:a16="http://schemas.microsoft.com/office/drawing/2014/main" id="{CB75A049-DCEE-4650-B40E-03D9FE43FF59}"/>
              </a:ext>
            </a:extLst>
          </p:cNvPr>
          <p:cNvSpPr>
            <a:spLocks/>
          </p:cNvSpPr>
          <p:nvPr/>
        </p:nvSpPr>
        <p:spPr>
          <a:xfrm>
            <a:off x="8962065" y="5924126"/>
            <a:ext cx="1133080" cy="315893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" name="도형 11">
            <a:extLst>
              <a:ext uri="{FF2B5EF4-FFF2-40B4-BE49-F238E27FC236}">
                <a16:creationId xmlns:a16="http://schemas.microsoft.com/office/drawing/2014/main" id="{F4BA35FA-0C9C-471D-B9FC-60CF8C4148E9}"/>
              </a:ext>
            </a:extLst>
          </p:cNvPr>
          <p:cNvSpPr>
            <a:spLocks/>
          </p:cNvSpPr>
          <p:nvPr/>
        </p:nvSpPr>
        <p:spPr>
          <a:xfrm>
            <a:off x="8820460" y="5798862"/>
            <a:ext cx="28321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5" name="도형 10">
            <a:extLst>
              <a:ext uri="{FF2B5EF4-FFF2-40B4-BE49-F238E27FC236}">
                <a16:creationId xmlns:a16="http://schemas.microsoft.com/office/drawing/2014/main" id="{11CCDB58-FFD9-4BE1-9190-5F3F778ACBA1}"/>
              </a:ext>
            </a:extLst>
          </p:cNvPr>
          <p:cNvSpPr>
            <a:spLocks/>
          </p:cNvSpPr>
          <p:nvPr/>
        </p:nvSpPr>
        <p:spPr>
          <a:xfrm>
            <a:off x="2247984" y="1949260"/>
            <a:ext cx="532488" cy="299143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1" name="도형 11">
            <a:extLst>
              <a:ext uri="{FF2B5EF4-FFF2-40B4-BE49-F238E27FC236}">
                <a16:creationId xmlns:a16="http://schemas.microsoft.com/office/drawing/2014/main" id="{908B12E4-10A6-4F10-8436-308D0C73E6D6}"/>
              </a:ext>
            </a:extLst>
          </p:cNvPr>
          <p:cNvSpPr>
            <a:spLocks/>
          </p:cNvSpPr>
          <p:nvPr/>
        </p:nvSpPr>
        <p:spPr>
          <a:xfrm>
            <a:off x="2012399" y="1709692"/>
            <a:ext cx="28321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" name="도형 11">
            <a:extLst>
              <a:ext uri="{FF2B5EF4-FFF2-40B4-BE49-F238E27FC236}">
                <a16:creationId xmlns:a16="http://schemas.microsoft.com/office/drawing/2014/main" id="{DCEE4DD4-AF69-47F0-AFD5-A23E1E76D2AF}"/>
              </a:ext>
            </a:extLst>
          </p:cNvPr>
          <p:cNvSpPr>
            <a:spLocks/>
          </p:cNvSpPr>
          <p:nvPr/>
        </p:nvSpPr>
        <p:spPr>
          <a:xfrm>
            <a:off x="2012399" y="2128516"/>
            <a:ext cx="28321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497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64973"/>
              </p:ext>
            </p:extLst>
          </p:nvPr>
        </p:nvGraphicFramePr>
        <p:xfrm>
          <a:off x="456220" y="1303263"/>
          <a:ext cx="10403457" cy="2047344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OnLoad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상세조회</a:t>
                      </a:r>
                      <a:r>
                        <a:rPr lang="en-US" altLang="ko-KR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 구분하여 화면 로드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</a:rPr>
                        <a:t>A : 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</a:rPr>
                        <a:t>목록버튼 클릭</a:t>
                      </a: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공지사항 메인 화면으로 이동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 : 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수정버튼 클릭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공지사항 내용을 수정　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1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취소버튼 클릭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공지사항 메인 화면으로 이동</a:t>
                      </a:r>
                      <a:endParaRPr lang="ko-KR" altLang="en-US" sz="11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endParaRPr 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9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1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56220" y="1303263"/>
          <a:ext cx="10403457" cy="3129384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5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ipt_title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*필수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cb_mjrYn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시 중요 공지사항으로 지정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cb_popOpenYn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 시 스케줄메인 화면에서 팝업으로 공지표출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ipt_cntn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*필수</a:t>
                      </a:r>
                      <a:endParaRPr lang="ko-KR" altLang="en-US" sz="1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59307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203480"/>
                  </a:ext>
                </a:extLst>
              </a:tr>
              <a:tr h="252756">
                <a:tc rowSpan="2">
                  <a:txBody>
                    <a:bodyPr/>
                    <a:lstStyle/>
                    <a:p>
                      <a:pPr algn="ctr"/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600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61FA50C-B51F-4BF3-AB99-145527F0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1091179"/>
            <a:ext cx="6619875" cy="53563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1775" y="560705"/>
            <a:ext cx="11606530" cy="36195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40010" y="260350"/>
            <a:ext cx="1598295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75" y="671195"/>
            <a:ext cx="14909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3" name="직사각형 2"/>
          <p:cNvSpPr>
            <a:spLocks/>
          </p:cNvSpPr>
          <p:nvPr/>
        </p:nvSpPr>
        <p:spPr>
          <a:xfrm>
            <a:off x="2559368" y="1417734"/>
            <a:ext cx="6641782" cy="449166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4" name="도형 10"/>
          <p:cNvSpPr>
            <a:spLocks/>
          </p:cNvSpPr>
          <p:nvPr/>
        </p:nvSpPr>
        <p:spPr>
          <a:xfrm>
            <a:off x="2559368" y="1927376"/>
            <a:ext cx="6619875" cy="4178149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2400619" y="1885894"/>
            <a:ext cx="28321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ko-KR"/>
              <a:t>B</a:t>
            </a:r>
            <a:endParaRPr lang="ko-KR" altLang="en-US"/>
          </a:p>
        </p:txBody>
      </p:sp>
      <p:sp>
        <p:nvSpPr>
          <p:cNvPr id="15" name="도형 11"/>
          <p:cNvSpPr>
            <a:spLocks/>
          </p:cNvSpPr>
          <p:nvPr/>
        </p:nvSpPr>
        <p:spPr>
          <a:xfrm>
            <a:off x="2417763" y="1276129"/>
            <a:ext cx="28321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788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775" y="560705"/>
            <a:ext cx="11606530" cy="36195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40010" y="260350"/>
            <a:ext cx="1598295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75" y="671195"/>
            <a:ext cx="1490980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03562"/>
              </p:ext>
            </p:extLst>
          </p:nvPr>
        </p:nvGraphicFramePr>
        <p:xfrm>
          <a:off x="455930" y="1303020"/>
          <a:ext cx="10403205" cy="38011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93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30">
                <a:tc gridSpan="2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sz="900" b="1" i="0" strike="noStrike" kern="1200" dirty="0" err="1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OnLoad</a:t>
                      </a:r>
                      <a:endParaRPr lang="ko-KR" altLang="en-US" sz="900" b="1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직원 전체 목록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900" b="1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900" b="1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직원이름으로 정보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900" b="1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900" b="1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검색된 </a:t>
                      </a: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Data </a:t>
                      </a: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출력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900" b="1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9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9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9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9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9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9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9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9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9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813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775" y="560705"/>
            <a:ext cx="11606530" cy="36195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40010" y="260350"/>
            <a:ext cx="1598295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775" y="671195"/>
            <a:ext cx="218376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40912"/>
              </p:ext>
            </p:extLst>
          </p:nvPr>
        </p:nvGraphicFramePr>
        <p:xfrm>
          <a:off x="455930" y="1303020"/>
          <a:ext cx="10402570" cy="19392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938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30">
                <a:tc gridSpan="6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10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Default</a:t>
                      </a:r>
                      <a:endParaRPr lang="ko-KR" altLang="en-US" sz="1000" b="1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ko-KR" altLang="en-US" sz="1000" b="1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 rowSpan="4"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900" b="1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endParaRPr lang="ko-KR" altLang="en-US" sz="900" b="1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순번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조회된 직원정보 순번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직원 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E-mail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직원 메일 주소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연락처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직원 연락처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endParaRPr lang="ko-KR" altLang="en-US" sz="1100" b="0" i="0" strike="noStrike" kern="120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lvl="1" indent="0" algn="ctr" fontAlgn="ctr" latinLnBrk="0">
                        <a:buFontTx/>
                        <a:buNone/>
                      </a:pPr>
                      <a:r>
                        <a:rPr lang="en-US" altLang="ko-KR" sz="900" b="1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endParaRPr lang="ko-KR" altLang="en-US" sz="900" b="1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VARCHAR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r>
                        <a:rPr lang="ko-KR" altLang="en-US" sz="1100" b="0" i="0" strike="noStrike" kern="1200" dirty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　조회할 직원 이름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fontAlgn="ctr" latinLnBrk="0"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185" y="992505"/>
            <a:ext cx="344170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77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F6930D7E-1ACB-4CA2-A0BB-5D5D7D96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96" y="1326843"/>
            <a:ext cx="3372628" cy="176141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C63E2E4-F2E9-4B94-A48C-4A7884B8B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80" y="1040550"/>
            <a:ext cx="5594025" cy="5567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0216" y="1335767"/>
            <a:ext cx="5462326" cy="5561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38096" y="1189701"/>
            <a:ext cx="282804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0690" y="1972744"/>
            <a:ext cx="5462326" cy="8454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47233" y="1864224"/>
            <a:ext cx="282804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90691" y="2818233"/>
            <a:ext cx="5462326" cy="3789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556562" y="2805451"/>
            <a:ext cx="282804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2324111" y="1494168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A-1</a:t>
            </a:r>
            <a:endParaRPr lang="ko-KR" altLang="en-US" sz="1100" dirty="0"/>
          </a:p>
        </p:txBody>
      </p:sp>
      <p:sp>
        <p:nvSpPr>
          <p:cNvPr id="20" name="타원 19"/>
          <p:cNvSpPr/>
          <p:nvPr/>
        </p:nvSpPr>
        <p:spPr>
          <a:xfrm>
            <a:off x="3817565" y="2138687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B-1</a:t>
            </a:r>
            <a:endParaRPr lang="ko-KR" altLang="en-US" sz="1100" dirty="0"/>
          </a:p>
        </p:txBody>
      </p:sp>
      <p:sp>
        <p:nvSpPr>
          <p:cNvPr id="21" name="타원 20"/>
          <p:cNvSpPr/>
          <p:nvPr/>
        </p:nvSpPr>
        <p:spPr>
          <a:xfrm>
            <a:off x="6230126" y="2769969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C-1</a:t>
            </a:r>
            <a:endParaRPr lang="ko-KR" altLang="en-US" sz="1100" dirty="0"/>
          </a:p>
        </p:txBody>
      </p:sp>
      <p:sp>
        <p:nvSpPr>
          <p:cNvPr id="23" name="타원 22"/>
          <p:cNvSpPr/>
          <p:nvPr/>
        </p:nvSpPr>
        <p:spPr>
          <a:xfrm>
            <a:off x="6245881" y="3088256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C-2</a:t>
            </a:r>
            <a:endParaRPr lang="ko-KR" altLang="en-US" sz="1100" dirty="0"/>
          </a:p>
        </p:txBody>
      </p:sp>
      <p:sp>
        <p:nvSpPr>
          <p:cNvPr id="24" name="타원 23"/>
          <p:cNvSpPr/>
          <p:nvPr/>
        </p:nvSpPr>
        <p:spPr>
          <a:xfrm>
            <a:off x="798032" y="3285198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C-3</a:t>
            </a:r>
            <a:endParaRPr lang="ko-KR" altLang="en-US" sz="1100" dirty="0"/>
          </a:p>
        </p:txBody>
      </p:sp>
      <p:sp>
        <p:nvSpPr>
          <p:cNvPr id="45" name="타원 44"/>
          <p:cNvSpPr/>
          <p:nvPr/>
        </p:nvSpPr>
        <p:spPr>
          <a:xfrm>
            <a:off x="6995084" y="1115973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C-4</a:t>
            </a:r>
            <a:endParaRPr lang="ko-KR" altLang="en-US" sz="11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A350F-E42E-47B5-8D50-E745BA2F3E72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5868955" y="2911372"/>
            <a:ext cx="361171" cy="200668"/>
          </a:xfrm>
          <a:prstGeom prst="bentConnector3">
            <a:avLst>
              <a:gd name="adj1" fmla="val 608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8C96740-3B1A-4B53-92E5-A755F45C13C4}"/>
              </a:ext>
            </a:extLst>
          </p:cNvPr>
          <p:cNvCxnSpPr>
            <a:stCxn id="23" idx="2"/>
          </p:cNvCxnSpPr>
          <p:nvPr/>
        </p:nvCxnSpPr>
        <p:spPr>
          <a:xfrm flipH="1" flipV="1">
            <a:off x="6096000" y="3229658"/>
            <a:ext cx="14988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60F47E-2C82-468C-B3F4-B0B865E38D70}"/>
              </a:ext>
            </a:extLst>
          </p:cNvPr>
          <p:cNvSpPr/>
          <p:nvPr/>
        </p:nvSpPr>
        <p:spPr>
          <a:xfrm>
            <a:off x="719856" y="3476655"/>
            <a:ext cx="5404137" cy="3064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92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D41AA7-70CE-48AC-A729-95EF63FE0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815" y="1579678"/>
            <a:ext cx="4342058" cy="411774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1368DEE-FE01-484F-9BC7-63B51DE03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9" y="1114937"/>
            <a:ext cx="5594025" cy="55673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22961" y="2976563"/>
            <a:ext cx="5461756" cy="2238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694401" y="2805676"/>
            <a:ext cx="282804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845498" y="2664273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D-1</a:t>
            </a:r>
            <a:endParaRPr lang="ko-KR" altLang="en-US" sz="1100" dirty="0"/>
          </a:p>
        </p:txBody>
      </p:sp>
      <p:sp>
        <p:nvSpPr>
          <p:cNvPr id="30" name="타원 29"/>
          <p:cNvSpPr/>
          <p:nvPr/>
        </p:nvSpPr>
        <p:spPr>
          <a:xfrm>
            <a:off x="6591456" y="1347746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D-2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58677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EA1B872-3EB3-42D4-8861-002553E1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673" y="1549066"/>
            <a:ext cx="3599564" cy="1879934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1DA0AC-99BB-4432-8682-CD2AEAA3A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10" y="1040550"/>
            <a:ext cx="6727582" cy="559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8032FBE-D96B-4E8E-8B8A-4B0276BEE0C7}"/>
              </a:ext>
            </a:extLst>
          </p:cNvPr>
          <p:cNvSpPr/>
          <p:nvPr/>
        </p:nvSpPr>
        <p:spPr>
          <a:xfrm>
            <a:off x="585104" y="3173487"/>
            <a:ext cx="6663036" cy="3460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28" name="타원 27"/>
          <p:cNvSpPr/>
          <p:nvPr/>
        </p:nvSpPr>
        <p:spPr>
          <a:xfrm>
            <a:off x="5770222" y="3483232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E-1</a:t>
            </a:r>
            <a:endParaRPr lang="ko-KR" altLang="en-US" sz="1100" dirty="0"/>
          </a:p>
        </p:txBody>
      </p:sp>
      <p:sp>
        <p:nvSpPr>
          <p:cNvPr id="33" name="타원 32"/>
          <p:cNvSpPr/>
          <p:nvPr/>
        </p:nvSpPr>
        <p:spPr>
          <a:xfrm>
            <a:off x="456603" y="3032084"/>
            <a:ext cx="282804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1059060" y="5147329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E-4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666751" y="4076421"/>
            <a:ext cx="6457950" cy="24246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27501" y="3902583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E-2</a:t>
            </a:r>
            <a:endParaRPr lang="ko-KR" altLang="en-US" sz="11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644" y="3848017"/>
            <a:ext cx="3016940" cy="245766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0" name="타원 39"/>
          <p:cNvSpPr/>
          <p:nvPr/>
        </p:nvSpPr>
        <p:spPr>
          <a:xfrm>
            <a:off x="7672930" y="3706614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E-9</a:t>
            </a:r>
            <a:endParaRPr lang="ko-KR" altLang="en-US" sz="1100" dirty="0"/>
          </a:p>
        </p:txBody>
      </p:sp>
      <p:sp>
        <p:nvSpPr>
          <p:cNvPr id="34" name="타원 33"/>
          <p:cNvSpPr/>
          <p:nvPr/>
        </p:nvSpPr>
        <p:spPr>
          <a:xfrm>
            <a:off x="9336953" y="1889311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E-6</a:t>
            </a:r>
            <a:endParaRPr lang="ko-KR" altLang="en-US" sz="1100" dirty="0"/>
          </a:p>
        </p:txBody>
      </p:sp>
      <p:sp>
        <p:nvSpPr>
          <p:cNvPr id="35" name="타원 34"/>
          <p:cNvSpPr/>
          <p:nvPr/>
        </p:nvSpPr>
        <p:spPr>
          <a:xfrm>
            <a:off x="9336953" y="2206228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E-7</a:t>
            </a:r>
            <a:endParaRPr lang="ko-KR" altLang="en-US" sz="1100" dirty="0"/>
          </a:p>
        </p:txBody>
      </p:sp>
      <p:sp>
        <p:nvSpPr>
          <p:cNvPr id="36" name="타원 35"/>
          <p:cNvSpPr/>
          <p:nvPr/>
        </p:nvSpPr>
        <p:spPr>
          <a:xfrm>
            <a:off x="9226187" y="2982948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E-8</a:t>
            </a:r>
            <a:endParaRPr lang="ko-KR" altLang="en-US" sz="1100" dirty="0"/>
          </a:p>
        </p:txBody>
      </p:sp>
      <p:sp>
        <p:nvSpPr>
          <p:cNvPr id="20" name="타원 19"/>
          <p:cNvSpPr/>
          <p:nvPr/>
        </p:nvSpPr>
        <p:spPr>
          <a:xfrm>
            <a:off x="7537171" y="1390352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E-5</a:t>
            </a:r>
            <a:endParaRPr lang="ko-KR" altLang="en-US" sz="11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559" y="3788374"/>
            <a:ext cx="1762125" cy="1484313"/>
          </a:xfrm>
          <a:prstGeom prst="rect">
            <a:avLst/>
          </a:prstGeom>
        </p:spPr>
      </p:pic>
      <p:sp>
        <p:nvSpPr>
          <p:cNvPr id="23" name="타원 22"/>
          <p:cNvSpPr/>
          <p:nvPr/>
        </p:nvSpPr>
        <p:spPr>
          <a:xfrm>
            <a:off x="3666119" y="3576270"/>
            <a:ext cx="501003" cy="28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E-3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F5C649-96DB-4378-AC54-88DD39C04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6896" t="37168" r="28013" b="52104"/>
          <a:stretch/>
        </p:blipFill>
        <p:spPr>
          <a:xfrm>
            <a:off x="9847481" y="2239430"/>
            <a:ext cx="575082" cy="2133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291E71-064B-453A-835D-01DF897515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5570" t="80911" r="27705" b="7143"/>
          <a:stretch/>
        </p:blipFill>
        <p:spPr>
          <a:xfrm>
            <a:off x="9785317" y="3032084"/>
            <a:ext cx="646771" cy="23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7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  <a:r>
              <a:rPr lang="en-US" altLang="ko-KR" dirty="0"/>
              <a:t>_1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56220" y="1303263"/>
          <a:ext cx="10403457" cy="5217474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로그인한 직원의 특정기간내 근무시간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연차현황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결재정보를 조회한다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기본적으로 현재 로그인한 직원의 데이터를 조회하지만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영역의 조회기능을 통해 다른 직원의 데이터를 조회 할 수 있도록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직원조회 화면을 팝업 연동한다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A-1 : Click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이름값을 기준하여 직원조회 팝업을 호출한다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조회된 직원의 데이터를 그래프 형태로 표시한다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차트는 기본값으로 현재일이 속한 주에 대한 그래프를 표시하며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캘린더 날짜 선택 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선택일이 속한 주에 대한 그래프로 반영한다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표출되는 데이터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시간단위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정상근무 시간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초과근무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초과근무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미승인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로그인한 직원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다른직원의 스케쥴 데이터를 캘린더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 형식으로 조회한다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C-1 : Click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스케쥴데이터를 캘린더형식으로 조회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C-2 : Click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스케쥴데이터를 그리드형식으로 조회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C-3 : Click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캘린더의 위치를 오늘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이전달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다음달 변경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할 수 있다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C-4 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캘린더의 특정날짜를 클릭하면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출퇴근을 입력 할 수 있는 팝업 오픈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로그인한 직원의 전체연차일수와 남은연차일수를 보여주고 연차를 등록할 수 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D-1 : Click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D-2(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연차결재 요청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팝업을 호출한다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E-1 : week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Button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Click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단위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Grid UI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E-1 : month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Button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Click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　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단위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Grid UI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호출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59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  <a:r>
              <a:rPr lang="en-US" altLang="ko-KR" dirty="0"/>
              <a:t>_2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56220" y="1303263"/>
          <a:ext cx="10403457" cy="2609232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E-3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Click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DatePicker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(week Grid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Click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 날짜의 주 단위로 세팅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42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E-4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Double</a:t>
                      </a:r>
                      <a:r>
                        <a:rPr lang="ko-KR" altLang="en-US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E-5(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스케쥴관리상세 팝업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E-6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Click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시점의 시간으로 출근 시간 저장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E-7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Click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시점의 시간으로 퇴근 시간 저장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E-8</a:t>
                      </a:r>
                      <a:r>
                        <a:rPr lang="en-US" altLang="ko-KR" sz="9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: Click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근무결재 팝업 호출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퇴근시간이 저장되었을 시점에 시스템이 초과 근무시간으로 판단하면 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E-5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버튼이 활성화 됨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45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56220" y="1303263"/>
          <a:ext cx="10403457" cy="3881473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E-2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일자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String : 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업무시작시간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String : 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업무종료시간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String : 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총근무시간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String : 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근무시간상세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String : 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String : 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E-5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업무시작시간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String : 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8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업무종료시간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String : 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근무시간상세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String : 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총근무시간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String : 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결재상태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String : 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37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D167B00-E5B4-4CA5-A996-6B50D71F0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92" y="1600199"/>
            <a:ext cx="4794557" cy="4453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D78C59-B3B3-47B0-AB13-24B3C2C9A327}"/>
              </a:ext>
            </a:extLst>
          </p:cNvPr>
          <p:cNvSpPr/>
          <p:nvPr/>
        </p:nvSpPr>
        <p:spPr>
          <a:xfrm>
            <a:off x="3856362" y="2095309"/>
            <a:ext cx="3820788" cy="1412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AE7A9B-8886-4018-A90F-69F3D3AB322A}"/>
              </a:ext>
            </a:extLst>
          </p:cNvPr>
          <p:cNvSpPr/>
          <p:nvPr/>
        </p:nvSpPr>
        <p:spPr>
          <a:xfrm>
            <a:off x="3846837" y="3571684"/>
            <a:ext cx="3820788" cy="23338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 </a:t>
            </a:r>
            <a:r>
              <a:rPr lang="en-US" altLang="ko-KR" dirty="0"/>
              <a:t>– </a:t>
            </a:r>
            <a:r>
              <a:rPr lang="ko-KR" altLang="en-US" dirty="0"/>
              <a:t>근무결재 요청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480EBC7-1A28-4F29-8666-120DDF48A1E8}"/>
              </a:ext>
            </a:extLst>
          </p:cNvPr>
          <p:cNvSpPr/>
          <p:nvPr/>
        </p:nvSpPr>
        <p:spPr>
          <a:xfrm>
            <a:off x="3624852" y="339258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37E1EFF-BA3F-41A6-A03D-4C8785E8907E}"/>
              </a:ext>
            </a:extLst>
          </p:cNvPr>
          <p:cNvSpPr/>
          <p:nvPr/>
        </p:nvSpPr>
        <p:spPr>
          <a:xfrm>
            <a:off x="3649758" y="371858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5F52B1-BA5C-4467-BA76-D2E6AB4BD641}"/>
              </a:ext>
            </a:extLst>
          </p:cNvPr>
          <p:cNvSpPr/>
          <p:nvPr/>
        </p:nvSpPr>
        <p:spPr>
          <a:xfrm>
            <a:off x="3649758" y="415523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F697EF-DA32-4DB0-97DF-4262269CCC1E}"/>
              </a:ext>
            </a:extLst>
          </p:cNvPr>
          <p:cNvSpPr/>
          <p:nvPr/>
        </p:nvSpPr>
        <p:spPr>
          <a:xfrm>
            <a:off x="3649758" y="477221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E69FE46-9868-4008-9B75-AA6F350FB699}"/>
              </a:ext>
            </a:extLst>
          </p:cNvPr>
          <p:cNvSpPr/>
          <p:nvPr/>
        </p:nvSpPr>
        <p:spPr>
          <a:xfrm>
            <a:off x="3659283" y="5427938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AF3C6FF-467F-41F7-8F28-F65D5A6A0EDA}"/>
              </a:ext>
            </a:extLst>
          </p:cNvPr>
          <p:cNvSpPr/>
          <p:nvPr/>
        </p:nvSpPr>
        <p:spPr>
          <a:xfrm>
            <a:off x="3659283" y="201296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501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</TotalTime>
  <Words>1670</Words>
  <Application>Microsoft Office PowerPoint</Application>
  <PresentationFormat>와이드스크린</PresentationFormat>
  <Paragraphs>581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49</cp:revision>
  <dcterms:created xsi:type="dcterms:W3CDTF">2020-03-22T13:28:01Z</dcterms:created>
  <dcterms:modified xsi:type="dcterms:W3CDTF">2020-11-04T06:28:28Z</dcterms:modified>
</cp:coreProperties>
</file>