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7" r:id="rId5"/>
    <p:sldId id="268" r:id="rId6"/>
    <p:sldId id="269" r:id="rId7"/>
    <p:sldId id="256" r:id="rId8"/>
    <p:sldId id="259" r:id="rId9"/>
    <p:sldId id="260" r:id="rId10"/>
    <p:sldId id="261" r:id="rId11"/>
    <p:sldId id="270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E4C8149-B511-48EA-8A58-FA1853032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80658CE-EBE5-426A-BA5C-BE8F33289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E909EA-7A6A-425C-A3D9-285A4D73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BB20322-C139-41D6-917F-DD130F9D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B7D5799-AC04-4B52-8304-E62C7CF5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1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F14695B-0D8C-456B-A5D1-081B1534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D05938-C338-428B-A599-16D24DE2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424938D-5537-44F7-9149-7839B702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DFD593C-D416-4605-93B1-8D5FC63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5086D1F-F79B-4235-9611-8D88B863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1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BF1B9D3-FB3A-45E4-B67A-EEA0B8F3E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DA87EF6-A540-459E-908D-C24AF2CB8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F59A70E-8B41-4FC5-B4DD-21721EBD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E86492D-0D72-4321-ADB8-99757C82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8A7E668-1D41-4D52-90C1-F282B303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6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0A27D4-11AB-46BC-B2EF-44567B21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B0BA6A1-471A-45E1-A84B-F0ECC933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A944296-DCE3-4648-BB1F-6D3B160C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A7D5120-D2A5-4974-907E-37A99F66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0FD676E-B45E-4A35-B38B-8C68F0AB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2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E0B1A4-83A9-4A75-854C-E474E47A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4B2BF8F-0843-4ED4-9385-40CBCFB8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C71766-C0ED-47ED-8E7D-9D99F4BB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EDBC20D-B5B9-45A4-BAD8-B167FF41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BC1BB95-D6A5-4AFB-9E27-A4A34B58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9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E70989-324B-449B-818E-6782FF27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3D7851E-2DF7-4D0B-B2D2-912548DEA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1E096AD-A061-4403-A00F-0D6986E4C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46AD77A-3D8B-4D26-841A-67409EBC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C4E603C-5508-48C2-869B-F51C0C3A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A03E8B1-A03A-41AE-87A9-931CCC07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6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05EF5CB-9056-46A8-98F8-3466D31C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1DF52C1-08B3-4460-95C3-0DDB9D9C5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F9A0775-A9A3-4773-BA57-692267F7A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BFAF636-6BEE-41A9-A4A0-147B13316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78B8F90-1EAE-4CFB-AA61-EB6A6D290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EF1844A7-470D-4816-A74F-6304E606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8974CDF-80A3-442C-A735-FDE2DB8E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C5F6128-C00D-4D8E-B2EE-3586B003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714FE49-0949-4109-B1D2-C4A137AB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88ACF2B-DD6F-483E-8722-FF008C3A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5B1003F-7C1F-4148-9F44-AB4B2C05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5F1E67E-E1AA-444B-93B1-4EB66CDC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1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E6D18EC-F8CA-4D9E-916E-85D5315B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BCD3AFD-0918-4F6F-A64B-5BAFF7B3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AAEC9C9-4576-40AE-8C84-6DD8BEAD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4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83CEC5-C649-49D0-9F2A-BDB925D3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4BC201C-8050-4EFA-9D80-895775D9D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2E4322-3A31-465D-B873-B57846BE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7931F98-4304-48D8-89B1-44CA6243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A9D5E65-9D2A-4E00-ABE7-F8AB6460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55235C7-6DAA-4800-A978-B0DD0A21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5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1158BC-1FDD-486F-9B49-1B806A2D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1236058-003E-4AE5-8993-72D9E56B8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A4B9A4D-3215-4316-956F-849B9EB6A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CFD0019-555B-4A6F-A871-E31F958A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B94D322-CFC4-4BF0-BB87-9216E751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A6F59BA-42D6-4436-B260-F21B24F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8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3B034D2-2CB5-42C6-B3AA-D2D9C010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3FADB4A-E876-4F12-BEDB-1DAD25B9E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0AD3F6-8F8D-4509-928B-7BF0231B8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7948F0C-0F03-4E6A-A877-591F4C61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78A75A1-3290-4CD0-969A-D41DF8B05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4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INFOGEN IMS </a:t>
            </a:r>
            <a:r>
              <a:rPr lang="ko-KR" altLang="en-US" sz="2400" b="1" dirty="0"/>
              <a:t>구축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/>
              <a:t>사용자지침서</a:t>
            </a:r>
            <a:r>
              <a:rPr lang="en-US" altLang="ko-KR" sz="2800" b="1" dirty="0"/>
              <a:t>(Online)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/>
              <a:t>OOO-XXX-AN-01</a:t>
            </a:r>
            <a:endParaRPr lang="en-US" altLang="ko-KR" sz="28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88352" y="3731090"/>
          <a:ext cx="409651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482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업무명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근태관리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/>
          <p:cNvGraphicFramePr>
            <a:graphicFrameLocks noGrp="1"/>
          </p:cNvGraphicFramePr>
          <p:nvPr/>
        </p:nvGraphicFramePr>
        <p:xfrm>
          <a:off x="271803" y="686110"/>
          <a:ext cx="11523120" cy="61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823"/>
                <a:gridCol w="1952957"/>
                <a:gridCol w="1440390"/>
                <a:gridCol w="1849772"/>
                <a:gridCol w="1031008"/>
                <a:gridCol w="1440390"/>
                <a:gridCol w="1440390"/>
                <a:gridCol w="1440390"/>
              </a:tblGrid>
              <a:tr h="245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기능</a:t>
                      </a:r>
                      <a:r>
                        <a:rPr lang="en-US" altLang="ko-KR" sz="1000" b="1"/>
                        <a:t>Lv1</a:t>
                      </a:r>
                      <a:endParaRPr lang="ko-KR" altLang="en-US" sz="10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근태관리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/>
                        <a:t>기능</a:t>
                      </a:r>
                      <a:r>
                        <a:rPr lang="en-US" altLang="ko-KR" sz="1000" b="1"/>
                        <a:t>Lv2</a:t>
                      </a:r>
                      <a:endParaRPr lang="ko-KR" altLang="en-US" sz="10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/>
                        <a:t>기능</a:t>
                      </a:r>
                      <a:r>
                        <a:rPr lang="en-US" altLang="ko-KR" sz="1000" b="1"/>
                        <a:t>Lv3</a:t>
                      </a:r>
                      <a:endParaRPr lang="ko-KR" altLang="en-US" sz="10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/>
                        <a:t>화면명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공지사항 목록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개요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공지사항을 조회, 등록하는 화면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509886" y="260526"/>
            <a:ext cx="1328546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ko-KR" altLang="en-US" sz="1500"/>
              <a:t>사용자지침서</a:t>
            </a:r>
          </a:p>
        </p:txBody>
      </p:sp>
      <p:graphicFrame>
        <p:nvGraphicFramePr>
          <p:cNvPr id="9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7649"/>
              </p:ext>
            </p:extLst>
          </p:nvPr>
        </p:nvGraphicFramePr>
        <p:xfrm>
          <a:off x="7629707" y="1368152"/>
          <a:ext cx="4157466" cy="5599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075"/>
                <a:gridCol w="3176391"/>
              </a:tblGrid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메뉴경로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61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근태관리 </a:t>
                      </a:r>
                      <a:r>
                        <a:rPr lang="en-US" altLang="ko-KR" sz="900" dirty="0"/>
                        <a:t>&gt; </a:t>
                      </a:r>
                      <a:r>
                        <a:rPr lang="ko-KR" altLang="en-US" sz="900" dirty="0"/>
                        <a:t>공지사항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/>
                        <a:t>Description</a:t>
                      </a:r>
                      <a:endParaRPr lang="ko-KR" altLang="en-US" sz="9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7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900" b="1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 초기화</a:t>
                      </a:r>
                      <a:endParaRPr lang="en-US" altLang="en-US" sz="900" b="1" i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1. [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공지사항 목록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]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Grid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조회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2. [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공지사항 목록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] Paging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/>
                        <a:t>공지사항 목록 클릭</a:t>
                      </a:r>
                      <a:endParaRPr lang="en-US" altLang="ko-KR" sz="900" b="1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7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900" b="1" dirty="0" smtClean="0"/>
                        <a:t>A</a:t>
                      </a:r>
                      <a:endParaRPr lang="en-US" altLang="ko-KR" sz="900" b="1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[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공지사항 목록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] Grid Body Cell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클릭 시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1. [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제목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] </a:t>
                      </a:r>
                      <a:r>
                        <a:rPr lang="ko-KR" altLang="en-US" sz="900" b="0" i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컬럼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Cell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일 경우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-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해당 </a:t>
                      </a:r>
                      <a:r>
                        <a:rPr lang="ko-KR" altLang="en-US" sz="900" b="0" i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게시글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상세보기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900" b="0" i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noticeDtl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화면으로 이동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[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공지사항 목록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] Grid Head Cell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클릭 시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1.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선택한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Cell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열 기준 오름차순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내림차순 정렬</a:t>
                      </a:r>
                    </a:p>
                  </a:txBody>
                  <a:tcPr marL="9525" marR="9525" marT="9525" marB="0" anchor="ctr"/>
                </a:tc>
              </a:tr>
              <a:tr h="197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900" b="1" dirty="0" smtClean="0"/>
                        <a:t>Event</a:t>
                      </a:r>
                      <a:endParaRPr lang="en-US" altLang="ko-KR" sz="900" b="1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900" b="1" i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공지사항 목록 </a:t>
                      </a:r>
                      <a:r>
                        <a:rPr lang="en-US" altLang="ko-KR" sz="900" b="1" i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Paging </a:t>
                      </a:r>
                      <a:r>
                        <a:rPr lang="ko-KR" altLang="en-US" sz="900" b="1" i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버튼 클릭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7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900" b="1" i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  <a:endParaRPr lang="ko-KR" altLang="en-US" sz="900" b="1" i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[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공지사항 목록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] Paging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클릭 시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1. [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숫자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)]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버튼일 경우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-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해당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Page [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공지사항 목록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]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Grid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조회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2. [&lt;&lt;], [&gt;&gt;]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버튼일 경우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-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현재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Page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기준 왼쪽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오른쪽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Page [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공지사항 목록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]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Grid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조회</a:t>
                      </a:r>
                    </a:p>
                  </a:txBody>
                  <a:tcPr marL="9525" marR="9525" marT="9525" marB="0" anchor="ctr"/>
                </a:tc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조회 버튼 클릭</a:t>
                      </a:r>
                      <a:endParaRPr lang="en-US" altLang="ko-KR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7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900" b="1" i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</a:t>
                      </a:r>
                      <a:endParaRPr lang="ko-KR" altLang="en-US" sz="900" b="1" i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[</a:t>
                      </a: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조회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] </a:t>
                      </a: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버튼 클릭 시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</a:p>
                    <a:p>
                      <a:pPr marL="0" indent="0" algn="l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1. </a:t>
                      </a: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조회 조건에 따라 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[</a:t>
                      </a: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공지사항 목록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]</a:t>
                      </a: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Grid </a:t>
                      </a: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재조회</a:t>
                      </a:r>
                      <a:endParaRPr lang="en-US" altLang="ko-KR" sz="900" b="0" i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/>
                        <a:t>Event</a:t>
                      </a:r>
                      <a:endParaRPr lang="ko-KR" altLang="en-US" sz="9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글쓰기 버튼 클릭</a:t>
                      </a:r>
                      <a:endParaRPr lang="en-US" altLang="ko-KR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7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900" b="1" i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</a:t>
                      </a:r>
                      <a:endParaRPr lang="ko-KR" altLang="en-US" sz="900" b="1" i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[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글쓰기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]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버튼 클릭 시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1.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관리자 권한자가 아닐 경우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- “[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안내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] </a:t>
                      </a:r>
                      <a:r>
                        <a:rPr lang="ko-KR" altLang="en-US" sz="900" dirty="0"/>
                        <a:t>글 작성 권한이 없습니다</a:t>
                      </a:r>
                      <a:r>
                        <a:rPr lang="en-US" altLang="ko-KR" sz="900" dirty="0"/>
                        <a:t>.”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2.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관리자 </a:t>
                      </a:r>
                      <a:r>
                        <a:rPr lang="ko-KR" altLang="en-US" sz="900" b="0" i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권한자일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경우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-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글쓰기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900" b="0" i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noticeDtl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화면으로 이동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432455" y="1775736"/>
            <a:ext cx="7172005" cy="4274894"/>
            <a:chOff x="1152020" y="855884"/>
            <a:chExt cx="9974262" cy="5945187"/>
          </a:xfrm>
        </p:grpSpPr>
        <p:grpSp>
          <p:nvGrpSpPr>
            <p:cNvPr id="18" name="그룹 17"/>
            <p:cNvGrpSpPr/>
            <p:nvPr/>
          </p:nvGrpSpPr>
          <p:grpSpPr>
            <a:xfrm>
              <a:off x="1152020" y="855884"/>
              <a:ext cx="9974262" cy="5945187"/>
              <a:chOff x="1152020" y="855884"/>
              <a:chExt cx="9974262" cy="5945187"/>
            </a:xfrm>
          </p:grpSpPr>
          <p:pic>
            <p:nvPicPr>
              <p:cNvPr id="25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1152020" y="855884"/>
                <a:ext cx="9974262" cy="59451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grpSp>
            <p:nvGrpSpPr>
              <p:cNvPr id="26" name="그룹 25"/>
              <p:cNvGrpSpPr/>
              <p:nvPr/>
            </p:nvGrpSpPr>
            <p:grpSpPr>
              <a:xfrm>
                <a:off x="2586889" y="5395129"/>
                <a:ext cx="2505972" cy="1192253"/>
                <a:chOff x="2586889" y="5395129"/>
                <a:chExt cx="2505972" cy="1192253"/>
              </a:xfrm>
            </p:grpSpPr>
            <p:sp>
              <p:nvSpPr>
                <p:cNvPr id="27" name="자유형 26"/>
                <p:cNvSpPr/>
                <p:nvPr/>
              </p:nvSpPr>
              <p:spPr>
                <a:xfrm>
                  <a:off x="2589956" y="5395129"/>
                  <a:ext cx="2502905" cy="1192253"/>
                </a:xfrm>
                <a:custGeom>
                  <a:avLst/>
                  <a:gdLst>
                    <a:gd name="connsiteX0" fmla="*/ 1284790 w 2569580"/>
                    <a:gd name="connsiteY0" fmla="*/ 0 h 1273215"/>
                    <a:gd name="connsiteX1" fmla="*/ 2569580 w 2569580"/>
                    <a:gd name="connsiteY1" fmla="*/ 937549 h 1273215"/>
                    <a:gd name="connsiteX2" fmla="*/ 1423686 w 2569580"/>
                    <a:gd name="connsiteY2" fmla="*/ 925974 h 1273215"/>
                    <a:gd name="connsiteX3" fmla="*/ 1423686 w 2569580"/>
                    <a:gd name="connsiteY3" fmla="*/ 1273215 h 1273215"/>
                    <a:gd name="connsiteX4" fmla="*/ 0 w 2569580"/>
                    <a:gd name="connsiteY4" fmla="*/ 1238491 h 1273215"/>
                    <a:gd name="connsiteX5" fmla="*/ 1250066 w 2569580"/>
                    <a:gd name="connsiteY5" fmla="*/ 81023 h 1273215"/>
                    <a:gd name="connsiteX6" fmla="*/ 1307939 w 2569580"/>
                    <a:gd name="connsiteY6" fmla="*/ 57873 h 1273215"/>
                    <a:gd name="connsiteX0" fmla="*/ 1284790 w 2569580"/>
                    <a:gd name="connsiteY0" fmla="*/ 0 h 1273215"/>
                    <a:gd name="connsiteX1" fmla="*/ 2569580 w 2569580"/>
                    <a:gd name="connsiteY1" fmla="*/ 937549 h 1273215"/>
                    <a:gd name="connsiteX2" fmla="*/ 1485599 w 2569580"/>
                    <a:gd name="connsiteY2" fmla="*/ 930736 h 1273215"/>
                    <a:gd name="connsiteX3" fmla="*/ 1423686 w 2569580"/>
                    <a:gd name="connsiteY3" fmla="*/ 1273215 h 1273215"/>
                    <a:gd name="connsiteX4" fmla="*/ 0 w 2569580"/>
                    <a:gd name="connsiteY4" fmla="*/ 1238491 h 1273215"/>
                    <a:gd name="connsiteX5" fmla="*/ 1250066 w 2569580"/>
                    <a:gd name="connsiteY5" fmla="*/ 81023 h 1273215"/>
                    <a:gd name="connsiteX6" fmla="*/ 1307939 w 2569580"/>
                    <a:gd name="connsiteY6" fmla="*/ 57873 h 1273215"/>
                    <a:gd name="connsiteX0" fmla="*/ 1284790 w 2569580"/>
                    <a:gd name="connsiteY0" fmla="*/ 0 h 1239878"/>
                    <a:gd name="connsiteX1" fmla="*/ 2569580 w 2569580"/>
                    <a:gd name="connsiteY1" fmla="*/ 937549 h 1239878"/>
                    <a:gd name="connsiteX2" fmla="*/ 1485599 w 2569580"/>
                    <a:gd name="connsiteY2" fmla="*/ 930736 h 1239878"/>
                    <a:gd name="connsiteX3" fmla="*/ 1490361 w 2569580"/>
                    <a:gd name="connsiteY3" fmla="*/ 1239878 h 1239878"/>
                    <a:gd name="connsiteX4" fmla="*/ 0 w 2569580"/>
                    <a:gd name="connsiteY4" fmla="*/ 1238491 h 1239878"/>
                    <a:gd name="connsiteX5" fmla="*/ 1250066 w 2569580"/>
                    <a:gd name="connsiteY5" fmla="*/ 81023 h 1239878"/>
                    <a:gd name="connsiteX6" fmla="*/ 1307939 w 2569580"/>
                    <a:gd name="connsiteY6" fmla="*/ 57873 h 1239878"/>
                    <a:gd name="connsiteX0" fmla="*/ 1218115 w 2502905"/>
                    <a:gd name="connsiteY0" fmla="*/ 0 h 1239878"/>
                    <a:gd name="connsiteX1" fmla="*/ 2502905 w 2502905"/>
                    <a:gd name="connsiteY1" fmla="*/ 937549 h 1239878"/>
                    <a:gd name="connsiteX2" fmla="*/ 1418924 w 2502905"/>
                    <a:gd name="connsiteY2" fmla="*/ 930736 h 1239878"/>
                    <a:gd name="connsiteX3" fmla="*/ 1423686 w 2502905"/>
                    <a:gd name="connsiteY3" fmla="*/ 1239878 h 1239878"/>
                    <a:gd name="connsiteX4" fmla="*/ 0 w 2502905"/>
                    <a:gd name="connsiteY4" fmla="*/ 1190866 h 1239878"/>
                    <a:gd name="connsiteX5" fmla="*/ 1183391 w 2502905"/>
                    <a:gd name="connsiteY5" fmla="*/ 81023 h 1239878"/>
                    <a:gd name="connsiteX6" fmla="*/ 1241264 w 2502905"/>
                    <a:gd name="connsiteY6" fmla="*/ 57873 h 1239878"/>
                    <a:gd name="connsiteX0" fmla="*/ 1208590 w 2502905"/>
                    <a:gd name="connsiteY0" fmla="*/ 0 h 1192253"/>
                    <a:gd name="connsiteX1" fmla="*/ 2502905 w 2502905"/>
                    <a:gd name="connsiteY1" fmla="*/ 889924 h 1192253"/>
                    <a:gd name="connsiteX2" fmla="*/ 1418924 w 2502905"/>
                    <a:gd name="connsiteY2" fmla="*/ 883111 h 1192253"/>
                    <a:gd name="connsiteX3" fmla="*/ 1423686 w 2502905"/>
                    <a:gd name="connsiteY3" fmla="*/ 1192253 h 1192253"/>
                    <a:gd name="connsiteX4" fmla="*/ 0 w 2502905"/>
                    <a:gd name="connsiteY4" fmla="*/ 1143241 h 1192253"/>
                    <a:gd name="connsiteX5" fmla="*/ 1183391 w 2502905"/>
                    <a:gd name="connsiteY5" fmla="*/ 33398 h 1192253"/>
                    <a:gd name="connsiteX6" fmla="*/ 1241264 w 2502905"/>
                    <a:gd name="connsiteY6" fmla="*/ 10248 h 1192253"/>
                    <a:gd name="connsiteX0" fmla="*/ 1208590 w 2502905"/>
                    <a:gd name="connsiteY0" fmla="*/ 0 h 1192253"/>
                    <a:gd name="connsiteX1" fmla="*/ 2502905 w 2502905"/>
                    <a:gd name="connsiteY1" fmla="*/ 889924 h 1192253"/>
                    <a:gd name="connsiteX2" fmla="*/ 1418924 w 2502905"/>
                    <a:gd name="connsiteY2" fmla="*/ 883111 h 1192253"/>
                    <a:gd name="connsiteX3" fmla="*/ 1423686 w 2502905"/>
                    <a:gd name="connsiteY3" fmla="*/ 1192253 h 1192253"/>
                    <a:gd name="connsiteX4" fmla="*/ 0 w 2502905"/>
                    <a:gd name="connsiteY4" fmla="*/ 1143241 h 1192253"/>
                    <a:gd name="connsiteX5" fmla="*/ 1183391 w 2502905"/>
                    <a:gd name="connsiteY5" fmla="*/ 33398 h 1192253"/>
                    <a:gd name="connsiteX6" fmla="*/ 1184114 w 2502905"/>
                    <a:gd name="connsiteY6" fmla="*/ 723 h 1192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02905" h="1192253">
                      <a:moveTo>
                        <a:pt x="1208590" y="0"/>
                      </a:moveTo>
                      <a:lnTo>
                        <a:pt x="2502905" y="889924"/>
                      </a:lnTo>
                      <a:lnTo>
                        <a:pt x="1418924" y="883111"/>
                      </a:lnTo>
                      <a:cubicBezTo>
                        <a:pt x="1420511" y="986158"/>
                        <a:pt x="1422099" y="1089206"/>
                        <a:pt x="1423686" y="1192253"/>
                      </a:cubicBezTo>
                      <a:lnTo>
                        <a:pt x="0" y="1143241"/>
                      </a:lnTo>
                      <a:lnTo>
                        <a:pt x="1183391" y="33398"/>
                      </a:lnTo>
                      <a:lnTo>
                        <a:pt x="1184114" y="723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  <a:alpha val="43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8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alphaModFix/>
                  <a:lum/>
                </a:blip>
                <a:srcRect l="5320" t="8670" r="63910"/>
                <a:stretch>
                  <a:fillRect/>
                </a:stretch>
              </p:blipFill>
              <p:spPr>
                <a:xfrm>
                  <a:off x="2586889" y="5414208"/>
                  <a:ext cx="1203767" cy="111790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/>
                </a:ln>
                <a:effectLst/>
              </p:spPr>
            </p:pic>
          </p:grpSp>
        </p:grpSp>
        <p:sp>
          <p:nvSpPr>
            <p:cNvPr id="23" name="직사각형 22"/>
            <p:cNvSpPr/>
            <p:nvPr/>
          </p:nvSpPr>
          <p:spPr>
            <a:xfrm>
              <a:off x="1204536" y="1338806"/>
              <a:ext cx="9758739" cy="39761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22684" y="6201620"/>
              <a:ext cx="3887816" cy="47540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6835170" y="5234739"/>
            <a:ext cx="581630" cy="3418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F3603838-D80D-42BE-9D48-FBBBB7D314E7}"/>
              </a:ext>
            </a:extLst>
          </p:cNvPr>
          <p:cNvSpPr/>
          <p:nvPr/>
        </p:nvSpPr>
        <p:spPr>
          <a:xfrm>
            <a:off x="365994" y="2081838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F3603838-D80D-42BE-9D48-FBBBB7D314E7}"/>
              </a:ext>
            </a:extLst>
          </p:cNvPr>
          <p:cNvSpPr/>
          <p:nvPr/>
        </p:nvSpPr>
        <p:spPr>
          <a:xfrm>
            <a:off x="2288047" y="5405659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F3603838-D80D-42BE-9D48-FBBBB7D314E7}"/>
              </a:ext>
            </a:extLst>
          </p:cNvPr>
          <p:cNvSpPr/>
          <p:nvPr/>
        </p:nvSpPr>
        <p:spPr>
          <a:xfrm>
            <a:off x="6668696" y="5076572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431086" y="4905651"/>
            <a:ext cx="1230366" cy="3418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F3603838-D80D-42BE-9D48-FBBBB7D314E7}"/>
              </a:ext>
            </a:extLst>
          </p:cNvPr>
          <p:cNvSpPr/>
          <p:nvPr/>
        </p:nvSpPr>
        <p:spPr>
          <a:xfrm>
            <a:off x="3195039" y="4747484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37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35654BA8-7D90-45E9-B1D6-55ACEA1D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" y="1436465"/>
            <a:ext cx="7292274" cy="474106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" name="표 4"/>
          <p:cNvGraphicFramePr>
            <a:graphicFrameLocks noGrp="1"/>
          </p:cNvGraphicFramePr>
          <p:nvPr/>
        </p:nvGraphicFramePr>
        <p:xfrm>
          <a:off x="271803" y="686110"/>
          <a:ext cx="11523120" cy="61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823"/>
                <a:gridCol w="1952957"/>
                <a:gridCol w="1440390"/>
                <a:gridCol w="1849772"/>
                <a:gridCol w="1031008"/>
                <a:gridCol w="1440390"/>
                <a:gridCol w="1440390"/>
                <a:gridCol w="1440390"/>
              </a:tblGrid>
              <a:tr h="245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Lv1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근태관리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/>
                        <a:t>기능</a:t>
                      </a:r>
                      <a:r>
                        <a:rPr lang="en-US" altLang="ko-KR" sz="1000" b="1"/>
                        <a:t>Lv2</a:t>
                      </a:r>
                      <a:endParaRPr lang="ko-KR" altLang="en-US" sz="10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/>
                        <a:t>기능</a:t>
                      </a:r>
                      <a:r>
                        <a:rPr lang="en-US" altLang="ko-KR" sz="1000" b="1"/>
                        <a:t>Lv3</a:t>
                      </a:r>
                      <a:endParaRPr lang="ko-KR" altLang="en-US" sz="10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공지사항 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/>
                        <a:t>화면명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근무시간관리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개요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새 공지사항을 등록하기 위한 공지사항 등록 화면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509886" y="260526"/>
            <a:ext cx="1328546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ko-KR" altLang="en-US" sz="1500"/>
              <a:t>사용자지침서</a:t>
            </a:r>
          </a:p>
        </p:txBody>
      </p:sp>
      <p:graphicFrame>
        <p:nvGraphicFramePr>
          <p:cNvPr id="9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07102"/>
              </p:ext>
            </p:extLst>
          </p:nvPr>
        </p:nvGraphicFramePr>
        <p:xfrm>
          <a:off x="7629707" y="1476164"/>
          <a:ext cx="4232910" cy="270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505"/>
                <a:gridCol w="3240405"/>
              </a:tblGrid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메뉴경로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61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근태관리 </a:t>
                      </a:r>
                      <a:r>
                        <a:rPr lang="en-US" altLang="ko-KR" sz="900"/>
                        <a:t>&gt; </a:t>
                      </a:r>
                      <a:r>
                        <a:rPr lang="ko-KR" altLang="en-US" sz="900"/>
                        <a:t>공지사항 &gt; 등록(관리자)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/>
                        <a:t>Description</a:t>
                      </a:r>
                      <a:endParaRPr lang="ko-KR" altLang="en-US" sz="9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목록버튼 </a:t>
                      </a:r>
                      <a:r>
                        <a:rPr lang="ko-KR" altLang="en-US" sz="900" b="1" dirty="0" err="1" smtClean="0"/>
                        <a:t>크릭</a:t>
                      </a:r>
                      <a:endParaRPr lang="en-US" altLang="ko-KR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A</a:t>
                      </a:r>
                      <a:endParaRPr lang="en-US" altLang="ko-KR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목록으로 이동하기 위한 버튼</a:t>
                      </a:r>
                    </a:p>
                  </a:txBody>
                  <a:tcPr/>
                </a:tc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등록버튼 클릭</a:t>
                      </a:r>
                      <a:endParaRPr lang="en-US" altLang="ko-KR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7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en-US" altLang="ko-KR" sz="900" b="1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/>
                        <a:t>저장 </a:t>
                      </a:r>
                      <a:r>
                        <a:rPr lang="ko-KR" altLang="en-US" sz="900" dirty="0"/>
                        <a:t>버튼 클릭 </a:t>
                      </a:r>
                      <a:r>
                        <a:rPr lang="ko-KR" altLang="en-US" sz="900" dirty="0" smtClean="0"/>
                        <a:t>이벤트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/>
                        <a:t>취소 </a:t>
                      </a:r>
                      <a:r>
                        <a:rPr lang="ko-KR" altLang="en-US" sz="900" dirty="0"/>
                        <a:t>버튼 클릭 </a:t>
                      </a:r>
                      <a:r>
                        <a:rPr lang="ko-KR" altLang="en-US" sz="900" dirty="0" smtClean="0"/>
                        <a:t>이벤트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/>
                        <a:t>작성중인 </a:t>
                      </a:r>
                      <a:r>
                        <a:rPr lang="ko-KR" altLang="en-US" sz="900" dirty="0"/>
                        <a:t>내용 있을 시 확인 </a:t>
                      </a:r>
                      <a:r>
                        <a:rPr lang="ko-KR" altLang="en-US" sz="900" dirty="0" err="1"/>
                        <a:t>메세지</a:t>
                      </a:r>
                      <a:r>
                        <a:rPr lang="ko-KR" altLang="en-US" sz="900" dirty="0"/>
                        <a:t> 표출</a:t>
                      </a:r>
                    </a:p>
                  </a:txBody>
                  <a:tcPr/>
                </a:tc>
              </a:tr>
              <a:tr h="5289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/>
                        <a:t>C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 smtClean="0"/>
                        <a:t>공지사항의 </a:t>
                      </a:r>
                      <a:r>
                        <a:rPr lang="ko-KR" altLang="en-US" sz="900" dirty="0" err="1"/>
                        <a:t>메인에서</a:t>
                      </a:r>
                      <a:r>
                        <a:rPr lang="ko-KR" altLang="en-US" sz="900" dirty="0"/>
                        <a:t> 맨 위 목록에 고정된다. (3개로 제한되어있음</a:t>
                      </a:r>
                      <a:r>
                        <a:rPr lang="ko-KR" altLang="en-US" sz="900" dirty="0" smtClean="0"/>
                        <a:t>)</a:t>
                      </a:r>
                      <a:endParaRPr lang="en-US" altLang="ko-KR" sz="9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 smtClean="0"/>
                        <a:t>공지사항 </a:t>
                      </a:r>
                      <a:r>
                        <a:rPr lang="ko-KR" altLang="en-US" sz="900" dirty="0" err="1"/>
                        <a:t>메인화면에서</a:t>
                      </a:r>
                      <a:r>
                        <a:rPr lang="ko-KR" altLang="en-US" sz="900" dirty="0"/>
                        <a:t> 팝업으로 표출됨(</a:t>
                      </a:r>
                      <a:r>
                        <a:rPr lang="en-US" altLang="ko-KR" sz="900" dirty="0"/>
                        <a:t>C</a:t>
                      </a:r>
                      <a:r>
                        <a:rPr lang="ko-KR" altLang="en-US" sz="900" dirty="0"/>
                        <a:t>화면 참고</a:t>
                      </a:r>
                      <a:r>
                        <a:rPr lang="ko-KR" altLang="en-US" sz="900" dirty="0" smtClean="0"/>
                        <a:t>)</a:t>
                      </a:r>
                      <a:endParaRPr lang="en-US" altLang="ko-KR" sz="9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 smtClean="0"/>
                        <a:t>체크 </a:t>
                      </a:r>
                      <a:r>
                        <a:rPr lang="ko-KR" altLang="en-US" sz="900" dirty="0"/>
                        <a:t>시 기존 </a:t>
                      </a:r>
                      <a:r>
                        <a:rPr lang="ko-KR" altLang="en-US" sz="900" dirty="0" err="1"/>
                        <a:t>표출건이</a:t>
                      </a:r>
                      <a:r>
                        <a:rPr lang="ko-KR" altLang="en-US" sz="900" dirty="0"/>
                        <a:t> 3건 이상이면 공지표출 지정 불가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38665" y="1995196"/>
            <a:ext cx="595613" cy="430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3626" y="2426135"/>
            <a:ext cx="7131025" cy="36665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F3603838-D80D-42BE-9D48-FBBBB7D314E7}"/>
              </a:ext>
            </a:extLst>
          </p:cNvPr>
          <p:cNvSpPr/>
          <p:nvPr/>
        </p:nvSpPr>
        <p:spPr>
          <a:xfrm>
            <a:off x="0" y="1880869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F3603838-D80D-42BE-9D48-FBBBB7D314E7}"/>
              </a:ext>
            </a:extLst>
          </p:cNvPr>
          <p:cNvSpPr/>
          <p:nvPr/>
        </p:nvSpPr>
        <p:spPr>
          <a:xfrm>
            <a:off x="0" y="2426135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B453A95-DE7E-4D37-ABE9-401F26C71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6" t="4072" r="3969" b="7672"/>
          <a:stretch/>
        </p:blipFill>
        <p:spPr>
          <a:xfrm>
            <a:off x="288755" y="5097029"/>
            <a:ext cx="4259766" cy="163922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3603838-D80D-42BE-9D48-FBBBB7D314E7}"/>
              </a:ext>
            </a:extLst>
          </p:cNvPr>
          <p:cNvSpPr/>
          <p:nvPr/>
        </p:nvSpPr>
        <p:spPr>
          <a:xfrm>
            <a:off x="-11118" y="4844323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30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/>
          <p:cNvGraphicFramePr>
            <a:graphicFrameLocks noGrp="1"/>
          </p:cNvGraphicFramePr>
          <p:nvPr/>
        </p:nvGraphicFramePr>
        <p:xfrm>
          <a:off x="271803" y="686110"/>
          <a:ext cx="11523120" cy="61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823"/>
                <a:gridCol w="1952957"/>
                <a:gridCol w="1440390"/>
                <a:gridCol w="1849772"/>
                <a:gridCol w="1031008"/>
                <a:gridCol w="1440390"/>
                <a:gridCol w="1440390"/>
                <a:gridCol w="1440390"/>
              </a:tblGrid>
              <a:tr h="245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기능</a:t>
                      </a:r>
                      <a:r>
                        <a:rPr lang="en-US" altLang="ko-KR" sz="1000" b="1"/>
                        <a:t>Lv1</a:t>
                      </a:r>
                      <a:endParaRPr lang="ko-KR" altLang="en-US" sz="10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근태관리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/>
                        <a:t>기능</a:t>
                      </a:r>
                      <a:r>
                        <a:rPr lang="en-US" altLang="ko-KR" sz="1000" b="1"/>
                        <a:t>Lv2</a:t>
                      </a:r>
                      <a:endParaRPr lang="ko-KR" altLang="en-US" sz="10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/>
                        <a:t>기능</a:t>
                      </a:r>
                      <a:r>
                        <a:rPr lang="en-US" altLang="ko-KR" sz="1000" b="1"/>
                        <a:t>Lv3</a:t>
                      </a:r>
                      <a:endParaRPr lang="ko-KR" altLang="en-US" sz="10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공지사항 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/>
                        <a:t>화면명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근무시간관리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개요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(동일한 아이디의 관리자가) 작성한 공지사항을 상세조회 하였을 때의 화면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509886" y="260526"/>
            <a:ext cx="1328546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ko-KR" altLang="en-US" sz="1500"/>
              <a:t>사용자지침서</a:t>
            </a:r>
          </a:p>
        </p:txBody>
      </p:sp>
      <p:graphicFrame>
        <p:nvGraphicFramePr>
          <p:cNvPr id="9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734"/>
              </p:ext>
            </p:extLst>
          </p:nvPr>
        </p:nvGraphicFramePr>
        <p:xfrm>
          <a:off x="7629707" y="1600512"/>
          <a:ext cx="4175760" cy="2129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505"/>
                <a:gridCol w="3183255"/>
              </a:tblGrid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메뉴경로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61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근태관리 </a:t>
                      </a:r>
                      <a:r>
                        <a:rPr lang="en-US" altLang="ko-KR" sz="900"/>
                        <a:t>&gt; </a:t>
                      </a:r>
                      <a:r>
                        <a:rPr lang="ko-KR" altLang="en-US" sz="900"/>
                        <a:t>공지사항 &gt; 공지글 클릭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/>
                        <a:t>Description</a:t>
                      </a:r>
                      <a:endParaRPr lang="ko-KR" altLang="en-US" sz="9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목록버튼 </a:t>
                      </a:r>
                      <a:r>
                        <a:rPr lang="ko-KR" altLang="en-US" sz="900" b="1" dirty="0" err="1" smtClean="0"/>
                        <a:t>크릭</a:t>
                      </a:r>
                      <a:endParaRPr lang="en-US" altLang="ko-KR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A</a:t>
                      </a:r>
                      <a:endParaRPr lang="en-US" altLang="ko-KR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목록으로 이동하기 위한 버튼</a:t>
                      </a:r>
                    </a:p>
                  </a:txBody>
                  <a:tcPr/>
                </a:tc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삭제 버튼 클릭</a:t>
                      </a:r>
                      <a:endParaRPr lang="en-US" altLang="ko-KR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7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B</a:t>
                      </a:r>
                      <a:endParaRPr lang="en-US" altLang="ko-KR" sz="900" b="1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/>
                        <a:t>작성자와 </a:t>
                      </a:r>
                      <a:r>
                        <a:rPr lang="ko-KR" altLang="en-US" sz="900" dirty="0"/>
                        <a:t>동일한 아이디로 로그인 시에만 삭제 </a:t>
                      </a:r>
                      <a:r>
                        <a:rPr lang="ko-KR" altLang="en-US" sz="900" dirty="0" smtClean="0"/>
                        <a:t>가능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264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수정 </a:t>
                      </a:r>
                      <a:r>
                        <a:rPr lang="ko-KR" altLang="en-US" sz="900" b="1" dirty="0" smtClean="0"/>
                        <a:t>버튼 클릭</a:t>
                      </a:r>
                      <a:endParaRPr lang="en-US" altLang="ko-KR" sz="900" b="1" dirty="0"/>
                    </a:p>
                  </a:txBody>
                  <a:tcPr/>
                </a:tc>
              </a:tr>
              <a:tr h="2644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/>
                        <a:t>B</a:t>
                      </a:r>
                      <a:endParaRPr lang="en-US" altLang="ko-KR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/>
                        <a:t>작성자와 </a:t>
                      </a:r>
                      <a:r>
                        <a:rPr lang="ko-KR" altLang="en-US" sz="900" dirty="0"/>
                        <a:t>동일한 아이디로 로그인 시에만 수정 </a:t>
                      </a:r>
                      <a:r>
                        <a:rPr lang="ko-KR" altLang="en-US" sz="900" dirty="0" smtClean="0"/>
                        <a:t>가능</a:t>
                      </a:r>
                      <a:endParaRPr lang="en-US" altLang="ko-KR" sz="9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8C7B704-0D77-4CE5-A04A-FA94035ED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" y="1502111"/>
            <a:ext cx="7292274" cy="50862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도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B4FFCD99-98CA-4AAE-A338-36345BB75940}"/>
              </a:ext>
            </a:extLst>
          </p:cNvPr>
          <p:cNvSpPr>
            <a:spLocks/>
          </p:cNvSpPr>
          <p:nvPr/>
        </p:nvSpPr>
        <p:spPr>
          <a:xfrm>
            <a:off x="232011" y="2599741"/>
            <a:ext cx="7291912" cy="398860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1" name="도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1CCDB58-FFD9-4BE1-9190-5F3F778ACBA1}"/>
              </a:ext>
            </a:extLst>
          </p:cNvPr>
          <p:cNvSpPr>
            <a:spLocks/>
          </p:cNvSpPr>
          <p:nvPr/>
        </p:nvSpPr>
        <p:spPr>
          <a:xfrm>
            <a:off x="325989" y="2241184"/>
            <a:ext cx="532488" cy="299143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F3603838-D80D-42BE-9D48-FBBBB7D314E7}"/>
              </a:ext>
            </a:extLst>
          </p:cNvPr>
          <p:cNvSpPr/>
          <p:nvPr/>
        </p:nvSpPr>
        <p:spPr>
          <a:xfrm>
            <a:off x="26113" y="2011674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F3603838-D80D-42BE-9D48-FBBBB7D314E7}"/>
              </a:ext>
            </a:extLst>
          </p:cNvPr>
          <p:cNvSpPr/>
          <p:nvPr/>
        </p:nvSpPr>
        <p:spPr>
          <a:xfrm>
            <a:off x="26112" y="2390615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75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4503" y="193414"/>
            <a:ext cx="18053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/>
              <a:t>IMS</a:t>
            </a:r>
            <a:r>
              <a:rPr lang="ko-KR" altLang="en-US" sz="1500" dirty="0"/>
              <a:t> 구축 프로젝트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개 정 이 </a:t>
            </a:r>
            <a:r>
              <a:rPr lang="ko-KR" altLang="en-US" b="1" u="sng" dirty="0" err="1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69409"/>
              </p:ext>
            </p:extLst>
          </p:nvPr>
        </p:nvGraphicFramePr>
        <p:xfrm>
          <a:off x="300737" y="1377692"/>
          <a:ext cx="11537695" cy="4275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157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3619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2020.10.04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최초작성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조성현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2020.10.26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취합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조유빈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조성현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손성현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err="1" smtClean="0"/>
                        <a:t>황이성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오연경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문세라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윤상은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8B374C-1041-4581-BA62-0631144FC7D0}"/>
              </a:ext>
            </a:extLst>
          </p:cNvPr>
          <p:cNvSpPr txBox="1"/>
          <p:nvPr/>
        </p:nvSpPr>
        <p:spPr>
          <a:xfrm>
            <a:off x="10626837" y="194812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49C4F918-4081-4791-8D2A-829FF061BD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1803" y="686110"/>
          <a:ext cx="11523120" cy="61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823">
                  <a:extLst>
                    <a:ext uri="{9D8B030D-6E8A-4147-A177-3AD203B41FA5}">
                      <a16:colId xmlns="" xmlns:a16="http://schemas.microsoft.com/office/drawing/2014/main" val="3551754930"/>
                    </a:ext>
                  </a:extLst>
                </a:gridCol>
                <a:gridCol w="1952957">
                  <a:extLst>
                    <a:ext uri="{9D8B030D-6E8A-4147-A177-3AD203B41FA5}">
                      <a16:colId xmlns="" xmlns:a16="http://schemas.microsoft.com/office/drawing/2014/main" val="4022677618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662749736"/>
                    </a:ext>
                  </a:extLst>
                </a:gridCol>
                <a:gridCol w="1849772">
                  <a:extLst>
                    <a:ext uri="{9D8B030D-6E8A-4147-A177-3AD203B41FA5}">
                      <a16:colId xmlns="" xmlns:a16="http://schemas.microsoft.com/office/drawing/2014/main" val="3071496927"/>
                    </a:ext>
                  </a:extLst>
                </a:gridCol>
                <a:gridCol w="1031008">
                  <a:extLst>
                    <a:ext uri="{9D8B030D-6E8A-4147-A177-3AD203B41FA5}">
                      <a16:colId xmlns="" xmlns:a16="http://schemas.microsoft.com/office/drawing/2014/main" val="2443176289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422538866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1348454490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957441163"/>
                    </a:ext>
                  </a:extLst>
                </a:gridCol>
              </a:tblGrid>
              <a:tr h="245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Lv1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근태관리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Lv2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주 </a:t>
                      </a:r>
                      <a:r>
                        <a:rPr lang="en-US" altLang="ko-KR" sz="1000" dirty="0"/>
                        <a:t>52</a:t>
                      </a:r>
                      <a:r>
                        <a:rPr lang="ko-KR" altLang="en-US" sz="1000" dirty="0"/>
                        <a:t>시간 근무시간관리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Lv3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화면명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근무시간관리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383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개요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로그인한 직원의 스케줄 정보를 관리한다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65238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5E5C6BE-28DC-4EFD-B8D0-5975940F37B6}"/>
              </a:ext>
            </a:extLst>
          </p:cNvPr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A4DAE24B-7870-4C9F-B44D-61446EF43A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9707" y="1600512"/>
          <a:ext cx="4165216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825">
                  <a:extLst>
                    <a:ext uri="{9D8B030D-6E8A-4147-A177-3AD203B41FA5}">
                      <a16:colId xmlns="" xmlns:a16="http://schemas.microsoft.com/office/drawing/2014/main" val="1182150660"/>
                    </a:ext>
                  </a:extLst>
                </a:gridCol>
                <a:gridCol w="3176391">
                  <a:extLst>
                    <a:ext uri="{9D8B030D-6E8A-4147-A177-3AD203B41FA5}">
                      <a16:colId xmlns="" xmlns:a16="http://schemas.microsoft.com/office/drawing/2014/main" val="4147934373"/>
                    </a:ext>
                  </a:extLst>
                </a:gridCol>
              </a:tblGrid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메뉴경로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9172795"/>
                  </a:ext>
                </a:extLst>
              </a:tr>
              <a:tr h="18461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근태관리 </a:t>
                      </a:r>
                      <a:r>
                        <a:rPr lang="en-US" altLang="ko-KR" sz="800" dirty="0"/>
                        <a:t>&gt; </a:t>
                      </a:r>
                      <a:r>
                        <a:rPr lang="ko-KR" altLang="en-US" sz="800" dirty="0"/>
                        <a:t>주 </a:t>
                      </a:r>
                      <a:r>
                        <a:rPr lang="en-US" altLang="ko-KR" sz="800" dirty="0"/>
                        <a:t>52</a:t>
                      </a:r>
                      <a:r>
                        <a:rPr lang="ko-KR" altLang="en-US" sz="800" dirty="0"/>
                        <a:t>시간 근무시간관리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1773336"/>
                  </a:ext>
                </a:extLst>
              </a:tr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Description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6349900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/>
                        <a:t>화면로드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7849731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err="1"/>
                        <a:t>OnLoad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현재 로그인한 직원의 특정기간내 근무시간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연차현황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결재정보를 조회한다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218252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/>
                        <a:t>직원조회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8739555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A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기본적으로 현재 로그인한 직원의 데이터를 조회하지만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해당 영역의 조회기능을 통해 다른 직원의 데이터를 조회 할 수 있도록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직원조회 화면을 팝업 연동한다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55676788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Search  </a:t>
                      </a:r>
                      <a:r>
                        <a:rPr lang="ko-KR" altLang="en-US" sz="900" b="1" dirty="0"/>
                        <a:t>버튼 클릭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840656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A-1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이름값을 기준하여 직원조회 팝업을 호출한다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24729302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/>
                        <a:t>누적근무시간 </a:t>
                      </a:r>
                      <a:r>
                        <a:rPr lang="en-US" altLang="ko-KR" sz="900" b="1" dirty="0"/>
                        <a:t>Graph Drawing</a:t>
                      </a:r>
                      <a:endParaRPr lang="ko-KR" altLang="en-US" sz="9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0802784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B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조회된 직원의 데이터를 그래프 형태로 표시한다</a:t>
                      </a:r>
                      <a:r>
                        <a:rPr lang="en-US" altLang="ko-KR" sz="800" dirty="0"/>
                        <a:t>. </a:t>
                      </a:r>
                    </a:p>
                    <a:p>
                      <a:pPr algn="l" latinLnBrk="1"/>
                      <a:r>
                        <a:rPr lang="ko-KR" altLang="en-US" sz="800" dirty="0"/>
                        <a:t>차트는 기본값으로 현재일이 속한 주에 대한 그래프를 표시하며</a:t>
                      </a:r>
                      <a:r>
                        <a:rPr lang="en-US" altLang="ko-KR" sz="800" dirty="0"/>
                        <a:t>,</a:t>
                      </a:r>
                    </a:p>
                    <a:p>
                      <a:pPr algn="l" latinLnBrk="1"/>
                      <a:r>
                        <a:rPr lang="ko-KR" altLang="en-US" sz="800" dirty="0"/>
                        <a:t>그리드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캘린더 날짜 선택 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선택일이 속한 주에 대한 그래프로 반영한다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800" dirty="0"/>
                        <a:t>표출되는 데이터 </a:t>
                      </a:r>
                      <a:r>
                        <a:rPr lang="en-US" altLang="ko-KR" sz="800" dirty="0"/>
                        <a:t>- </a:t>
                      </a:r>
                      <a:r>
                        <a:rPr lang="ko-KR" altLang="en-US" sz="800" dirty="0"/>
                        <a:t>시간단위</a:t>
                      </a:r>
                    </a:p>
                    <a:p>
                      <a:pPr algn="l" latinLnBrk="1"/>
                      <a:r>
                        <a:rPr lang="en-US" altLang="ko-KR" sz="800" dirty="0"/>
                        <a:t>1.</a:t>
                      </a:r>
                      <a:r>
                        <a:rPr lang="ko-KR" altLang="en-US" sz="800" dirty="0"/>
                        <a:t>정상근무 시간</a:t>
                      </a:r>
                    </a:p>
                    <a:p>
                      <a:pPr algn="l" latinLnBrk="1"/>
                      <a:r>
                        <a:rPr lang="en-US" altLang="ko-KR" sz="800" dirty="0"/>
                        <a:t>2.</a:t>
                      </a:r>
                      <a:r>
                        <a:rPr lang="ko-KR" altLang="en-US" sz="800" dirty="0"/>
                        <a:t>초과근무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승인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800" dirty="0"/>
                        <a:t>3.</a:t>
                      </a:r>
                      <a:r>
                        <a:rPr lang="ko-KR" altLang="en-US" sz="800" dirty="0"/>
                        <a:t>초과근무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미승인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181407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C-1 </a:t>
                      </a:r>
                      <a:r>
                        <a:rPr lang="ko-KR" altLang="en-US" sz="900" b="1" dirty="0"/>
                        <a:t>버튼 클릭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7026160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C-1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스케줄 데이터를 캘린더형식으로 조회한다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7648543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/>
                        <a:t>캘린더형식으로 스케줄 조회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5892624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C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기본적으로 현재 로그인한 직원의 데이터를 조회하지만 직원조회기능을 통해 다른 직원의 데이터를 조회할 수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3100561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D52D68DB-6CEB-4431-9849-1ADEB4C07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24" y="1524267"/>
            <a:ext cx="4998655" cy="49748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6BF19BA-44AD-4813-9C09-17C5DD3104E6}"/>
              </a:ext>
            </a:extLst>
          </p:cNvPr>
          <p:cNvSpPr/>
          <p:nvPr/>
        </p:nvSpPr>
        <p:spPr>
          <a:xfrm>
            <a:off x="1233464" y="1772195"/>
            <a:ext cx="4880973" cy="4969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146EFEBA-E5C5-4E17-BB65-08E8DA348944}"/>
              </a:ext>
            </a:extLst>
          </p:cNvPr>
          <p:cNvSpPr/>
          <p:nvPr/>
        </p:nvSpPr>
        <p:spPr>
          <a:xfrm>
            <a:off x="1113484" y="1570247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6561933-BFF0-454A-B99B-86CB14A27904}"/>
              </a:ext>
            </a:extLst>
          </p:cNvPr>
          <p:cNvSpPr/>
          <p:nvPr/>
        </p:nvSpPr>
        <p:spPr>
          <a:xfrm>
            <a:off x="1233464" y="2332752"/>
            <a:ext cx="4880973" cy="7555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0FBAF6C9-6853-4CB6-B338-EF500FE0C8A8}"/>
              </a:ext>
            </a:extLst>
          </p:cNvPr>
          <p:cNvSpPr/>
          <p:nvPr/>
        </p:nvSpPr>
        <p:spPr>
          <a:xfrm>
            <a:off x="1083892" y="2218398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12692D0-3A77-4599-8DA9-FCC56E4271D0}"/>
              </a:ext>
            </a:extLst>
          </p:cNvPr>
          <p:cNvSpPr txBox="1"/>
          <p:nvPr/>
        </p:nvSpPr>
        <p:spPr>
          <a:xfrm>
            <a:off x="444503" y="193414"/>
            <a:ext cx="18053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dirty="0"/>
              <a:t>IMS</a:t>
            </a:r>
            <a:r>
              <a:rPr lang="ko-KR" altLang="en-US" sz="1500" dirty="0"/>
              <a:t> 구축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40FADD-EDB5-44BF-A353-EEFB85ED63C0}"/>
              </a:ext>
            </a:extLst>
          </p:cNvPr>
          <p:cNvSpPr txBox="1"/>
          <p:nvPr/>
        </p:nvSpPr>
        <p:spPr>
          <a:xfrm>
            <a:off x="10626837" y="194812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DCB860B6-67BA-4127-98E7-5CCBAA3A9637}"/>
              </a:ext>
            </a:extLst>
          </p:cNvPr>
          <p:cNvSpPr/>
          <p:nvPr/>
        </p:nvSpPr>
        <p:spPr>
          <a:xfrm>
            <a:off x="6272031" y="3160308"/>
            <a:ext cx="508038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C-1</a:t>
            </a:r>
            <a:endParaRPr lang="ko-KR" altLang="en-US" sz="800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="" xmlns:a16="http://schemas.microsoft.com/office/drawing/2014/main" id="{E81545E5-3AC8-4D95-9C5C-C0ADA7F1873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886045" y="3286661"/>
            <a:ext cx="385986" cy="120879"/>
          </a:xfrm>
          <a:prstGeom prst="bentConnector3">
            <a:avLst>
              <a:gd name="adj1" fmla="val 335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AF8E7CA3-8433-4005-B960-CC0D07BF3DD0}"/>
              </a:ext>
            </a:extLst>
          </p:cNvPr>
          <p:cNvSpPr/>
          <p:nvPr/>
        </p:nvSpPr>
        <p:spPr>
          <a:xfrm>
            <a:off x="2647114" y="1816532"/>
            <a:ext cx="508038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A-1</a:t>
            </a:r>
            <a:endParaRPr lang="ko-KR" altLang="en-US" sz="800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58368CDD-2399-4519-AC13-6E690D5C5178}"/>
              </a:ext>
            </a:extLst>
          </p:cNvPr>
          <p:cNvSpPr/>
          <p:nvPr/>
        </p:nvSpPr>
        <p:spPr>
          <a:xfrm>
            <a:off x="1193704" y="3387484"/>
            <a:ext cx="4920733" cy="30441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750EF6C7-57C7-44D3-9A8C-C4621C44632D}"/>
              </a:ext>
            </a:extLst>
          </p:cNvPr>
          <p:cNvSpPr/>
          <p:nvPr/>
        </p:nvSpPr>
        <p:spPr>
          <a:xfrm>
            <a:off x="1083891" y="3252909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31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DE20CA5-0537-42D8-AD21-1ADDFAED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22" y="1524267"/>
            <a:ext cx="4998655" cy="415631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49C4F918-4081-4791-8D2A-829FF061BD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1803" y="686110"/>
          <a:ext cx="11523120" cy="61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823">
                  <a:extLst>
                    <a:ext uri="{9D8B030D-6E8A-4147-A177-3AD203B41FA5}">
                      <a16:colId xmlns="" xmlns:a16="http://schemas.microsoft.com/office/drawing/2014/main" val="3551754930"/>
                    </a:ext>
                  </a:extLst>
                </a:gridCol>
                <a:gridCol w="1952957">
                  <a:extLst>
                    <a:ext uri="{9D8B030D-6E8A-4147-A177-3AD203B41FA5}">
                      <a16:colId xmlns="" xmlns:a16="http://schemas.microsoft.com/office/drawing/2014/main" val="4022677618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662749736"/>
                    </a:ext>
                  </a:extLst>
                </a:gridCol>
                <a:gridCol w="1849772">
                  <a:extLst>
                    <a:ext uri="{9D8B030D-6E8A-4147-A177-3AD203B41FA5}">
                      <a16:colId xmlns="" xmlns:a16="http://schemas.microsoft.com/office/drawing/2014/main" val="3071496927"/>
                    </a:ext>
                  </a:extLst>
                </a:gridCol>
                <a:gridCol w="1031008">
                  <a:extLst>
                    <a:ext uri="{9D8B030D-6E8A-4147-A177-3AD203B41FA5}">
                      <a16:colId xmlns="" xmlns:a16="http://schemas.microsoft.com/office/drawing/2014/main" val="2443176289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422538866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1348454490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957441163"/>
                    </a:ext>
                  </a:extLst>
                </a:gridCol>
              </a:tblGrid>
              <a:tr h="245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Lv1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근태관리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Lv2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주 </a:t>
                      </a:r>
                      <a:r>
                        <a:rPr lang="en-US" altLang="ko-KR" sz="1000" dirty="0"/>
                        <a:t>52</a:t>
                      </a:r>
                      <a:r>
                        <a:rPr lang="ko-KR" altLang="en-US" sz="1000" dirty="0"/>
                        <a:t>시간 근무시간관리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Lv3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화면명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근무시간관리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383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개요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로그인한 직원의 스케줄 정보를 관리한다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65238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5E5C6BE-28DC-4EFD-B8D0-5975940F37B6}"/>
              </a:ext>
            </a:extLst>
          </p:cNvPr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A4DAE24B-7870-4C9F-B44D-61446EF43A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9707" y="1600512"/>
          <a:ext cx="4165216" cy="3185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825">
                  <a:extLst>
                    <a:ext uri="{9D8B030D-6E8A-4147-A177-3AD203B41FA5}">
                      <a16:colId xmlns="" xmlns:a16="http://schemas.microsoft.com/office/drawing/2014/main" val="1182150660"/>
                    </a:ext>
                  </a:extLst>
                </a:gridCol>
                <a:gridCol w="3176391">
                  <a:extLst>
                    <a:ext uri="{9D8B030D-6E8A-4147-A177-3AD203B41FA5}">
                      <a16:colId xmlns="" xmlns:a16="http://schemas.microsoft.com/office/drawing/2014/main" val="4147934373"/>
                    </a:ext>
                  </a:extLst>
                </a:gridCol>
              </a:tblGrid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메뉴경로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9172795"/>
                  </a:ext>
                </a:extLst>
              </a:tr>
              <a:tr h="18461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근태관리 </a:t>
                      </a:r>
                      <a:r>
                        <a:rPr lang="en-US" altLang="ko-KR" sz="800" dirty="0"/>
                        <a:t>&gt; </a:t>
                      </a:r>
                      <a:r>
                        <a:rPr lang="ko-KR" altLang="en-US" sz="800" dirty="0"/>
                        <a:t>주 </a:t>
                      </a:r>
                      <a:r>
                        <a:rPr lang="en-US" altLang="ko-KR" sz="800" dirty="0"/>
                        <a:t>52</a:t>
                      </a:r>
                      <a:r>
                        <a:rPr lang="ko-KR" altLang="en-US" sz="800" dirty="0"/>
                        <a:t>시간 근무시간관리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1773336"/>
                  </a:ext>
                </a:extLst>
              </a:tr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Description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6349900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A</a:t>
                      </a:r>
                      <a:r>
                        <a:rPr lang="ko-KR" altLang="en-US" sz="900" b="1" dirty="0"/>
                        <a:t>버튼 클릭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7849731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A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스케줄 데이터를 그리드 형식으로 조회한다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218252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/>
                        <a:t>주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월 단위 버튼 클릭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8739555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B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스케줄을 주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월 단위 그리드 형식으로 조회한다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55676788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/>
                        <a:t>날짜영역 선택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840656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C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주 단위 면 일 단위 달력을 월단위이면 월 단위 달력을 호출한다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24729302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/>
                        <a:t>날짜선택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0802784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C-1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일 단위 달력의 일자를 선택하면 선택한 일자의 주로 조회조건이 세팅되고 월 단위 달력의 월을 선택하면 선택한 월로 조회조건이 세팅된다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181407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/>
                        <a:t>그리드형식으로 스케줄 조회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7026160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D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스케줄 데이터를 그리드 형식으로 조회한다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764854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12692D0-3A77-4599-8DA9-FCC56E4271D0}"/>
              </a:ext>
            </a:extLst>
          </p:cNvPr>
          <p:cNvSpPr txBox="1"/>
          <p:nvPr/>
        </p:nvSpPr>
        <p:spPr>
          <a:xfrm>
            <a:off x="444503" y="193414"/>
            <a:ext cx="18053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dirty="0"/>
              <a:t>IMS</a:t>
            </a:r>
            <a:r>
              <a:rPr lang="ko-KR" altLang="en-US" sz="1500" dirty="0"/>
              <a:t> 구축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40FADD-EDB5-44BF-A353-EEFB85ED63C0}"/>
              </a:ext>
            </a:extLst>
          </p:cNvPr>
          <p:cNvSpPr txBox="1"/>
          <p:nvPr/>
        </p:nvSpPr>
        <p:spPr>
          <a:xfrm>
            <a:off x="10626837" y="194812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="" xmlns:a16="http://schemas.microsoft.com/office/drawing/2014/main" id="{E81545E5-3AC8-4D95-9C5C-C0ADA7F1873C}"/>
              </a:ext>
            </a:extLst>
          </p:cNvPr>
          <p:cNvCxnSpPr>
            <a:cxnSpLocks/>
          </p:cNvCxnSpPr>
          <p:nvPr/>
        </p:nvCxnSpPr>
        <p:spPr>
          <a:xfrm flipV="1">
            <a:off x="6038445" y="3286661"/>
            <a:ext cx="385986" cy="120879"/>
          </a:xfrm>
          <a:prstGeom prst="bentConnector3">
            <a:avLst>
              <a:gd name="adj1" fmla="val 335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58368CDD-2399-4519-AC13-6E690D5C5178}"/>
              </a:ext>
            </a:extLst>
          </p:cNvPr>
          <p:cNvSpPr/>
          <p:nvPr/>
        </p:nvSpPr>
        <p:spPr>
          <a:xfrm>
            <a:off x="1193704" y="3802447"/>
            <a:ext cx="4920733" cy="1878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146EFEBA-E5C5-4E17-BB65-08E8DA348944}"/>
              </a:ext>
            </a:extLst>
          </p:cNvPr>
          <p:cNvSpPr/>
          <p:nvPr/>
        </p:nvSpPr>
        <p:spPr>
          <a:xfrm>
            <a:off x="6407426" y="3162700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6B8A1D3-E8DE-4DA8-89F9-21BE4C93FCC1}"/>
              </a:ext>
            </a:extLst>
          </p:cNvPr>
          <p:cNvSpPr/>
          <p:nvPr/>
        </p:nvSpPr>
        <p:spPr>
          <a:xfrm>
            <a:off x="5460205" y="3375528"/>
            <a:ext cx="361587" cy="1582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0508B7C6-4FB2-4401-A002-B2A98445CB61}"/>
              </a:ext>
            </a:extLst>
          </p:cNvPr>
          <p:cNvCxnSpPr>
            <a:endCxn id="7" idx="0"/>
          </p:cNvCxnSpPr>
          <p:nvPr/>
        </p:nvCxnSpPr>
        <p:spPr>
          <a:xfrm>
            <a:off x="5640998" y="3160308"/>
            <a:ext cx="1" cy="2152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4704BE47-F13F-45AA-9829-5E40AE02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422" y="2115230"/>
            <a:ext cx="1179064" cy="99317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B3AE67B4-8467-4299-AA6F-983C427E4BEF}"/>
              </a:ext>
            </a:extLst>
          </p:cNvPr>
          <p:cNvSpPr/>
          <p:nvPr/>
        </p:nvSpPr>
        <p:spPr>
          <a:xfrm>
            <a:off x="5513914" y="2925369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1C9FF22E-B8E4-4BC6-9A76-F36BDDD30542}"/>
              </a:ext>
            </a:extLst>
          </p:cNvPr>
          <p:cNvSpPr/>
          <p:nvPr/>
        </p:nvSpPr>
        <p:spPr>
          <a:xfrm>
            <a:off x="3547596" y="3267918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0E6FC6DC-1517-4D37-8E0A-49703178B0A5}"/>
              </a:ext>
            </a:extLst>
          </p:cNvPr>
          <p:cNvSpPr/>
          <p:nvPr/>
        </p:nvSpPr>
        <p:spPr>
          <a:xfrm>
            <a:off x="2941234" y="3519203"/>
            <a:ext cx="1448599" cy="2236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2B65665F-55C8-4183-8467-7ED3C5ECC593}"/>
              </a:ext>
            </a:extLst>
          </p:cNvPr>
          <p:cNvSpPr/>
          <p:nvPr/>
        </p:nvSpPr>
        <p:spPr>
          <a:xfrm>
            <a:off x="3883951" y="1929303"/>
            <a:ext cx="508038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C-1</a:t>
            </a:r>
            <a:endParaRPr lang="ko-KR" altLang="en-US" sz="800" dirty="0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6247F162-9BDF-4F04-B39A-9DC4BCA95F11}"/>
              </a:ext>
            </a:extLst>
          </p:cNvPr>
          <p:cNvSpPr/>
          <p:nvPr/>
        </p:nvSpPr>
        <p:spPr>
          <a:xfrm>
            <a:off x="1031437" y="3656543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81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DE20CA5-0537-42D8-AD21-1ADDFAED8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" t="57286" r="1546" b="2380"/>
          <a:stretch/>
        </p:blipFill>
        <p:spPr>
          <a:xfrm>
            <a:off x="271803" y="1562412"/>
            <a:ext cx="4810126" cy="16764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A7BDF7D-E7C7-4917-A8C1-402867743BFC}"/>
              </a:ext>
            </a:extLst>
          </p:cNvPr>
          <p:cNvSpPr/>
          <p:nvPr/>
        </p:nvSpPr>
        <p:spPr>
          <a:xfrm>
            <a:off x="397077" y="2238076"/>
            <a:ext cx="4684852" cy="2176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49C4F918-4081-4791-8D2A-829FF061BD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1803" y="686110"/>
          <a:ext cx="11523120" cy="61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823">
                  <a:extLst>
                    <a:ext uri="{9D8B030D-6E8A-4147-A177-3AD203B41FA5}">
                      <a16:colId xmlns="" xmlns:a16="http://schemas.microsoft.com/office/drawing/2014/main" val="3551754930"/>
                    </a:ext>
                  </a:extLst>
                </a:gridCol>
                <a:gridCol w="1952957">
                  <a:extLst>
                    <a:ext uri="{9D8B030D-6E8A-4147-A177-3AD203B41FA5}">
                      <a16:colId xmlns="" xmlns:a16="http://schemas.microsoft.com/office/drawing/2014/main" val="4022677618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662749736"/>
                    </a:ext>
                  </a:extLst>
                </a:gridCol>
                <a:gridCol w="1849772">
                  <a:extLst>
                    <a:ext uri="{9D8B030D-6E8A-4147-A177-3AD203B41FA5}">
                      <a16:colId xmlns="" xmlns:a16="http://schemas.microsoft.com/office/drawing/2014/main" val="3071496927"/>
                    </a:ext>
                  </a:extLst>
                </a:gridCol>
                <a:gridCol w="1031008">
                  <a:extLst>
                    <a:ext uri="{9D8B030D-6E8A-4147-A177-3AD203B41FA5}">
                      <a16:colId xmlns="" xmlns:a16="http://schemas.microsoft.com/office/drawing/2014/main" val="2443176289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422538866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1348454490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957441163"/>
                    </a:ext>
                  </a:extLst>
                </a:gridCol>
              </a:tblGrid>
              <a:tr h="245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Lv1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근태관리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Lv2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주 </a:t>
                      </a:r>
                      <a:r>
                        <a:rPr lang="en-US" altLang="ko-KR" sz="1000" dirty="0"/>
                        <a:t>52</a:t>
                      </a:r>
                      <a:r>
                        <a:rPr lang="ko-KR" altLang="en-US" sz="1000" dirty="0"/>
                        <a:t>시간 근무시간관리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Lv3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화면명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근무시간관리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383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개요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로그인한 직원의 스케줄 정보를 관리한다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65238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5E5C6BE-28DC-4EFD-B8D0-5975940F37B6}"/>
              </a:ext>
            </a:extLst>
          </p:cNvPr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A4DAE24B-7870-4C9F-B44D-61446EF43A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9707" y="1600512"/>
          <a:ext cx="4165216" cy="281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825">
                  <a:extLst>
                    <a:ext uri="{9D8B030D-6E8A-4147-A177-3AD203B41FA5}">
                      <a16:colId xmlns="" xmlns:a16="http://schemas.microsoft.com/office/drawing/2014/main" val="1182150660"/>
                    </a:ext>
                  </a:extLst>
                </a:gridCol>
                <a:gridCol w="3176391">
                  <a:extLst>
                    <a:ext uri="{9D8B030D-6E8A-4147-A177-3AD203B41FA5}">
                      <a16:colId xmlns="" xmlns:a16="http://schemas.microsoft.com/office/drawing/2014/main" val="4147934373"/>
                    </a:ext>
                  </a:extLst>
                </a:gridCol>
              </a:tblGrid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메뉴경로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9172795"/>
                  </a:ext>
                </a:extLst>
              </a:tr>
              <a:tr h="18461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근태관리 </a:t>
                      </a:r>
                      <a:r>
                        <a:rPr lang="en-US" altLang="ko-KR" sz="800" dirty="0"/>
                        <a:t>&gt; </a:t>
                      </a:r>
                      <a:r>
                        <a:rPr lang="ko-KR" altLang="en-US" sz="800" dirty="0"/>
                        <a:t>주 </a:t>
                      </a:r>
                      <a:r>
                        <a:rPr lang="en-US" altLang="ko-KR" sz="800" dirty="0"/>
                        <a:t>52</a:t>
                      </a:r>
                      <a:r>
                        <a:rPr lang="ko-KR" altLang="en-US" sz="800" dirty="0"/>
                        <a:t>시간 근무시간관리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1773336"/>
                  </a:ext>
                </a:extLst>
              </a:tr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Description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6349900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A/B</a:t>
                      </a:r>
                      <a:r>
                        <a:rPr lang="ko-KR" altLang="en-US" sz="900" b="1" dirty="0"/>
                        <a:t>버튼 더블 클릭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7849731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A/B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C</a:t>
                      </a:r>
                      <a:r>
                        <a:rPr lang="ko-KR" altLang="en-US" sz="800" dirty="0"/>
                        <a:t>팝업창 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218252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C-1</a:t>
                      </a:r>
                      <a:r>
                        <a:rPr lang="ko-KR" altLang="en-US" sz="900" b="1" dirty="0"/>
                        <a:t>버튼 클릭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8739555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C-1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버튼 클릭 시점의 시간으로 출근시간 저장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현재 날짜를 기준으로 출근시간 저장이 안되었을 때 활성화 됨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55676788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C-2</a:t>
                      </a:r>
                      <a:r>
                        <a:rPr lang="ko-KR" altLang="en-US" sz="900" b="1" dirty="0"/>
                        <a:t>버튼 클릭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840656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C-2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버튼 클릭 시점의 시간으로 퇴근시간 저장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현재 날짜를 기준으로 출근시간 저장을 했을 때 활성화 됨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24729302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C-3</a:t>
                      </a:r>
                      <a:r>
                        <a:rPr lang="ko-KR" altLang="en-US" sz="900" b="1" dirty="0"/>
                        <a:t>버튼 클릭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0802784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C-3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근무결재 팝업 호출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출근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퇴근시간이 저장되었을 시점에 시스템이 초과 근무시간으로 판단하면 </a:t>
                      </a:r>
                      <a:r>
                        <a:rPr lang="en-US" altLang="ko-KR" sz="800" dirty="0"/>
                        <a:t>C-3 </a:t>
                      </a:r>
                      <a:r>
                        <a:rPr lang="ko-KR" altLang="en-US" sz="800" dirty="0"/>
                        <a:t>버튼이 활성화 됨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181407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12692D0-3A77-4599-8DA9-FCC56E4271D0}"/>
              </a:ext>
            </a:extLst>
          </p:cNvPr>
          <p:cNvSpPr txBox="1"/>
          <p:nvPr/>
        </p:nvSpPr>
        <p:spPr>
          <a:xfrm>
            <a:off x="444503" y="193414"/>
            <a:ext cx="18053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dirty="0"/>
              <a:t>IMS</a:t>
            </a:r>
            <a:r>
              <a:rPr lang="ko-KR" altLang="en-US" sz="1500" dirty="0"/>
              <a:t> 구축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40FADD-EDB5-44BF-A353-EEFB85ED63C0}"/>
              </a:ext>
            </a:extLst>
          </p:cNvPr>
          <p:cNvSpPr txBox="1"/>
          <p:nvPr/>
        </p:nvSpPr>
        <p:spPr>
          <a:xfrm>
            <a:off x="10626837" y="194812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C3937574-D988-4831-BF5B-690DD03854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30"/>
          <a:stretch/>
        </p:blipFill>
        <p:spPr>
          <a:xfrm>
            <a:off x="271803" y="3499207"/>
            <a:ext cx="4998655" cy="29237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AA2378C-4411-47A9-9C58-BA4602A81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798" y="2558716"/>
            <a:ext cx="3599564" cy="187993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547F14A-FAC5-42C5-848E-FA3CF3963B6D}"/>
              </a:ext>
            </a:extLst>
          </p:cNvPr>
          <p:cNvSpPr/>
          <p:nvPr/>
        </p:nvSpPr>
        <p:spPr>
          <a:xfrm>
            <a:off x="5003078" y="2898961"/>
            <a:ext cx="501003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C-1</a:t>
            </a:r>
            <a:endParaRPr lang="ko-KR" altLang="en-US" sz="1100" dirty="0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A10DB76C-998F-4984-9245-D3BF4A661773}"/>
              </a:ext>
            </a:extLst>
          </p:cNvPr>
          <p:cNvSpPr/>
          <p:nvPr/>
        </p:nvSpPr>
        <p:spPr>
          <a:xfrm>
            <a:off x="5003078" y="3215878"/>
            <a:ext cx="501003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C-2</a:t>
            </a:r>
            <a:endParaRPr lang="ko-KR" altLang="en-US" sz="1100" dirty="0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4BF1BD5F-D095-4075-87DD-E6E9A4B80C09}"/>
              </a:ext>
            </a:extLst>
          </p:cNvPr>
          <p:cNvSpPr/>
          <p:nvPr/>
        </p:nvSpPr>
        <p:spPr>
          <a:xfrm>
            <a:off x="4892312" y="3992598"/>
            <a:ext cx="501003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C-3</a:t>
            </a:r>
            <a:endParaRPr lang="ko-KR" altLang="en-US" sz="1100" dirty="0"/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6566DA58-864C-420F-B1F9-C18CF81B02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896" t="37168" r="28013" b="52104"/>
          <a:stretch/>
        </p:blipFill>
        <p:spPr>
          <a:xfrm>
            <a:off x="5513606" y="3249080"/>
            <a:ext cx="575082" cy="2133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D24E7AF6-E9CA-4D4C-94E1-40DE49B4A4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570" t="80911" r="27705" b="7143"/>
          <a:stretch/>
        </p:blipFill>
        <p:spPr>
          <a:xfrm>
            <a:off x="5451442" y="4041734"/>
            <a:ext cx="646771" cy="237783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D0A84C14-DE45-4B2F-87BE-2BA9F91462F8}"/>
              </a:ext>
            </a:extLst>
          </p:cNvPr>
          <p:cNvSpPr/>
          <p:nvPr/>
        </p:nvSpPr>
        <p:spPr>
          <a:xfrm>
            <a:off x="967071" y="4247453"/>
            <a:ext cx="785529" cy="429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E72D4D41-162B-414F-9D2A-D836EF3250F5}"/>
              </a:ext>
            </a:extLst>
          </p:cNvPr>
          <p:cNvSpPr/>
          <p:nvPr/>
        </p:nvSpPr>
        <p:spPr>
          <a:xfrm>
            <a:off x="271803" y="2094208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D093348B-8980-4B4B-B01A-9F7117D62DAD}"/>
              </a:ext>
            </a:extLst>
          </p:cNvPr>
          <p:cNvSpPr/>
          <p:nvPr/>
        </p:nvSpPr>
        <p:spPr>
          <a:xfrm>
            <a:off x="831640" y="4094028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1950DBD1-B27B-4601-971E-A523D4C27538}"/>
              </a:ext>
            </a:extLst>
          </p:cNvPr>
          <p:cNvSpPr/>
          <p:nvPr/>
        </p:nvSpPr>
        <p:spPr>
          <a:xfrm>
            <a:off x="3350841" y="2386134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70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49C4F918-4081-4791-8D2A-829FF061BD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1803" y="686110"/>
          <a:ext cx="11523120" cy="61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823">
                  <a:extLst>
                    <a:ext uri="{9D8B030D-6E8A-4147-A177-3AD203B41FA5}">
                      <a16:colId xmlns="" xmlns:a16="http://schemas.microsoft.com/office/drawing/2014/main" val="3551754930"/>
                    </a:ext>
                  </a:extLst>
                </a:gridCol>
                <a:gridCol w="1952957">
                  <a:extLst>
                    <a:ext uri="{9D8B030D-6E8A-4147-A177-3AD203B41FA5}">
                      <a16:colId xmlns="" xmlns:a16="http://schemas.microsoft.com/office/drawing/2014/main" val="4022677618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662749736"/>
                    </a:ext>
                  </a:extLst>
                </a:gridCol>
                <a:gridCol w="1849772">
                  <a:extLst>
                    <a:ext uri="{9D8B030D-6E8A-4147-A177-3AD203B41FA5}">
                      <a16:colId xmlns="" xmlns:a16="http://schemas.microsoft.com/office/drawing/2014/main" val="3071496927"/>
                    </a:ext>
                  </a:extLst>
                </a:gridCol>
                <a:gridCol w="1031008">
                  <a:extLst>
                    <a:ext uri="{9D8B030D-6E8A-4147-A177-3AD203B41FA5}">
                      <a16:colId xmlns="" xmlns:a16="http://schemas.microsoft.com/office/drawing/2014/main" val="2443176289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422538866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1348454490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957441163"/>
                    </a:ext>
                  </a:extLst>
                </a:gridCol>
              </a:tblGrid>
              <a:tr h="245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Lv1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근태관리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Lv2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주 </a:t>
                      </a:r>
                      <a:r>
                        <a:rPr lang="en-US" altLang="ko-KR" sz="1000" dirty="0"/>
                        <a:t>52</a:t>
                      </a:r>
                      <a:r>
                        <a:rPr lang="ko-KR" altLang="en-US" sz="1000" dirty="0"/>
                        <a:t>시간 근무시간관리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Lv3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화면명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근무시간관리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383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개요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로그인한 직원의 스케줄 정보를 관리한다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65238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5E5C6BE-28DC-4EFD-B8D0-5975940F37B6}"/>
              </a:ext>
            </a:extLst>
          </p:cNvPr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A4DAE24B-7870-4C9F-B44D-61446EF43A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9707" y="1600512"/>
          <a:ext cx="4165216" cy="162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825">
                  <a:extLst>
                    <a:ext uri="{9D8B030D-6E8A-4147-A177-3AD203B41FA5}">
                      <a16:colId xmlns="" xmlns:a16="http://schemas.microsoft.com/office/drawing/2014/main" val="1182150660"/>
                    </a:ext>
                  </a:extLst>
                </a:gridCol>
                <a:gridCol w="3176391">
                  <a:extLst>
                    <a:ext uri="{9D8B030D-6E8A-4147-A177-3AD203B41FA5}">
                      <a16:colId xmlns="" xmlns:a16="http://schemas.microsoft.com/office/drawing/2014/main" val="4147934373"/>
                    </a:ext>
                  </a:extLst>
                </a:gridCol>
              </a:tblGrid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메뉴경로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9172795"/>
                  </a:ext>
                </a:extLst>
              </a:tr>
              <a:tr h="18461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근태관리 </a:t>
                      </a:r>
                      <a:r>
                        <a:rPr lang="en-US" altLang="ko-KR" sz="800" dirty="0"/>
                        <a:t>&gt; </a:t>
                      </a:r>
                      <a:r>
                        <a:rPr lang="ko-KR" altLang="en-US" sz="800" dirty="0"/>
                        <a:t>주 </a:t>
                      </a:r>
                      <a:r>
                        <a:rPr lang="en-US" altLang="ko-KR" sz="800" dirty="0"/>
                        <a:t>52</a:t>
                      </a:r>
                      <a:r>
                        <a:rPr lang="ko-KR" altLang="en-US" sz="800" dirty="0"/>
                        <a:t>시간 근무시간관리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1773336"/>
                  </a:ext>
                </a:extLst>
              </a:tr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Description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6349900"/>
                  </a:ext>
                </a:extLst>
              </a:tr>
              <a:tr h="26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/>
                        <a:t>화면로드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7849731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err="1"/>
                        <a:t>OnLoad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현재 로그인한 직원의 연차현황을 </a:t>
                      </a:r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영역에 표출한다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218252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A-1</a:t>
                      </a:r>
                      <a:r>
                        <a:rPr lang="ko-KR" altLang="en-US" sz="900" b="1" dirty="0"/>
                        <a:t>버튼 클릭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840656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A-1</a:t>
                      </a:r>
                      <a:endParaRPr lang="ko-KR" altLang="en-US" sz="9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연차결재 요청 팝업창을 호출한다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2472930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D52D68DB-6CEB-4431-9849-1ADEB4C07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24" y="1524267"/>
            <a:ext cx="4998655" cy="49748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6BF19BA-44AD-4813-9C09-17C5DD3104E6}"/>
              </a:ext>
            </a:extLst>
          </p:cNvPr>
          <p:cNvSpPr/>
          <p:nvPr/>
        </p:nvSpPr>
        <p:spPr>
          <a:xfrm>
            <a:off x="4391025" y="3154834"/>
            <a:ext cx="1729784" cy="2527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146EFEBA-E5C5-4E17-BB65-08E8DA348944}"/>
              </a:ext>
            </a:extLst>
          </p:cNvPr>
          <p:cNvSpPr/>
          <p:nvPr/>
        </p:nvSpPr>
        <p:spPr>
          <a:xfrm>
            <a:off x="4218394" y="3028481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12692D0-3A77-4599-8DA9-FCC56E4271D0}"/>
              </a:ext>
            </a:extLst>
          </p:cNvPr>
          <p:cNvSpPr txBox="1"/>
          <p:nvPr/>
        </p:nvSpPr>
        <p:spPr>
          <a:xfrm>
            <a:off x="444503" y="193414"/>
            <a:ext cx="18053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dirty="0"/>
              <a:t>IMS</a:t>
            </a:r>
            <a:r>
              <a:rPr lang="ko-KR" altLang="en-US" sz="1500" dirty="0"/>
              <a:t> 구축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40FADD-EDB5-44BF-A353-EEFB85ED63C0}"/>
              </a:ext>
            </a:extLst>
          </p:cNvPr>
          <p:cNvSpPr txBox="1"/>
          <p:nvPr/>
        </p:nvSpPr>
        <p:spPr>
          <a:xfrm>
            <a:off x="10626837" y="194812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AF8E7CA3-8433-4005-B960-CC0D07BF3DD0}"/>
              </a:ext>
            </a:extLst>
          </p:cNvPr>
          <p:cNvSpPr/>
          <p:nvPr/>
        </p:nvSpPr>
        <p:spPr>
          <a:xfrm>
            <a:off x="5691476" y="2965305"/>
            <a:ext cx="508038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A-1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8960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lc="http://schemas.openxmlformats.org/drawingml/2006/lockedCanvas" xmlns:a16="http://schemas.microsoft.com/office/drawing/2014/main" xmlns="" id="{3D167B00-E5B4-4CA5-A996-6B50D71F0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88" y="1894322"/>
            <a:ext cx="4794557" cy="445382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49C4F918-4081-4791-8D2A-829FF061B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94570"/>
              </p:ext>
            </p:extLst>
          </p:nvPr>
        </p:nvGraphicFramePr>
        <p:xfrm>
          <a:off x="271803" y="686110"/>
          <a:ext cx="11523120" cy="61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823">
                  <a:extLst>
                    <a:ext uri="{9D8B030D-6E8A-4147-A177-3AD203B41FA5}">
                      <a16:colId xmlns="" xmlns:a16="http://schemas.microsoft.com/office/drawing/2014/main" val="3551754930"/>
                    </a:ext>
                  </a:extLst>
                </a:gridCol>
                <a:gridCol w="1952957">
                  <a:extLst>
                    <a:ext uri="{9D8B030D-6E8A-4147-A177-3AD203B41FA5}">
                      <a16:colId xmlns="" xmlns:a16="http://schemas.microsoft.com/office/drawing/2014/main" val="4022677618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662749736"/>
                    </a:ext>
                  </a:extLst>
                </a:gridCol>
                <a:gridCol w="1849772">
                  <a:extLst>
                    <a:ext uri="{9D8B030D-6E8A-4147-A177-3AD203B41FA5}">
                      <a16:colId xmlns="" xmlns:a16="http://schemas.microsoft.com/office/drawing/2014/main" val="3071496927"/>
                    </a:ext>
                  </a:extLst>
                </a:gridCol>
                <a:gridCol w="1031008">
                  <a:extLst>
                    <a:ext uri="{9D8B030D-6E8A-4147-A177-3AD203B41FA5}">
                      <a16:colId xmlns="" xmlns:a16="http://schemas.microsoft.com/office/drawing/2014/main" val="2443176289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422538866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1348454490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957441163"/>
                    </a:ext>
                  </a:extLst>
                </a:gridCol>
              </a:tblGrid>
              <a:tr h="245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Lv1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근태관리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Lv2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주 </a:t>
                      </a:r>
                      <a:r>
                        <a:rPr lang="en-US" altLang="ko-KR" sz="1000" dirty="0"/>
                        <a:t>52</a:t>
                      </a:r>
                      <a:r>
                        <a:rPr lang="ko-KR" altLang="en-US" sz="1000" dirty="0"/>
                        <a:t>시간 근무시간관리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Lv3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화면명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근무결재 요청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383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개요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추가 근무에 해당하는 시간 결재</a:t>
                      </a:r>
                      <a:r>
                        <a:rPr lang="ko-KR" altLang="en-US" sz="1000" baseline="0" dirty="0" smtClean="0"/>
                        <a:t> 요청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65238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5E5C6BE-28DC-4EFD-B8D0-5975940F37B6}"/>
              </a:ext>
            </a:extLst>
          </p:cNvPr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379CE12-E990-4539-8A28-EE265D1AD557}"/>
              </a:ext>
            </a:extLst>
          </p:cNvPr>
          <p:cNvSpPr txBox="1"/>
          <p:nvPr/>
        </p:nvSpPr>
        <p:spPr>
          <a:xfrm>
            <a:off x="10499604" y="260526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A4DAE24B-7870-4C9F-B44D-61446EF4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708928"/>
              </p:ext>
            </p:extLst>
          </p:nvPr>
        </p:nvGraphicFramePr>
        <p:xfrm>
          <a:off x="7629707" y="1600512"/>
          <a:ext cx="4165216" cy="19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825">
                  <a:extLst>
                    <a:ext uri="{9D8B030D-6E8A-4147-A177-3AD203B41FA5}">
                      <a16:colId xmlns="" xmlns:a16="http://schemas.microsoft.com/office/drawing/2014/main" val="1182150660"/>
                    </a:ext>
                  </a:extLst>
                </a:gridCol>
                <a:gridCol w="3176391">
                  <a:extLst>
                    <a:ext uri="{9D8B030D-6E8A-4147-A177-3AD203B41FA5}">
                      <a16:colId xmlns="" xmlns:a16="http://schemas.microsoft.com/office/drawing/2014/main" val="4147934373"/>
                    </a:ext>
                  </a:extLst>
                </a:gridCol>
              </a:tblGrid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메뉴경로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9172795"/>
                  </a:ext>
                </a:extLst>
              </a:tr>
              <a:tr h="18461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근태관리 </a:t>
                      </a:r>
                      <a:r>
                        <a:rPr lang="en-US" altLang="ko-KR" sz="800" dirty="0"/>
                        <a:t>&gt; </a:t>
                      </a:r>
                      <a:r>
                        <a:rPr lang="ko-KR" altLang="en-US" sz="800" dirty="0"/>
                        <a:t>주 </a:t>
                      </a:r>
                      <a:r>
                        <a:rPr lang="en-US" altLang="ko-KR" sz="800" dirty="0"/>
                        <a:t>52</a:t>
                      </a:r>
                      <a:r>
                        <a:rPr lang="ko-KR" altLang="en-US" sz="800" dirty="0"/>
                        <a:t>시간 근무시간관리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1773336"/>
                  </a:ext>
                </a:extLst>
              </a:tr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Description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6349900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화면로드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7849731"/>
                  </a:ext>
                </a:extLst>
              </a:tr>
              <a:tr h="395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/>
                        <a:t>OnLoad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추가근무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야근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휴일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근무 결재 </a:t>
                      </a:r>
                      <a:r>
                        <a:rPr lang="ko-KR" altLang="en-US" sz="900" dirty="0" err="1" smtClean="0"/>
                        <a:t>미요청건들이</a:t>
                      </a:r>
                      <a:r>
                        <a:rPr lang="ko-KR" altLang="en-US" sz="900" dirty="0" smtClean="0"/>
                        <a:t> 조회된다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218252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err="1" smtClean="0"/>
                        <a:t>그리드</a:t>
                      </a:r>
                      <a:r>
                        <a:rPr lang="ko-KR" altLang="en-US" sz="900" b="1" dirty="0" smtClean="0"/>
                        <a:t> 선택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5676788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A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900" b="0" dirty="0" smtClean="0"/>
                        <a:t>선택된 </a:t>
                      </a:r>
                      <a:r>
                        <a:rPr lang="ko-KR" altLang="en-US" sz="900" b="0" dirty="0" err="1" smtClean="0"/>
                        <a:t>그리드의</a:t>
                      </a:r>
                      <a:r>
                        <a:rPr lang="ko-KR" altLang="en-US" sz="900" b="0" dirty="0" smtClean="0"/>
                        <a:t> 정보가 </a:t>
                      </a:r>
                      <a:r>
                        <a:rPr lang="en-US" altLang="ko-KR" sz="900" b="0" dirty="0" smtClean="0"/>
                        <a:t>B</a:t>
                      </a:r>
                      <a:r>
                        <a:rPr lang="ko-KR" altLang="en-US" sz="900" b="0" dirty="0" smtClean="0"/>
                        <a:t>영역에 </a:t>
                      </a:r>
                      <a:r>
                        <a:rPr lang="ko-KR" altLang="en-US" sz="900" b="0" dirty="0" err="1" smtClean="0"/>
                        <a:t>세팅된다</a:t>
                      </a:r>
                      <a:r>
                        <a:rPr lang="en-US" altLang="ko-KR" sz="900" b="0" dirty="0" smtClean="0"/>
                        <a:t>.</a:t>
                      </a:r>
                      <a:endParaRPr lang="ko-KR" altLang="en-US" sz="900" b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4729302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0802784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F3603838-D80D-42BE-9D48-FBBBB7D314E7}"/>
              </a:ext>
            </a:extLst>
          </p:cNvPr>
          <p:cNvSpPr/>
          <p:nvPr/>
        </p:nvSpPr>
        <p:spPr>
          <a:xfrm>
            <a:off x="1485027" y="2393855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811867" y="2379133"/>
            <a:ext cx="4021666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11867" y="3915793"/>
            <a:ext cx="4021666" cy="2247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F3603838-D80D-42BE-9D48-FBBBB7D314E7}"/>
              </a:ext>
            </a:extLst>
          </p:cNvPr>
          <p:cNvSpPr/>
          <p:nvPr/>
        </p:nvSpPr>
        <p:spPr>
          <a:xfrm>
            <a:off x="1485027" y="3915793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18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1F4B029A-53DD-45FE-BB23-3C773F65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59" y="1708055"/>
            <a:ext cx="5162550" cy="4895850"/>
          </a:xfrm>
          <a:prstGeom prst="rect">
            <a:avLst/>
          </a:prstGeom>
          <a:ln w="25400">
            <a:noFill/>
          </a:ln>
        </p:spPr>
      </p:pic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49C4F918-4081-4791-8D2A-829FF061B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48421"/>
              </p:ext>
            </p:extLst>
          </p:nvPr>
        </p:nvGraphicFramePr>
        <p:xfrm>
          <a:off x="271803" y="686110"/>
          <a:ext cx="11523120" cy="61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823">
                  <a:extLst>
                    <a:ext uri="{9D8B030D-6E8A-4147-A177-3AD203B41FA5}">
                      <a16:colId xmlns="" xmlns:a16="http://schemas.microsoft.com/office/drawing/2014/main" val="3551754930"/>
                    </a:ext>
                  </a:extLst>
                </a:gridCol>
                <a:gridCol w="1952957">
                  <a:extLst>
                    <a:ext uri="{9D8B030D-6E8A-4147-A177-3AD203B41FA5}">
                      <a16:colId xmlns="" xmlns:a16="http://schemas.microsoft.com/office/drawing/2014/main" val="4022677618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662749736"/>
                    </a:ext>
                  </a:extLst>
                </a:gridCol>
                <a:gridCol w="1849772">
                  <a:extLst>
                    <a:ext uri="{9D8B030D-6E8A-4147-A177-3AD203B41FA5}">
                      <a16:colId xmlns="" xmlns:a16="http://schemas.microsoft.com/office/drawing/2014/main" val="3071496927"/>
                    </a:ext>
                  </a:extLst>
                </a:gridCol>
                <a:gridCol w="1031008">
                  <a:extLst>
                    <a:ext uri="{9D8B030D-6E8A-4147-A177-3AD203B41FA5}">
                      <a16:colId xmlns="" xmlns:a16="http://schemas.microsoft.com/office/drawing/2014/main" val="2443176289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422538866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1348454490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957441163"/>
                    </a:ext>
                  </a:extLst>
                </a:gridCol>
              </a:tblGrid>
              <a:tr h="245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Lv1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근태관리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Lv2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주 </a:t>
                      </a:r>
                      <a:r>
                        <a:rPr lang="en-US" altLang="ko-KR" sz="1000" dirty="0"/>
                        <a:t>52</a:t>
                      </a:r>
                      <a:r>
                        <a:rPr lang="ko-KR" altLang="en-US" sz="1000" dirty="0"/>
                        <a:t>시간 근무시간관리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Lv3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화면명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연차결재 요청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383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개요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연차 결재</a:t>
                      </a:r>
                      <a:r>
                        <a:rPr lang="ko-KR" altLang="en-US" sz="1000" baseline="0" dirty="0" smtClean="0"/>
                        <a:t> 요청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65238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5E5C6BE-28DC-4EFD-B8D0-5975940F37B6}"/>
              </a:ext>
            </a:extLst>
          </p:cNvPr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379CE12-E990-4539-8A28-EE265D1AD557}"/>
              </a:ext>
            </a:extLst>
          </p:cNvPr>
          <p:cNvSpPr txBox="1"/>
          <p:nvPr/>
        </p:nvSpPr>
        <p:spPr>
          <a:xfrm>
            <a:off x="10499604" y="260526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A4DAE24B-7870-4C9F-B44D-61446EF4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766607"/>
              </p:ext>
            </p:extLst>
          </p:nvPr>
        </p:nvGraphicFramePr>
        <p:xfrm>
          <a:off x="7629707" y="1600512"/>
          <a:ext cx="4165216" cy="245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825">
                  <a:extLst>
                    <a:ext uri="{9D8B030D-6E8A-4147-A177-3AD203B41FA5}">
                      <a16:colId xmlns="" xmlns:a16="http://schemas.microsoft.com/office/drawing/2014/main" val="1182150660"/>
                    </a:ext>
                  </a:extLst>
                </a:gridCol>
                <a:gridCol w="3176391">
                  <a:extLst>
                    <a:ext uri="{9D8B030D-6E8A-4147-A177-3AD203B41FA5}">
                      <a16:colId xmlns="" xmlns:a16="http://schemas.microsoft.com/office/drawing/2014/main" val="4147934373"/>
                    </a:ext>
                  </a:extLst>
                </a:gridCol>
              </a:tblGrid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메뉴경로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9172795"/>
                  </a:ext>
                </a:extLst>
              </a:tr>
              <a:tr h="18461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근태관리 </a:t>
                      </a:r>
                      <a:r>
                        <a:rPr lang="en-US" altLang="ko-KR" sz="800" dirty="0"/>
                        <a:t>&gt; </a:t>
                      </a:r>
                      <a:r>
                        <a:rPr lang="ko-KR" altLang="en-US" sz="800" dirty="0"/>
                        <a:t>주 </a:t>
                      </a:r>
                      <a:r>
                        <a:rPr lang="en-US" altLang="ko-KR" sz="800" dirty="0"/>
                        <a:t>52</a:t>
                      </a:r>
                      <a:r>
                        <a:rPr lang="ko-KR" altLang="en-US" sz="800" dirty="0"/>
                        <a:t>시간 근무시간관리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1773336"/>
                  </a:ext>
                </a:extLst>
              </a:tr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Description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6349900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요청버튼 클릭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7849731"/>
                  </a:ext>
                </a:extLst>
              </a:tr>
              <a:tr h="395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A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휴가종류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신청구분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휴가기간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사유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비상연락망을 입력하고 연차결재 요청을 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  <a:p>
                      <a:pPr latinLnBrk="1"/>
                      <a:r>
                        <a:rPr lang="en-US" altLang="ko-KR" sz="900" b="0" dirty="0" smtClean="0"/>
                        <a:t>- </a:t>
                      </a:r>
                      <a:r>
                        <a:rPr lang="ko-KR" altLang="en-US" sz="900" b="0" dirty="0" smtClean="0"/>
                        <a:t>휴가종류</a:t>
                      </a:r>
                      <a:r>
                        <a:rPr lang="en-US" altLang="ko-KR" sz="900" b="0" dirty="0" smtClean="0"/>
                        <a:t>, </a:t>
                      </a:r>
                      <a:r>
                        <a:rPr lang="ko-KR" altLang="en-US" sz="900" b="0" dirty="0" smtClean="0"/>
                        <a:t>신청구분</a:t>
                      </a:r>
                      <a:r>
                        <a:rPr lang="en-US" altLang="ko-KR" sz="900" b="0" dirty="0" smtClean="0"/>
                        <a:t>, </a:t>
                      </a:r>
                      <a:r>
                        <a:rPr lang="ko-KR" altLang="en-US" sz="900" b="0" dirty="0" smtClean="0"/>
                        <a:t>휴가기간</a:t>
                      </a:r>
                      <a:r>
                        <a:rPr lang="en-US" altLang="ko-KR" sz="900" b="0" dirty="0" smtClean="0"/>
                        <a:t>, </a:t>
                      </a:r>
                      <a:r>
                        <a:rPr lang="ko-KR" altLang="en-US" sz="900" b="0" dirty="0" smtClean="0"/>
                        <a:t>사유</a:t>
                      </a:r>
                      <a:r>
                        <a:rPr lang="en-US" altLang="ko-KR" sz="900" b="0" dirty="0" smtClean="0"/>
                        <a:t>, </a:t>
                      </a:r>
                      <a:r>
                        <a:rPr lang="ko-KR" altLang="en-US" sz="900" b="0" dirty="0" smtClean="0"/>
                        <a:t>비상연락망</a:t>
                      </a:r>
                      <a:r>
                        <a:rPr lang="ko-KR" altLang="en-US" sz="900" b="0" baseline="0" dirty="0" smtClean="0"/>
                        <a:t> 값의 필수체크를 한다</a:t>
                      </a:r>
                      <a:r>
                        <a:rPr lang="en-US" altLang="ko-KR" sz="900" b="0" baseline="0" dirty="0" smtClean="0"/>
                        <a:t>.</a:t>
                      </a:r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218252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55676788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2840656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4729302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0802784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F3603838-D80D-42BE-9D48-FBBBB7D314E7}"/>
              </a:ext>
            </a:extLst>
          </p:cNvPr>
          <p:cNvSpPr/>
          <p:nvPr/>
        </p:nvSpPr>
        <p:spPr>
          <a:xfrm>
            <a:off x="1194859" y="2004388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90133" y="2125133"/>
            <a:ext cx="4605867" cy="4343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72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58" y="1680923"/>
            <a:ext cx="6840416" cy="4694478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49C4F918-4081-4791-8D2A-829FF061B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005386"/>
              </p:ext>
            </p:extLst>
          </p:nvPr>
        </p:nvGraphicFramePr>
        <p:xfrm>
          <a:off x="271803" y="686110"/>
          <a:ext cx="11523120" cy="61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823">
                  <a:extLst>
                    <a:ext uri="{9D8B030D-6E8A-4147-A177-3AD203B41FA5}">
                      <a16:colId xmlns="" xmlns:a16="http://schemas.microsoft.com/office/drawing/2014/main" val="3551754930"/>
                    </a:ext>
                  </a:extLst>
                </a:gridCol>
                <a:gridCol w="1952957">
                  <a:extLst>
                    <a:ext uri="{9D8B030D-6E8A-4147-A177-3AD203B41FA5}">
                      <a16:colId xmlns="" xmlns:a16="http://schemas.microsoft.com/office/drawing/2014/main" val="4022677618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662749736"/>
                    </a:ext>
                  </a:extLst>
                </a:gridCol>
                <a:gridCol w="1849772">
                  <a:extLst>
                    <a:ext uri="{9D8B030D-6E8A-4147-A177-3AD203B41FA5}">
                      <a16:colId xmlns="" xmlns:a16="http://schemas.microsoft.com/office/drawing/2014/main" val="3071496927"/>
                    </a:ext>
                  </a:extLst>
                </a:gridCol>
                <a:gridCol w="1031008">
                  <a:extLst>
                    <a:ext uri="{9D8B030D-6E8A-4147-A177-3AD203B41FA5}">
                      <a16:colId xmlns="" xmlns:a16="http://schemas.microsoft.com/office/drawing/2014/main" val="2443176289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422538866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1348454490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957441163"/>
                    </a:ext>
                  </a:extLst>
                </a:gridCol>
              </a:tblGrid>
              <a:tr h="245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Lv1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근태관리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Lv2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주 </a:t>
                      </a:r>
                      <a:r>
                        <a:rPr lang="en-US" altLang="ko-KR" sz="1000" dirty="0"/>
                        <a:t>52</a:t>
                      </a:r>
                      <a:r>
                        <a:rPr lang="ko-KR" altLang="en-US" sz="1000" dirty="0"/>
                        <a:t>시간 근무시간관리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Lv3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화면명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결재요청 이력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383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개요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연차 결재</a:t>
                      </a:r>
                      <a:r>
                        <a:rPr lang="ko-KR" altLang="en-US" sz="1000" baseline="0" dirty="0" smtClean="0"/>
                        <a:t> 요청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65238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5E5C6BE-28DC-4EFD-B8D0-5975940F37B6}"/>
              </a:ext>
            </a:extLst>
          </p:cNvPr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379CE12-E990-4539-8A28-EE265D1AD557}"/>
              </a:ext>
            </a:extLst>
          </p:cNvPr>
          <p:cNvSpPr txBox="1"/>
          <p:nvPr/>
        </p:nvSpPr>
        <p:spPr>
          <a:xfrm>
            <a:off x="10499604" y="260526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A4DAE24B-7870-4C9F-B44D-61446EF4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9117"/>
              </p:ext>
            </p:extLst>
          </p:nvPr>
        </p:nvGraphicFramePr>
        <p:xfrm>
          <a:off x="7629707" y="1600512"/>
          <a:ext cx="4165216" cy="17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825">
                  <a:extLst>
                    <a:ext uri="{9D8B030D-6E8A-4147-A177-3AD203B41FA5}">
                      <a16:colId xmlns="" xmlns:a16="http://schemas.microsoft.com/office/drawing/2014/main" val="1182150660"/>
                    </a:ext>
                  </a:extLst>
                </a:gridCol>
                <a:gridCol w="3176391">
                  <a:extLst>
                    <a:ext uri="{9D8B030D-6E8A-4147-A177-3AD203B41FA5}">
                      <a16:colId xmlns="" xmlns:a16="http://schemas.microsoft.com/office/drawing/2014/main" val="4147934373"/>
                    </a:ext>
                  </a:extLst>
                </a:gridCol>
              </a:tblGrid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메뉴경로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9172795"/>
                  </a:ext>
                </a:extLst>
              </a:tr>
              <a:tr h="18461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근태관리 </a:t>
                      </a:r>
                      <a:r>
                        <a:rPr lang="en-US" altLang="ko-KR" sz="900" dirty="0"/>
                        <a:t>&gt; </a:t>
                      </a:r>
                      <a:r>
                        <a:rPr lang="ko-KR" altLang="en-US" sz="900" dirty="0"/>
                        <a:t>주 </a:t>
                      </a:r>
                      <a:r>
                        <a:rPr lang="en-US" altLang="ko-KR" sz="900" dirty="0"/>
                        <a:t>52</a:t>
                      </a:r>
                      <a:r>
                        <a:rPr lang="ko-KR" altLang="en-US" sz="900" dirty="0"/>
                        <a:t>시간 근무시간관리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1773336"/>
                  </a:ext>
                </a:extLst>
              </a:tr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Description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6349900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Search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ko-KR" altLang="en-US" sz="900" b="1" baseline="0" dirty="0" smtClean="0"/>
                        <a:t>버튼 클릭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7849731"/>
                  </a:ext>
                </a:extLst>
              </a:tr>
              <a:tr h="395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A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직원조회 팝업 연동되어 </a:t>
                      </a:r>
                      <a:r>
                        <a:rPr lang="ko-KR" altLang="en-US" sz="900" dirty="0" err="1" smtClean="0"/>
                        <a:t>직원명으로</a:t>
                      </a:r>
                      <a:r>
                        <a:rPr lang="ko-KR" altLang="en-US" sz="900" dirty="0" smtClean="0"/>
                        <a:t> 직원 조회가 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  <a:p>
                      <a:pPr latinLnBrk="1"/>
                      <a:r>
                        <a:rPr lang="ko-KR" altLang="en-US" sz="900" b="0" dirty="0" smtClean="0"/>
                        <a:t>성명</a:t>
                      </a:r>
                      <a:r>
                        <a:rPr lang="en-US" altLang="ko-KR" sz="900" b="0" dirty="0" smtClean="0"/>
                        <a:t>, </a:t>
                      </a:r>
                      <a:r>
                        <a:rPr lang="ko-KR" altLang="en-US" sz="900" b="0" dirty="0" err="1" smtClean="0"/>
                        <a:t>구분값으로</a:t>
                      </a:r>
                      <a:r>
                        <a:rPr lang="ko-KR" altLang="en-US" sz="900" b="0" dirty="0" smtClean="0"/>
                        <a:t> 결재요청 이력을 조회한다</a:t>
                      </a:r>
                      <a:r>
                        <a:rPr lang="en-US" altLang="ko-KR" sz="900" b="0" dirty="0" smtClean="0"/>
                        <a:t>.</a:t>
                      </a:r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218252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결재요청 이력 </a:t>
                      </a:r>
                      <a:r>
                        <a:rPr lang="ko-KR" altLang="en-US" sz="900" b="1" dirty="0" err="1" smtClean="0"/>
                        <a:t>그리드</a:t>
                      </a:r>
                      <a:r>
                        <a:rPr lang="ko-KR" altLang="en-US" sz="900" b="1" dirty="0" smtClean="0"/>
                        <a:t> 선택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4729302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B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결재 승인상태 상세 내역이 조회되어 </a:t>
                      </a:r>
                      <a:r>
                        <a:rPr lang="en-US" altLang="ko-KR" sz="900" b="0" dirty="0" smtClean="0"/>
                        <a:t>C</a:t>
                      </a:r>
                      <a:r>
                        <a:rPr lang="ko-KR" altLang="en-US" sz="900" b="0" dirty="0" smtClean="0"/>
                        <a:t>영역에 보여준다</a:t>
                      </a:r>
                      <a:r>
                        <a:rPr lang="en-US" altLang="ko-KR" sz="900" b="0" dirty="0" smtClean="0"/>
                        <a:t>.</a:t>
                      </a:r>
                      <a:endParaRPr lang="ko-KR" altLang="en-US" sz="900" b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0802784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F3603838-D80D-42BE-9D48-FBBBB7D314E7}"/>
              </a:ext>
            </a:extLst>
          </p:cNvPr>
          <p:cNvSpPr/>
          <p:nvPr/>
        </p:nvSpPr>
        <p:spPr>
          <a:xfrm>
            <a:off x="51124" y="1767321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72858" y="1893674"/>
            <a:ext cx="3496409" cy="6124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2857" y="2491660"/>
            <a:ext cx="6840417" cy="30963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2857" y="5588000"/>
            <a:ext cx="6840417" cy="8737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F3603838-D80D-42BE-9D48-FBBBB7D314E7}"/>
              </a:ext>
            </a:extLst>
          </p:cNvPr>
          <p:cNvSpPr/>
          <p:nvPr/>
        </p:nvSpPr>
        <p:spPr>
          <a:xfrm>
            <a:off x="51123" y="2365307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F3603838-D80D-42BE-9D48-FBBBB7D314E7}"/>
              </a:ext>
            </a:extLst>
          </p:cNvPr>
          <p:cNvSpPr/>
          <p:nvPr/>
        </p:nvSpPr>
        <p:spPr>
          <a:xfrm>
            <a:off x="51123" y="5461647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70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1083</Words>
  <Application>Microsoft Office PowerPoint</Application>
  <PresentationFormat>와이드스크린</PresentationFormat>
  <Paragraphs>346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유빈</cp:lastModifiedBy>
  <cp:revision>25</cp:revision>
  <dcterms:created xsi:type="dcterms:W3CDTF">2020-11-04T06:58:53Z</dcterms:created>
  <dcterms:modified xsi:type="dcterms:W3CDTF">2020-11-05T04:44:16Z</dcterms:modified>
</cp:coreProperties>
</file>