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6"/>
  </p:notesMasterIdLst>
  <p:handoutMasterIdLst>
    <p:handoutMasterId r:id="rId17"/>
  </p:handoutMasterIdLst>
  <p:sldIdLst>
    <p:sldId id="257" r:id="rId5"/>
    <p:sldId id="522" r:id="rId6"/>
    <p:sldId id="545" r:id="rId7"/>
    <p:sldId id="546" r:id="rId8"/>
    <p:sldId id="555" r:id="rId9"/>
    <p:sldId id="547" r:id="rId10"/>
    <p:sldId id="538" r:id="rId11"/>
    <p:sldId id="566" r:id="rId12"/>
    <p:sldId id="558" r:id="rId13"/>
    <p:sldId id="560" r:id="rId14"/>
    <p:sldId id="409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88" d="100"/>
          <a:sy n="88" d="100"/>
        </p:scale>
        <p:origin x="1560" y="96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7524-F440-4AEC-B4C0-2452CEBC5199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604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7524-F440-4AEC-B4C0-2452CEBC5199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22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8158" y="5857892"/>
            <a:ext cx="2311400" cy="365125"/>
          </a:xfrm>
          <a:prstGeom prst="rect">
            <a:avLst/>
          </a:prstGeom>
        </p:spPr>
        <p:txBody>
          <a:bodyPr/>
          <a:lstStyle/>
          <a:p>
            <a:fld id="{C8108B19-D1BA-4494-A066-6EF0339ED7FD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314BF70-E01D-4982-8AFA-0C4F0AE454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gray">
          <a:xfrm>
            <a:off x="27277" y="6553556"/>
            <a:ext cx="1152128" cy="260648"/>
          </a:xfrm>
          <a:prstGeom prst="rect">
            <a:avLst/>
          </a:prstGeom>
          <a:solidFill>
            <a:schemeClr val="bg1"/>
          </a:solidFill>
          <a:ln w="6350" algn="ctr">
            <a:noFill/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820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18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9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개발 계획서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근태관리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7233989" y="5274246"/>
            <a:ext cx="1125628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2020. 03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5610354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관리 산출물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0996"/>
              </p:ext>
            </p:extLst>
          </p:nvPr>
        </p:nvGraphicFramePr>
        <p:xfrm>
          <a:off x="309531" y="1224988"/>
          <a:ext cx="9251981" cy="52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69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69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02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67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35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0032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산출물 구분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산출물명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산출대상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314">
                <a:tc rowSpan="4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프로젝트 관리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착수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err="1" smtClean="0">
                          <a:latin typeface="+mn-lt"/>
                        </a:rPr>
                        <a:t>게획서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ko-KR" altLang="en-US" sz="900" u="none" baseline="0" dirty="0" smtClean="0">
                          <a:latin typeface="+mn-ea"/>
                          <a:ea typeface="+mn-ea"/>
                        </a:rPr>
                        <a:t> 계획서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게획서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WBS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기타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표준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월간업무보고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4314">
                <a:tc rowSpan="17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시스템구축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분석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요구사항 정의서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9086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업무기능분해도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요구사항추적매트릭스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설계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프로그램 목록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프로그램명세서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화면보고서 설계서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7144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ERD(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물리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설계서로 대체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설계서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변경건만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매핑정의서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테이블 </a:t>
                      </a:r>
                      <a:r>
                        <a:rPr lang="ko-KR" altLang="en-US" sz="900" u="none" smtClean="0">
                          <a:latin typeface="+mn-ea"/>
                          <a:ea typeface="+mn-ea"/>
                        </a:rPr>
                        <a:t>설계서로 대체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858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인터페이스 정의서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연동 </a:t>
                      </a: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미발생시</a:t>
                      </a: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 작성하지 않음</a:t>
                      </a: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프로그램 소스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단위시험명세서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계획서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전개계획서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테스트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사용자스인시험케이스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검수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err="1" smtClean="0">
                          <a:latin typeface="+mn-ea"/>
                          <a:ea typeface="+mn-ea"/>
                        </a:rPr>
                        <a:t>사용자통합시헙결과서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사용자승인시험결과보고서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전개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개발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사용자지침서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○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57162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검수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ea"/>
                          <a:ea typeface="+mn-ea"/>
                        </a:rPr>
                        <a:t>검수 확인서</a:t>
                      </a: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9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654" y="949690"/>
            <a:ext cx="3656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○ 공식제출 산출물 목록 다음과 같이 명시함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5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38"/>
          <p:cNvSpPr>
            <a:spLocks noChangeArrowheads="1"/>
          </p:cNvSpPr>
          <p:nvPr/>
        </p:nvSpPr>
        <p:spPr bwMode="auto">
          <a:xfrm>
            <a:off x="2881298" y="1857364"/>
            <a:ext cx="4968429" cy="3714776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t"/>
          <a:lstStyle/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프로젝트개요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구축범위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프로젝트 수행조직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추진 일정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인력투입 계획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의사소통방안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000" b="1" kern="0" dirty="0" smtClean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프로젝트 산출물</a:t>
            </a:r>
            <a:endParaRPr lang="en-US" altLang="ko-KR" sz="2000" b="1" kern="0" dirty="0" smtClean="0">
              <a:ln w="3175" cmpd="sng">
                <a:solidFill>
                  <a:schemeClr val="bg1"/>
                </a:solidFill>
                <a:prstDash val="solid"/>
              </a:ln>
              <a:latin typeface="HY헤드라인M" pitchFamily="18" charset="-127"/>
              <a:ea typeface="HY헤드라인M" pitchFamily="18" charset="-127"/>
            </a:endParaRPr>
          </a:p>
          <a:p>
            <a:pPr marL="457200" marR="0" lvl="0" indent="-4572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1" i="0" u="none" strike="noStrike" kern="0" noProof="0" dirty="0" smtClean="0">
              <a:ln w="3175" cmpd="sng">
                <a:solidFill>
                  <a:schemeClr val="bg1"/>
                </a:solidFill>
                <a:prstDash val="solid"/>
              </a:ln>
              <a:uLnTx/>
              <a:uFillTx/>
              <a:latin typeface="HY헤드라인M" pitchFamily="18" charset="-127"/>
              <a:ea typeface="HY헤드라인M" pitchFamily="18" charset="-127"/>
            </a:endParaRPr>
          </a:p>
          <a:p>
            <a:pPr marL="228600" marR="0" lvl="0" indent="-228600" algn="l" defTabSz="5778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000" b="1" i="0" u="none" strike="noStrike" kern="0" noProof="0" dirty="0">
              <a:ln w="3175" cmpd="sng">
                <a:solidFill>
                  <a:schemeClr val="bg1"/>
                </a:solidFill>
                <a:prstDash val="solid"/>
              </a:ln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AutoShape 38"/>
          <p:cNvSpPr>
            <a:spLocks noChangeArrowheads="1"/>
          </p:cNvSpPr>
          <p:nvPr/>
        </p:nvSpPr>
        <p:spPr bwMode="auto">
          <a:xfrm>
            <a:off x="4024306" y="980728"/>
            <a:ext cx="864095" cy="61136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t"/>
          <a:lstStyle/>
          <a:p>
            <a:pPr defTabSz="577850" latinLnBrk="0">
              <a:lnSpc>
                <a:spcPct val="150000"/>
              </a:lnSpc>
              <a:defRPr/>
            </a:pPr>
            <a:r>
              <a:rPr lang="ko-KR" altLang="en-US" sz="2400" b="1" kern="0" dirty="0">
                <a:ln w="3175" cmpd="sng">
                  <a:solidFill>
                    <a:schemeClr val="bg1"/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목   차</a:t>
            </a:r>
            <a:endParaRPr kumimoji="0" lang="ko-KR" altLang="en-US" sz="1000" b="1" i="0" u="none" strike="noStrike" kern="0" noProof="0" dirty="0">
              <a:ln w="3175" cmpd="sng">
                <a:solidFill>
                  <a:schemeClr val="bg1"/>
                </a:solidFill>
                <a:prstDash val="solid"/>
              </a:ln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5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128464" y="14816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indent="-457200" latinLnBrk="0"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000108"/>
            <a:ext cx="859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고딕"/>
              </a:rPr>
              <a:t>인포젠이</a:t>
            </a:r>
            <a:r>
              <a:rPr lang="ko-KR" altLang="en-US" sz="1400" b="1" dirty="0" smtClean="0">
                <a:latin typeface="맑은고딕"/>
              </a:rPr>
              <a:t> 투입된 각 </a:t>
            </a:r>
            <a:r>
              <a:rPr lang="ko-KR" altLang="en-US" sz="1400" b="1" dirty="0" err="1" smtClean="0">
                <a:latin typeface="맑은고딕"/>
              </a:rPr>
              <a:t>사이트별</a:t>
            </a:r>
            <a:r>
              <a:rPr lang="ko-KR" altLang="en-US" sz="1400" b="1" dirty="0" smtClean="0">
                <a:latin typeface="맑은고딕"/>
              </a:rPr>
              <a:t> 임직원 근태관리 업무를 시스템화하여 효율적인 근태관리를 구축하여 </a:t>
            </a:r>
            <a:endParaRPr lang="en-US" altLang="ko-KR" sz="1400" b="1" dirty="0" smtClean="0">
              <a:latin typeface="맑은고딕"/>
            </a:endParaRPr>
          </a:p>
          <a:p>
            <a:r>
              <a:rPr lang="ko-KR" altLang="en-US" sz="1400" b="1" dirty="0" smtClean="0">
                <a:latin typeface="맑은고딕"/>
              </a:rPr>
              <a:t>각 </a:t>
            </a:r>
            <a:r>
              <a:rPr lang="ko-KR" altLang="en-US" sz="1400" b="1" dirty="0" err="1" smtClean="0">
                <a:latin typeface="맑은고딕"/>
              </a:rPr>
              <a:t>사이트별</a:t>
            </a:r>
            <a:r>
              <a:rPr lang="ko-KR" altLang="en-US" sz="1400" b="1" dirty="0" smtClean="0">
                <a:latin typeface="맑은고딕"/>
              </a:rPr>
              <a:t> 현장대리인 업무 및 본사 의사소통을 원활한 진행을 위해서 추진</a:t>
            </a:r>
            <a:endParaRPr lang="ko-KR" altLang="en-US" sz="1400" b="1" dirty="0">
              <a:latin typeface="맑은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701846"/>
            <a:ext cx="8198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</a:t>
            </a:r>
            <a:r>
              <a:rPr lang="ko-KR" altLang="en-US" sz="1400" b="1" dirty="0" smtClean="0"/>
              <a:t>추진배경</a:t>
            </a:r>
            <a:endParaRPr lang="en-US" altLang="ko-KR" sz="1400" b="1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- SP</a:t>
            </a:r>
            <a:r>
              <a:rPr lang="ko-KR" altLang="en-US" sz="1300" dirty="0" smtClean="0"/>
              <a:t>품질인증 관련 </a:t>
            </a:r>
            <a:r>
              <a:rPr lang="en-US" altLang="ko-KR" sz="1300" dirty="0" smtClean="0"/>
              <a:t>IES-P(INFOGEN Enterprise Standard for Project) </a:t>
            </a:r>
            <a:r>
              <a:rPr lang="ko-KR" altLang="en-US" sz="1300" dirty="0" smtClean="0"/>
              <a:t>기반 프로젝트 수행</a:t>
            </a:r>
            <a:endParaRPr lang="en-US" altLang="ko-KR" sz="1300" dirty="0"/>
          </a:p>
          <a:p>
            <a:r>
              <a:rPr lang="en-US" altLang="ko-KR" sz="1300" dirty="0" smtClean="0"/>
              <a:t>   - </a:t>
            </a:r>
            <a:r>
              <a:rPr lang="ko-KR" altLang="en-US" sz="1300" b="1" dirty="0" err="1">
                <a:latin typeface="맑은고딕"/>
              </a:rPr>
              <a:t>인포젠이</a:t>
            </a:r>
            <a:r>
              <a:rPr lang="ko-KR" altLang="en-US" sz="1300" b="1" dirty="0">
                <a:latin typeface="맑은고딕"/>
              </a:rPr>
              <a:t> 투입된 </a:t>
            </a:r>
            <a:r>
              <a:rPr lang="ko-KR" altLang="en-US" sz="1300" b="1" dirty="0" smtClean="0">
                <a:latin typeface="맑은고딕"/>
              </a:rPr>
              <a:t>각 </a:t>
            </a:r>
            <a:r>
              <a:rPr lang="ko-KR" altLang="en-US" sz="1300" b="1" dirty="0" err="1" smtClean="0">
                <a:latin typeface="맑은고딕"/>
              </a:rPr>
              <a:t>사이트별</a:t>
            </a:r>
            <a:r>
              <a:rPr lang="ko-KR" altLang="en-US" sz="1300" b="1" dirty="0" smtClean="0">
                <a:latin typeface="맑은고딕"/>
              </a:rPr>
              <a:t> </a:t>
            </a:r>
            <a:r>
              <a:rPr lang="ko-KR" altLang="en-US" sz="1300" b="1" dirty="0">
                <a:latin typeface="맑은고딕"/>
              </a:rPr>
              <a:t>관리 </a:t>
            </a:r>
            <a:r>
              <a:rPr lang="ko-KR" altLang="en-US" sz="1300" b="1" dirty="0" smtClean="0">
                <a:latin typeface="맑은고딕"/>
              </a:rPr>
              <a:t>수작업 근태관리 업무를 근태관리 시스템  웹</a:t>
            </a:r>
            <a:r>
              <a:rPr lang="en-US" altLang="ko-KR" sz="1300" b="1" dirty="0" smtClean="0">
                <a:latin typeface="맑은고딕"/>
              </a:rPr>
              <a:t>/</a:t>
            </a:r>
            <a:r>
              <a:rPr lang="ko-KR" altLang="en-US" sz="1300" b="1" dirty="0" err="1" smtClean="0">
                <a:latin typeface="맑은고딕"/>
              </a:rPr>
              <a:t>앱</a:t>
            </a:r>
            <a:r>
              <a:rPr lang="ko-KR" altLang="en-US" sz="1300" b="1" dirty="0" smtClean="0">
                <a:latin typeface="맑은고딕"/>
              </a:rPr>
              <a:t> 서비스 가능하게 제공</a:t>
            </a:r>
            <a:endParaRPr lang="en-US" altLang="ko-KR" sz="13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7158" y="2559102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  2. </a:t>
            </a:r>
            <a:r>
              <a:rPr lang="ko-KR" altLang="en-US" sz="1400" b="1" dirty="0" smtClean="0"/>
              <a:t>추진내용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① </a:t>
            </a:r>
            <a:r>
              <a:rPr lang="en-US" altLang="ko-KR" sz="1400" b="1" dirty="0" smtClean="0"/>
              <a:t>Cloud Native </a:t>
            </a:r>
            <a:r>
              <a:rPr lang="ko-KR" altLang="en-US" sz="1400" b="1" dirty="0" smtClean="0"/>
              <a:t>및 </a:t>
            </a:r>
            <a:r>
              <a:rPr lang="ko-KR" altLang="en-US" sz="1400" b="1" dirty="0" err="1" smtClean="0"/>
              <a:t>파이썬</a:t>
            </a:r>
            <a:r>
              <a:rPr lang="ko-KR" altLang="en-US" sz="1400" b="1" dirty="0" smtClean="0"/>
              <a:t> 기반으로 </a:t>
            </a:r>
            <a:r>
              <a:rPr lang="en-US" altLang="ko-KR" sz="1400" b="1" dirty="0" smtClean="0"/>
              <a:t>MSA</a:t>
            </a:r>
            <a:r>
              <a:rPr lang="ko-KR" altLang="en-US" sz="1400" b="1" dirty="0" smtClean="0"/>
              <a:t>방식으로 구축</a:t>
            </a:r>
            <a:endParaRPr lang="en-US" altLang="ko-KR" sz="1400" b="1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56870"/>
              </p:ext>
            </p:extLst>
          </p:nvPr>
        </p:nvGraphicFramePr>
        <p:xfrm>
          <a:off x="928662" y="3171189"/>
          <a:ext cx="7358114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9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제공 화면 및 기능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latin typeface="+mn-lt"/>
                        </a:rPr>
                        <a:t>공지 관리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공지사항을 게시판 형태로 관리하는 화면</a:t>
                      </a:r>
                      <a:endParaRPr lang="en-US" altLang="ko-KR" sz="10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 등록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삭제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수정</a:t>
                      </a:r>
                      <a:endParaRPr lang="en-US" altLang="ko-KR" sz="10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 표출</a:t>
                      </a:r>
                      <a:r>
                        <a:rPr lang="ko-KR" altLang="en-US" sz="1000" u="none" baseline="0" dirty="0" smtClean="0">
                          <a:latin typeface="+mn-lt"/>
                        </a:rPr>
                        <a:t> 여부 정의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검색 기능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000" u="none" baseline="0" dirty="0" err="1" smtClean="0">
                          <a:latin typeface="+mn-lt"/>
                        </a:rPr>
                        <a:t>페이징</a:t>
                      </a:r>
                      <a:r>
                        <a:rPr lang="ko-KR" altLang="en-US" sz="1000" u="none" baseline="0" dirty="0" smtClean="0">
                          <a:latin typeface="+mn-lt"/>
                        </a:rPr>
                        <a:t> 처리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3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직원조회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성명으로 직원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근무시간</a:t>
                      </a:r>
                      <a:r>
                        <a:rPr lang="en-US" altLang="ko-KR" sz="1000" dirty="0" smtClean="0">
                          <a:latin typeface="+mn-lt"/>
                        </a:rPr>
                        <a:t>(</a:t>
                      </a:r>
                      <a:r>
                        <a:rPr lang="ko-KR" altLang="en-US" sz="1000" dirty="0" smtClean="0">
                          <a:latin typeface="+mn-lt"/>
                        </a:rPr>
                        <a:t>스케줄</a:t>
                      </a:r>
                      <a:r>
                        <a:rPr lang="en-US" altLang="ko-KR" sz="1000" dirty="0" smtClean="0">
                          <a:latin typeface="+mn-lt"/>
                        </a:rPr>
                        <a:t>)</a:t>
                      </a:r>
                      <a:r>
                        <a:rPr lang="ko-KR" altLang="en-US" sz="1000" dirty="0" smtClean="0">
                          <a:latin typeface="+mn-lt"/>
                        </a:rPr>
                        <a:t>관리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누적근무시간조회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상세 근무시간 조회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연차 조회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출근</a:t>
                      </a:r>
                      <a:r>
                        <a:rPr lang="en-US" altLang="ko-KR" sz="1000" dirty="0" smtClean="0">
                          <a:latin typeface="+mn-lt"/>
                        </a:rPr>
                        <a:t>/</a:t>
                      </a:r>
                      <a:r>
                        <a:rPr lang="ko-KR" altLang="en-US" sz="1000" dirty="0" smtClean="0">
                          <a:latin typeface="+mn-lt"/>
                        </a:rPr>
                        <a:t>퇴근 등록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근무시간 상세내역 확인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연차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초과근무 결재요청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결재현황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결재요청이력 조회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-</a:t>
                      </a:r>
                      <a:r>
                        <a:rPr lang="ko-KR" altLang="en-US" sz="1000" dirty="0" smtClean="0">
                          <a:latin typeface="+mn-lt"/>
                        </a:rPr>
                        <a:t>결재승인상태 상세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8158" y="6280512"/>
            <a:ext cx="55451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1) TWAMP(Two Way Active Measurement Protocol): ICMP Ping</a:t>
            </a:r>
            <a:r>
              <a:rPr lang="ko-KR" altLang="en-US" sz="900" dirty="0" smtClean="0"/>
              <a:t>보다 정교한 양방향 품질 측정 프로토콜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구축범위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453" y="1060526"/>
            <a:ext cx="951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- </a:t>
            </a:r>
            <a:r>
              <a:rPr lang="ko-KR" altLang="en-US" sz="1200" b="1" dirty="0" err="1" smtClean="0">
                <a:latin typeface="+mn-ea"/>
              </a:rPr>
              <a:t>인포젠이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투입된 각 </a:t>
            </a:r>
            <a:r>
              <a:rPr lang="ko-KR" altLang="en-US" sz="1200" b="1" dirty="0" err="1">
                <a:latin typeface="+mn-ea"/>
              </a:rPr>
              <a:t>사이트별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임직원 근태관리 </a:t>
            </a:r>
            <a:r>
              <a:rPr lang="ko-KR" altLang="en-US" sz="1200" b="1" dirty="0">
                <a:latin typeface="+mn-ea"/>
              </a:rPr>
              <a:t>수작업 </a:t>
            </a:r>
            <a:r>
              <a:rPr lang="ko-KR" altLang="en-US" sz="1200" b="1" dirty="0" smtClean="0">
                <a:latin typeface="+mn-ea"/>
              </a:rPr>
              <a:t>업무를 </a:t>
            </a:r>
            <a:r>
              <a:rPr lang="ko-KR" altLang="en-US" sz="1200" b="1" dirty="0">
                <a:latin typeface="+mn-ea"/>
              </a:rPr>
              <a:t>근태관리 시스템  웹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 err="1">
                <a:latin typeface="+mn-ea"/>
              </a:rPr>
              <a:t>앱</a:t>
            </a:r>
            <a:r>
              <a:rPr lang="ko-KR" altLang="en-US" sz="1200" b="1" dirty="0">
                <a:latin typeface="+mn-ea"/>
              </a:rPr>
              <a:t> 서비스 가능하게 제공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latin typeface="+mn-ea"/>
              </a:rPr>
              <a:t>임직원 주 </a:t>
            </a:r>
            <a:r>
              <a:rPr lang="en-US" altLang="ko-KR" sz="1200" b="1" dirty="0" smtClean="0">
                <a:latin typeface="+mn-ea"/>
              </a:rPr>
              <a:t>52</a:t>
            </a:r>
            <a:r>
              <a:rPr lang="ko-KR" altLang="en-US" sz="1200" b="1" dirty="0" smtClean="0">
                <a:latin typeface="+mn-ea"/>
              </a:rPr>
              <a:t>시간 근무 시간 관리를 위해 </a:t>
            </a:r>
            <a:r>
              <a:rPr lang="ko-KR" altLang="en-US" sz="1200" b="1" dirty="0" err="1" smtClean="0">
                <a:latin typeface="+mn-ea"/>
              </a:rPr>
              <a:t>웹기반의</a:t>
            </a:r>
            <a:r>
              <a:rPr lang="ko-KR" altLang="en-US" sz="1200" b="1" dirty="0" smtClean="0">
                <a:latin typeface="+mn-ea"/>
              </a:rPr>
              <a:t> 사이트 개발을 진행하며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공지관리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직원조회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근무시간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스케줄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관리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결재현황 화면을 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</a:t>
            </a:r>
            <a:r>
              <a:rPr lang="ko-KR" altLang="en-US" sz="1200" b="1" dirty="0" smtClean="0">
                <a:latin typeface="+mn-ea"/>
              </a:rPr>
              <a:t>주기능으로 구축한다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78815"/>
              </p:ext>
            </p:extLst>
          </p:nvPr>
        </p:nvGraphicFramePr>
        <p:xfrm>
          <a:off x="704528" y="2276872"/>
          <a:ext cx="8654258" cy="388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73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6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제공 화면 및 기능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97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none" dirty="0" smtClean="0">
                          <a:latin typeface="+mn-lt"/>
                        </a:rPr>
                        <a:t>공지 관리</a:t>
                      </a:r>
                      <a:endParaRPr lang="ko-KR" altLang="en-US" sz="11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dirty="0" smtClean="0">
                          <a:latin typeface="+mn-lt"/>
                        </a:rPr>
                        <a:t>공지사항을 게시판 형태로 관리하는 화면</a:t>
                      </a:r>
                      <a:endParaRPr lang="en-US" altLang="ko-KR" sz="11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dirty="0" smtClean="0">
                          <a:latin typeface="+mn-lt"/>
                        </a:rPr>
                        <a:t>공지사항 등록</a:t>
                      </a:r>
                      <a:r>
                        <a:rPr lang="en-US" altLang="ko-KR" sz="11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100" u="none" dirty="0" smtClean="0">
                          <a:latin typeface="+mn-lt"/>
                        </a:rPr>
                        <a:t>삭제</a:t>
                      </a:r>
                      <a:r>
                        <a:rPr lang="en-US" altLang="ko-KR" sz="11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100" u="none" dirty="0" smtClean="0">
                          <a:latin typeface="+mn-lt"/>
                        </a:rPr>
                        <a:t>수정</a:t>
                      </a:r>
                      <a:endParaRPr lang="en-US" altLang="ko-KR" sz="11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dirty="0" smtClean="0">
                          <a:latin typeface="+mn-lt"/>
                        </a:rPr>
                        <a:t>공지사항 표출</a:t>
                      </a:r>
                      <a:r>
                        <a:rPr lang="ko-KR" altLang="en-US" sz="1100" u="none" baseline="0" dirty="0" smtClean="0">
                          <a:latin typeface="+mn-lt"/>
                        </a:rPr>
                        <a:t> 여부 정의</a:t>
                      </a:r>
                      <a:endParaRPr lang="en-US" altLang="ko-KR" sz="11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baseline="0" dirty="0" smtClean="0">
                          <a:latin typeface="+mn-lt"/>
                        </a:rPr>
                        <a:t>공지사항 검색 기능</a:t>
                      </a:r>
                      <a:endParaRPr lang="en-US" altLang="ko-KR" sz="1100" u="none" baseline="0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u="none" baseline="0" dirty="0" err="1" smtClean="0">
                          <a:latin typeface="+mn-lt"/>
                        </a:rPr>
                        <a:t>페이징</a:t>
                      </a:r>
                      <a:r>
                        <a:rPr lang="ko-KR" altLang="en-US" sz="1100" u="none" baseline="0" dirty="0" smtClean="0">
                          <a:latin typeface="+mn-lt"/>
                        </a:rPr>
                        <a:t> 처리</a:t>
                      </a:r>
                      <a:endParaRPr lang="ko-KR" altLang="en-US" sz="1100" u="non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</a:rPr>
                        <a:t>직원조회</a:t>
                      </a:r>
                      <a:endParaRPr lang="en-US" altLang="ko-KR" sz="11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성명으로 직원 조회</a:t>
                      </a:r>
                      <a:endParaRPr lang="en-US" altLang="ko-KR" sz="11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9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</a:rPr>
                        <a:t>근무시간</a:t>
                      </a:r>
                      <a:r>
                        <a:rPr lang="en-US" altLang="ko-KR" sz="1100" dirty="0" smtClean="0">
                          <a:latin typeface="+mn-lt"/>
                        </a:rPr>
                        <a:t>(</a:t>
                      </a:r>
                      <a:r>
                        <a:rPr lang="ko-KR" altLang="en-US" sz="1100" dirty="0" smtClean="0">
                          <a:latin typeface="+mn-lt"/>
                        </a:rPr>
                        <a:t>스케줄</a:t>
                      </a:r>
                      <a:r>
                        <a:rPr lang="en-US" altLang="ko-KR" sz="1100" dirty="0" smtClean="0">
                          <a:latin typeface="+mn-lt"/>
                        </a:rPr>
                        <a:t>)</a:t>
                      </a:r>
                      <a:r>
                        <a:rPr lang="ko-KR" altLang="en-US" sz="1100" dirty="0" smtClean="0">
                          <a:latin typeface="+mn-lt"/>
                        </a:rPr>
                        <a:t>관리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누적근무시간조회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상세 근무시간 조회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연차 조회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출근</a:t>
                      </a:r>
                      <a:r>
                        <a:rPr lang="en-US" altLang="ko-KR" sz="1100" dirty="0" smtClean="0">
                          <a:latin typeface="+mn-lt"/>
                        </a:rPr>
                        <a:t>/</a:t>
                      </a:r>
                      <a:r>
                        <a:rPr lang="ko-KR" altLang="en-US" sz="1100" dirty="0" smtClean="0">
                          <a:latin typeface="+mn-lt"/>
                        </a:rPr>
                        <a:t>퇴근 등록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근무시간 상세내역 확인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연차 결재요청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초과근무 결재요청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9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</a:rPr>
                        <a:t>결재현황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결재요청이력 조회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n-lt"/>
                        </a:rPr>
                        <a:t>-</a:t>
                      </a:r>
                      <a:r>
                        <a:rPr lang="ko-KR" altLang="en-US" sz="1100" dirty="0" smtClean="0">
                          <a:latin typeface="+mn-lt"/>
                        </a:rPr>
                        <a:t>결재승인상태 상세 조회</a:t>
                      </a:r>
                      <a:endParaRPr lang="en-US" altLang="ko-KR" sz="11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71942"/>
              </p:ext>
            </p:extLst>
          </p:nvPr>
        </p:nvGraphicFramePr>
        <p:xfrm>
          <a:off x="704528" y="1052736"/>
          <a:ext cx="8358246" cy="494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7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475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제공 기능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상세 내역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51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latin typeface="+mn-lt"/>
                        </a:rPr>
                        <a:t>공지 관리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공지사항을 게시판 형태로 관리하는 화면</a:t>
                      </a: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공지사항을 게시판 형태로 관리하는 메인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상세 화면</a:t>
                      </a:r>
                      <a:endParaRPr lang="ko-KR" altLang="en-US" sz="1000" u="none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 등록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삭제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수정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특정 권한 보유자만 등록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가능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검색 기능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u="none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상세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공지사항 상세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직원조회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 smtClean="0">
                          <a:latin typeface="+mn-lt"/>
                        </a:rPr>
                        <a:t>성명으로 직원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성명 조건으로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4314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근무시간</a:t>
                      </a:r>
                      <a:r>
                        <a:rPr lang="en-US" altLang="ko-KR" sz="1000" dirty="0" smtClean="0">
                          <a:latin typeface="+mn-lt"/>
                        </a:rPr>
                        <a:t>(</a:t>
                      </a:r>
                      <a:r>
                        <a:rPr lang="ko-KR" altLang="en-US" sz="1000" dirty="0" smtClean="0">
                          <a:latin typeface="+mn-lt"/>
                        </a:rPr>
                        <a:t>스케줄</a:t>
                      </a:r>
                      <a:r>
                        <a:rPr lang="en-US" altLang="ko-KR" sz="1000" dirty="0" smtClean="0">
                          <a:latin typeface="+mn-lt"/>
                        </a:rPr>
                        <a:t>)</a:t>
                      </a:r>
                      <a:r>
                        <a:rPr lang="ko-KR" altLang="en-US" sz="1000" dirty="0" smtClean="0">
                          <a:latin typeface="+mn-lt"/>
                        </a:rPr>
                        <a:t>관리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누적근무시간조회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한주의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누적된 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정상근무시간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야근근무시간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휴일근무시간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의 수치를 막대그래프로 표현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83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상세 근무시간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사용자는 자신의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스케쥴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정보만 조회가능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./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관리자는 모든 사용자의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스케쥴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정보를 조회가능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 근무내역은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그리드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및 캘린더 사용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83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연차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전체연차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남은연차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조회 가능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출근</a:t>
                      </a:r>
                      <a:r>
                        <a:rPr lang="en-US" altLang="ko-KR" sz="1000" dirty="0" smtClean="0">
                          <a:latin typeface="+mn-lt"/>
                        </a:rPr>
                        <a:t>/</a:t>
                      </a:r>
                      <a:r>
                        <a:rPr lang="ko-KR" altLang="en-US" sz="1000" dirty="0" smtClean="0">
                          <a:latin typeface="+mn-lt"/>
                        </a:rPr>
                        <a:t>퇴근 등록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퇴근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등록할 때의 현시간으로 저장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근무시간 상세내역 확인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근무시간 상세내역 확인 가능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총근무시간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출근시간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퇴근시간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초과근무시간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연차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근무시간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스케쥴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관리 화면에서 연차 결재요청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팝업울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호출 하여 신청구분을 선택하고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사유 작성 후 결재요청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초과근무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근무시간 등록 화면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팝업형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에서 시스템이 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퇴근 시간을 계산하여 초과근무로 판단한 근무시간 건은 근무결재요청 팝업을 호출 하여 사유 작성 후 결재 요청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결재현황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결재요청이력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성명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승인여부로 결재요청 이력을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결재승인상태 상세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결재승인 상세내역을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구축범위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상세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프로젝트 수행조직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964" y="1009796"/>
            <a:ext cx="909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연동 및 설계 내역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개발 결과 검증을 통해 초기의 효율화 확보 목적에 부합하는지 검토하는 프로세스를 구축 하겠음</a:t>
            </a:r>
            <a:endParaRPr lang="en-US" altLang="ko-KR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4087329" y="2002604"/>
            <a:ext cx="1471694" cy="2771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이윤우이사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63725" y="3512072"/>
            <a:ext cx="1145712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김준형책임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63725" y="3258880"/>
            <a:ext cx="1145712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51019" y="3245514"/>
            <a:ext cx="1145712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51019" y="3498706"/>
            <a:ext cx="1145712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이병욱책임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87329" y="1689182"/>
            <a:ext cx="1471694" cy="2943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IFS-IMS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담당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8111" y="2279736"/>
            <a:ext cx="544981" cy="182721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4036" y="4235823"/>
            <a:ext cx="544981" cy="19294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업무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11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28849" y="4760747"/>
            <a:ext cx="880696" cy="13744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</a:rPr>
              <a:t>이제영사원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김형도사원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95972" y="3266119"/>
            <a:ext cx="1305733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95972" y="3519311"/>
            <a:ext cx="1305733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신진수책임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87328" y="2727223"/>
            <a:ext cx="1471696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황태윤책임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87328" y="2474031"/>
            <a:ext cx="1471695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PM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52050" y="4336435"/>
            <a:ext cx="860790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김준형책임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52050" y="4083243"/>
            <a:ext cx="860790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PL)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6936" y="4767986"/>
            <a:ext cx="880696" cy="13744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황이성사원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400137" y="4343674"/>
            <a:ext cx="860790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이병욱책임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00137" y="4090482"/>
            <a:ext cx="860790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접속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사이트  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PL)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93160" y="4742950"/>
            <a:ext cx="880696" cy="13744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조성현사원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황이성사원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손성현사원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문세라사원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윤상은사원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16361" y="4318638"/>
            <a:ext cx="860790" cy="330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조유빈선임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16361" y="4065446"/>
            <a:ext cx="860790" cy="2566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근태관리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</a:rPr>
              <a:t>PL)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38313" y="2340001"/>
            <a:ext cx="1524942" cy="5994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본사지원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5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품질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김정훈책임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QA :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권혁준책임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>
            <a:stCxn id="15" idx="2"/>
            <a:endCxn id="38" idx="0"/>
          </p:cNvCxnSpPr>
          <p:nvPr/>
        </p:nvCxnSpPr>
        <p:spPr>
          <a:xfrm>
            <a:off x="4823176" y="2279736"/>
            <a:ext cx="0" cy="19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6" idx="2"/>
            <a:endCxn id="17" idx="0"/>
          </p:cNvCxnSpPr>
          <p:nvPr/>
        </p:nvCxnSpPr>
        <p:spPr>
          <a:xfrm rot="5400000">
            <a:off x="3829106" y="2264810"/>
            <a:ext cx="201546" cy="1786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6" idx="2"/>
            <a:endCxn id="32" idx="0"/>
          </p:cNvCxnSpPr>
          <p:nvPr/>
        </p:nvCxnSpPr>
        <p:spPr>
          <a:xfrm rot="16200000" flipH="1">
            <a:off x="5731615" y="2148894"/>
            <a:ext cx="208785" cy="20256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6" idx="2"/>
            <a:endCxn id="18" idx="0"/>
          </p:cNvCxnSpPr>
          <p:nvPr/>
        </p:nvCxnSpPr>
        <p:spPr>
          <a:xfrm>
            <a:off x="4823176" y="3057334"/>
            <a:ext cx="699" cy="18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4637482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추진 일정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06" y="1000108"/>
            <a:ext cx="549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○ 프로젝트  </a:t>
            </a:r>
            <a:r>
              <a:rPr lang="en-US" altLang="ko-KR" sz="1400" b="1" dirty="0" smtClean="0"/>
              <a:t>‘20/04/01 ~ ‘20/10/16 </a:t>
            </a:r>
            <a:r>
              <a:rPr lang="ko-KR" altLang="en-US" sz="1400" b="1" dirty="0" smtClean="0"/>
              <a:t>총 </a:t>
            </a:r>
            <a:r>
              <a:rPr lang="en-US" altLang="ko-KR" sz="1400" b="1" dirty="0" smtClean="0"/>
              <a:t>6.25</a:t>
            </a:r>
            <a:r>
              <a:rPr lang="ko-KR" altLang="en-US" sz="1400" b="1" dirty="0" smtClean="0"/>
              <a:t>개월  일정으로 구축 진행</a:t>
            </a:r>
            <a:endParaRPr lang="en-US" altLang="ko-KR" sz="1400" b="1" dirty="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44488" y="1603648"/>
            <a:ext cx="11961188" cy="7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28015528" descr="EMB0000529846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700808"/>
            <a:ext cx="915347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5824668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인력투입계획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기능별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상세내역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82487"/>
              </p:ext>
            </p:extLst>
          </p:nvPr>
        </p:nvGraphicFramePr>
        <p:xfrm>
          <a:off x="380968" y="1006594"/>
          <a:ext cx="9286940" cy="500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5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305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43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00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0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세부기능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초고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083">
                <a:tc rowSpan="14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u="none" dirty="0" smtClean="0">
                          <a:latin typeface="+mn-lt"/>
                        </a:rPr>
                        <a:t>근태관리</a:t>
                      </a: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900" u="none" dirty="0" smtClean="0">
                          <a:latin typeface="+mn-lt"/>
                        </a:rPr>
                        <a:t>공지 관리</a:t>
                      </a:r>
                      <a:endParaRPr lang="ko-KR" altLang="en-US" sz="900" u="none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공지사항을 게시판 형태로 관리하는 화면</a:t>
                      </a:r>
                      <a:endParaRPr lang="en-US" altLang="ko-KR" sz="10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dirty="0" smtClean="0">
                          <a:latin typeface="+mn-lt"/>
                        </a:rPr>
                        <a:t>공지사항 등록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삭제</a:t>
                      </a:r>
                      <a:r>
                        <a:rPr lang="en-US" altLang="ko-KR" sz="10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000" u="none" dirty="0" smtClean="0">
                          <a:latin typeface="+mn-lt"/>
                        </a:rPr>
                        <a:t>수정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검색 기능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6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000" u="none" baseline="0" dirty="0" smtClean="0">
                          <a:latin typeface="+mn-lt"/>
                        </a:rPr>
                        <a:t>공지사항 상세</a:t>
                      </a:r>
                      <a:endParaRPr lang="en-US" altLang="ko-KR" sz="1000" u="none" baseline="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직원조회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dirty="0" smtClean="0">
                          <a:latin typeface="+mn-lt"/>
                        </a:rPr>
                        <a:t>성명으로 직원 조회</a:t>
                      </a:r>
                      <a:endParaRPr lang="en-US" altLang="ko-KR" sz="9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lt"/>
                        </a:rPr>
                        <a:t>근무시간</a:t>
                      </a:r>
                      <a:r>
                        <a:rPr lang="en-US" altLang="ko-KR" sz="900" dirty="0" smtClean="0">
                          <a:latin typeface="+mn-lt"/>
                        </a:rPr>
                        <a:t>(</a:t>
                      </a:r>
                      <a:r>
                        <a:rPr lang="ko-KR" altLang="en-US" sz="900" dirty="0" smtClean="0">
                          <a:latin typeface="+mn-lt"/>
                        </a:rPr>
                        <a:t>스케줄</a:t>
                      </a:r>
                      <a:r>
                        <a:rPr lang="en-US" altLang="ko-KR" sz="900" dirty="0" smtClean="0">
                          <a:latin typeface="+mn-lt"/>
                        </a:rPr>
                        <a:t>)</a:t>
                      </a:r>
                      <a:r>
                        <a:rPr lang="ko-KR" altLang="en-US" sz="900" dirty="0" smtClean="0">
                          <a:latin typeface="+mn-lt"/>
                        </a:rPr>
                        <a:t>관리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누적근무시간조회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상세 근무시간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연차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출근</a:t>
                      </a:r>
                      <a:r>
                        <a:rPr lang="en-US" altLang="ko-KR" sz="1000" dirty="0" smtClean="0">
                          <a:latin typeface="+mn-lt"/>
                        </a:rPr>
                        <a:t>/</a:t>
                      </a:r>
                      <a:r>
                        <a:rPr lang="ko-KR" altLang="en-US" sz="1000" dirty="0" smtClean="0">
                          <a:latin typeface="+mn-lt"/>
                        </a:rPr>
                        <a:t>퇴근 등록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근무시간 상세내역 확인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연차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초과근무 결재요청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+mn-lt"/>
                        </a:rPr>
                        <a:t>결재현황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결재요청이력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2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결재승인상태 상세 조회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21478">
                <a:tc gridSpan="3"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000" b="1" u="none" dirty="0" smtClean="0">
                          <a:latin typeface="+mn-lt"/>
                        </a:rPr>
                        <a:t>소계</a:t>
                      </a:r>
                      <a:endParaRPr lang="en-US" altLang="ko-KR" sz="1000" b="1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en-US" altLang="ko-KR" sz="9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480724">
                <a:tc gridSpan="3"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1000" b="1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="1" u="none" baseline="0" dirty="0" smtClean="0">
                          <a:latin typeface="+mn-lt"/>
                        </a:rPr>
                        <a:t>합 계</a:t>
                      </a:r>
                      <a:endParaRPr lang="en-US" altLang="ko-KR" sz="1000" b="1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endParaRPr lang="en-US" altLang="ko-KR" sz="1000" b="1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 bwMode="auto">
          <a:xfrm>
            <a:off x="128464" y="116632"/>
            <a:ext cx="5610354" cy="35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0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의사소통방안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0399"/>
              </p:ext>
            </p:extLst>
          </p:nvPr>
        </p:nvGraphicFramePr>
        <p:xfrm>
          <a:off x="309530" y="1357298"/>
          <a:ext cx="9213369" cy="403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30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79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보고내용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준비물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8203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월간보고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요청사항 처리현황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의사결정 사항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주요 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Issue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업무별 진행 내역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(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당월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/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명월</a:t>
                      </a:r>
                      <a:r>
                        <a:rPr lang="en-US" altLang="ko-KR" sz="1200" u="none" baseline="0" dirty="0" smtClean="0">
                          <a:latin typeface="+mn-lt"/>
                        </a:rPr>
                        <a:t>)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월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1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회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메일 발송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월간보고 회의개최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월간 보고서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6112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수시보고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긴급한 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Issue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에 대한 해결방안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필요</a:t>
                      </a:r>
                      <a:r>
                        <a:rPr lang="ko-KR" altLang="en-US" sz="1200" u="none" baseline="0" dirty="0" smtClean="0">
                          <a:latin typeface="+mn-lt"/>
                        </a:rPr>
                        <a:t> 시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메일 발송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이슈관리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대장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8203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err="1" smtClean="0">
                          <a:latin typeface="+mn-lt"/>
                        </a:rPr>
                        <a:t>단계말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검토결과보고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 설계 내역 검토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시험 준비 검토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시험 결과 검토 후 결과보고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각 검토 회의 후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각 단계 말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회의록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6112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lt"/>
                        </a:rPr>
                        <a:t>완료 보고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- 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진행경과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구축내역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/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유지보수 계획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dirty="0" smtClean="0">
                          <a:latin typeface="+mn-lt"/>
                        </a:rPr>
                        <a:t>’20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년 </a:t>
                      </a:r>
                      <a:r>
                        <a:rPr lang="en-US" altLang="ko-KR" sz="1200" u="none" dirty="0" smtClean="0">
                          <a:latin typeface="+mn-lt"/>
                        </a:rPr>
                        <a:t>10</a:t>
                      </a:r>
                      <a:r>
                        <a:rPr lang="ko-KR" altLang="en-US" sz="1200" u="none" dirty="0" smtClean="0">
                          <a:latin typeface="+mn-lt"/>
                        </a:rPr>
                        <a:t>월</a:t>
                      </a:r>
                      <a:endParaRPr lang="en-US" altLang="ko-KR" sz="1200" u="none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추후 협의 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200" u="none" dirty="0" smtClean="0">
                          <a:latin typeface="+mn-ea"/>
                          <a:ea typeface="+mn-ea"/>
                        </a:rPr>
                        <a:t>종료 보고서</a:t>
                      </a:r>
                      <a:endParaRPr lang="en-US" altLang="ko-KR" sz="1200" u="none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654" y="949690"/>
            <a:ext cx="7531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○ 프로젝트 구축 방향에 맞게 아래와 같이 효율적인 의사 소통 방안을 수립하여 적용하고자 함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63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19611</TotalTime>
  <Words>944</Words>
  <Application>Microsoft Office PowerPoint</Application>
  <PresentationFormat>A4 용지(210x297mm)</PresentationFormat>
  <Paragraphs>312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HY견고딕</vt:lpstr>
      <vt:lpstr>HY헤드라인M</vt:lpstr>
      <vt:lpstr>굴림</vt:lpstr>
      <vt:lpstr>맑은 고딕</vt:lpstr>
      <vt:lpstr>맑은고딕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유빈</cp:lastModifiedBy>
  <cp:revision>2064</cp:revision>
  <dcterms:created xsi:type="dcterms:W3CDTF">2014-06-02T00:16:31Z</dcterms:created>
  <dcterms:modified xsi:type="dcterms:W3CDTF">2020-11-13T08:22:36Z</dcterms:modified>
</cp:coreProperties>
</file>