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44"/>
  </p:notesMasterIdLst>
  <p:handoutMasterIdLst>
    <p:handoutMasterId r:id="rId45"/>
  </p:handoutMasterIdLst>
  <p:sldIdLst>
    <p:sldId id="2394" r:id="rId6"/>
    <p:sldId id="2395" r:id="rId7"/>
    <p:sldId id="2396" r:id="rId8"/>
    <p:sldId id="2401" r:id="rId9"/>
    <p:sldId id="2397" r:id="rId10"/>
    <p:sldId id="2402" r:id="rId11"/>
    <p:sldId id="2398" r:id="rId12"/>
    <p:sldId id="2341" r:id="rId13"/>
    <p:sldId id="2342" r:id="rId14"/>
    <p:sldId id="2343" r:id="rId15"/>
    <p:sldId id="2344" r:id="rId16"/>
    <p:sldId id="2345" r:id="rId17"/>
    <p:sldId id="2346" r:id="rId18"/>
    <p:sldId id="2399" r:id="rId19"/>
    <p:sldId id="2347" r:id="rId20"/>
    <p:sldId id="2348" r:id="rId21"/>
    <p:sldId id="2409" r:id="rId22"/>
    <p:sldId id="2350" r:id="rId23"/>
    <p:sldId id="2351" r:id="rId24"/>
    <p:sldId id="2352" r:id="rId25"/>
    <p:sldId id="2353" r:id="rId26"/>
    <p:sldId id="2354" r:id="rId27"/>
    <p:sldId id="2355" r:id="rId28"/>
    <p:sldId id="2408" r:id="rId29"/>
    <p:sldId id="2410" r:id="rId30"/>
    <p:sldId id="2411" r:id="rId31"/>
    <p:sldId id="2412" r:id="rId32"/>
    <p:sldId id="2413" r:id="rId33"/>
    <p:sldId id="2414" r:id="rId34"/>
    <p:sldId id="2400" r:id="rId35"/>
    <p:sldId id="2382" r:id="rId36"/>
    <p:sldId id="2383" r:id="rId37"/>
    <p:sldId id="2415" r:id="rId38"/>
    <p:sldId id="2392" r:id="rId39"/>
    <p:sldId id="2393" r:id="rId40"/>
    <p:sldId id="2406" r:id="rId41"/>
    <p:sldId id="2405" r:id="rId42"/>
    <p:sldId id="2403" r:id="rId4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gwei Xu" initials="H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C70109"/>
    <a:srgbClr val="FF0000"/>
    <a:srgbClr val="EBF4BE"/>
    <a:srgbClr val="FBFDFF"/>
    <a:srgbClr val="6D87F7"/>
    <a:srgbClr val="133984"/>
    <a:srgbClr val="C2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7" autoAdjust="0"/>
    <p:restoredTop sz="94280" autoAdjust="0"/>
  </p:normalViewPr>
  <p:slideViewPr>
    <p:cSldViewPr>
      <p:cViewPr varScale="1">
        <p:scale>
          <a:sx n="68" d="100"/>
          <a:sy n="68" d="100"/>
        </p:scale>
        <p:origin x="12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4360C-5170-4536-90B1-69C1729BD263}" type="datetimeFigureOut">
              <a:rPr lang="zh-CN" altLang="en-US" smtClean="0"/>
              <a:t>2018/9/3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53D68-DF68-48FB-B849-550171361E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7C7A0E7-5482-4BD1-9398-D5B9AF53AAE4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7A0E7-5482-4BD1-9398-D5B9AF53AAE4}" type="slidenum">
              <a:rPr lang="en-US" altLang="zh-CN" smtClean="0"/>
              <a:t>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3001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7A0E7-5482-4BD1-9398-D5B9AF53AAE4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7121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7A0E7-5482-4BD1-9398-D5B9AF53AAE4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8581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7A0E7-5482-4BD1-9398-D5B9AF53AAE4}" type="slidenum">
              <a:rPr lang="en-US" altLang="zh-CN" smtClean="0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7696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7A0E7-5482-4BD1-9398-D5B9AF53AAE4}" type="slidenum">
              <a:rPr lang="en-US" altLang="zh-CN" smtClean="0"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7239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7A0E7-5482-4BD1-9398-D5B9AF53AAE4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7A0E7-5482-4BD1-9398-D5B9AF53AAE4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0768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7A0E7-5482-4BD1-9398-D5B9AF53AAE4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715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7A0E7-5482-4BD1-9398-D5B9AF53AAE4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9124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7A0E7-5482-4BD1-9398-D5B9AF53AAE4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620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7A0E7-5482-4BD1-9398-D5B9AF53AAE4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787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7A0E7-5482-4BD1-9398-D5B9AF53AAE4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7A0E7-5482-4BD1-9398-D5B9AF53AAE4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67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zh-CN" altLang="en-US" sz="3600" b="1" dirty="0"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0204B-DBE6-450A-9EEF-66E4461483E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273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273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5B288-919D-4CAA-A79C-7E07E3D82C7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73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52513"/>
            <a:ext cx="8229600" cy="54006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9ACBB-2001-499B-A6C8-FFA8C43C7B3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zh-CN" altLang="en-US" sz="3600" b="1" dirty="0"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7317"/>
            <a:ext cx="8892480" cy="687387"/>
          </a:xfrm>
        </p:spPr>
        <p:txBody>
          <a:bodyPr lIns="72000" rIns="72000"/>
          <a:lstStyle>
            <a:lvl1pPr algn="r">
              <a:defRPr sz="3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7046912" y="6597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8B30-0D8F-4E2A-880A-A043387A82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7046912" y="6597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8B30-0D8F-4E2A-880A-A043387A82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7EF95-0621-4B5C-9074-D8D0686AD71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BA7F4-07B7-40FD-B8D8-57482903A28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06DC6-AB3B-4577-8E56-B93508B40AF3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4BB23-6F2A-40DC-8AEF-71516BEBE6A7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7317"/>
            <a:ext cx="8892480" cy="687387"/>
          </a:xfrm>
        </p:spPr>
        <p:txBody>
          <a:bodyPr lIns="72000" rIns="72000"/>
          <a:lstStyle>
            <a:lvl1pPr algn="r">
              <a:defRPr sz="3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7046912" y="6597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8B30-0D8F-4E2A-880A-A043387A82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AB61C-917D-4DA5-9DA6-CD49D9D03A2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90448-9677-4281-A4D7-334A2D6E14C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0204B-DBE6-450A-9EEF-66E4461483E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273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273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5B288-919D-4CAA-A79C-7E07E3D82C7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73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52513"/>
            <a:ext cx="8229600" cy="54006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9ACBB-2001-499B-A6C8-FFA8C43C7B3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zh-CN" altLang="en-US" sz="3600" b="1" dirty="0"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7317"/>
            <a:ext cx="8892480" cy="687387"/>
          </a:xfrm>
        </p:spPr>
        <p:txBody>
          <a:bodyPr lIns="72000" rIns="72000"/>
          <a:lstStyle>
            <a:lvl1pPr algn="r">
              <a:defRPr sz="3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7046912" y="6597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8B30-0D8F-4E2A-880A-A043387A82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7046912" y="6597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8B30-0D8F-4E2A-880A-A043387A82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7EF95-0621-4B5C-9074-D8D0686AD71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BA7F4-07B7-40FD-B8D8-57482903A28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7046912" y="6597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8B30-0D8F-4E2A-880A-A043387A82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06DC6-AB3B-4577-8E56-B93508B40AF3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4BB23-6F2A-40DC-8AEF-71516BEBE6A7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AB61C-917D-4DA5-9DA6-CD49D9D03A2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90448-9677-4281-A4D7-334A2D6E14C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0204B-DBE6-450A-9EEF-66E4461483E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273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273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5B288-919D-4CAA-A79C-7E07E3D82C7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73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52513"/>
            <a:ext cx="8229600" cy="54006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9ACBB-2001-499B-A6C8-FFA8C43C7B3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zh-CN" altLang="en-US" sz="3600" b="1" dirty="0"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7317"/>
            <a:ext cx="8892480" cy="687387"/>
          </a:xfrm>
        </p:spPr>
        <p:txBody>
          <a:bodyPr lIns="72000" rIns="72000"/>
          <a:lstStyle>
            <a:lvl1pPr algn="r">
              <a:defRPr sz="3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7046912" y="6597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8B30-0D8F-4E2A-880A-A043387A82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7046912" y="6597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8B30-0D8F-4E2A-880A-A043387A82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7EF95-0621-4B5C-9074-D8D0686AD71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7EF95-0621-4B5C-9074-D8D0686AD71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BA7F4-07B7-40FD-B8D8-57482903A28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06DC6-AB3B-4577-8E56-B93508B40AF3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4BB23-6F2A-40DC-8AEF-71516BEBE6A7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AB61C-917D-4DA5-9DA6-CD49D9D03A2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90448-9677-4281-A4D7-334A2D6E14C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0204B-DBE6-450A-9EEF-66E4461483E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273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273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5B288-919D-4CAA-A79C-7E07E3D82C7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73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52513"/>
            <a:ext cx="8229600" cy="54006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9ACBB-2001-499B-A6C8-FFA8C43C7B3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zh-CN" altLang="en-US" sz="3600" b="1" dirty="0"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BA7F4-07B7-40FD-B8D8-57482903A28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7317"/>
            <a:ext cx="8892480" cy="687387"/>
          </a:xfrm>
        </p:spPr>
        <p:txBody>
          <a:bodyPr lIns="72000" rIns="72000"/>
          <a:lstStyle>
            <a:lvl1pPr algn="r">
              <a:defRPr sz="3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7046912" y="6597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8B30-0D8F-4E2A-880A-A043387A82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7046912" y="6597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8B30-0D8F-4E2A-880A-A043387A82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7EF95-0621-4B5C-9074-D8D0686AD71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BA7F4-07B7-40FD-B8D8-57482903A28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06DC6-AB3B-4577-8E56-B93508B40AF3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4BB23-6F2A-40DC-8AEF-71516BEBE6A7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AB61C-917D-4DA5-9DA6-CD49D9D03A2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90448-9677-4281-A4D7-334A2D6E14C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0204B-DBE6-450A-9EEF-66E4461483E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273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273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5B288-919D-4CAA-A79C-7E07E3D82C7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06DC6-AB3B-4577-8E56-B93508B40AF3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73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52513"/>
            <a:ext cx="8229600" cy="54006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9ACBB-2001-499B-A6C8-FFA8C43C7B3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4BB23-6F2A-40DC-8AEF-71516BEBE6A7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AB61C-917D-4DA5-9DA6-CD49D9D03A2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8" y="6553150"/>
            <a:ext cx="248329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90448-9677-4281-A4D7-334A2D6E14C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16632"/>
            <a:ext cx="9144000" cy="68738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1800000" tIns="36000" rIns="360000" bIns="45720" numCol="1" anchor="t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4006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2" name="Rectangle 2"/>
          <p:cNvSpPr>
            <a:spLocks noChangeArrowheads="1"/>
          </p:cNvSpPr>
          <p:nvPr userDrawn="1"/>
        </p:nvSpPr>
        <p:spPr bwMode="auto">
          <a:xfrm rot="10800000">
            <a:off x="2425526" y="676883"/>
            <a:ext cx="3062462" cy="9623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70109"/>
              </a:gs>
            </a:gsLst>
            <a:lin ang="0" scaled="1"/>
          </a:gradFill>
          <a:ln w="19050" algn="ctr">
            <a:noFill/>
            <a:miter lim="800000"/>
          </a:ln>
        </p:spPr>
        <p:txBody>
          <a:bodyPr rot="10800000" wrap="none" anchor="ctr"/>
          <a:lstStyle/>
          <a:p>
            <a:pPr>
              <a:defRPr/>
            </a:pPr>
            <a:endParaRPr lang="zh-CN" altLang="en-US" sz="2400">
              <a:ea typeface="黑体" panose="02010609060101010101" pitchFamily="2" charset="-122"/>
            </a:endParaRPr>
          </a:p>
        </p:txBody>
      </p:sp>
      <p:sp>
        <p:nvSpPr>
          <p:cNvPr id="56323" name="Rectangle 3"/>
          <p:cNvSpPr>
            <a:spLocks noChangeArrowheads="1"/>
          </p:cNvSpPr>
          <p:nvPr userDrawn="1"/>
        </p:nvSpPr>
        <p:spPr bwMode="auto">
          <a:xfrm>
            <a:off x="6265863" y="6542088"/>
            <a:ext cx="2879725" cy="904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20000"/>
              </a:gs>
            </a:gsLst>
            <a:lin ang="0" scaled="1"/>
          </a:gradFill>
          <a:ln w="19050" algn="ctr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>
              <a:ea typeface="黑体" panose="0201060906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7046912" y="6597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8B30-0D8F-4E2A-880A-A043387A82A0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16002" y="69849"/>
            <a:ext cx="2209524" cy="7809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400" b="1">
          <a:solidFill>
            <a:srgbClr val="133984"/>
          </a:solidFill>
          <a:latin typeface="+mn-lt"/>
          <a:ea typeface="+mn-ea"/>
          <a:cs typeface="+mn-cs"/>
        </a:defRPr>
      </a:lvl1pPr>
      <a:lvl2pPr marL="102425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Arial" panose="020B0604020202020204" pitchFamily="34" charset="0"/>
        <a:buChar char="―"/>
        <a:defRPr sz="2000" b="1">
          <a:solidFill>
            <a:srgbClr val="133984"/>
          </a:solidFill>
          <a:latin typeface="+mn-lt"/>
          <a:ea typeface="+mn-ea"/>
        </a:defRPr>
      </a:lvl2pPr>
      <a:lvl3pPr marL="1489075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b="1">
          <a:solidFill>
            <a:srgbClr val="133984"/>
          </a:solidFill>
          <a:latin typeface="+mn-lt"/>
          <a:ea typeface="+mn-ea"/>
        </a:defRPr>
      </a:lvl3pPr>
      <a:lvl4pPr marL="1831975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1600" b="1">
          <a:solidFill>
            <a:srgbClr val="133984"/>
          </a:solidFill>
          <a:latin typeface="+mn-lt"/>
          <a:ea typeface="+mn-ea"/>
        </a:defRPr>
      </a:lvl4pPr>
      <a:lvl5pPr marL="2174875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1400" b="1">
          <a:solidFill>
            <a:srgbClr val="133984"/>
          </a:solidFill>
          <a:latin typeface="+mn-lt"/>
          <a:ea typeface="+mn-ea"/>
        </a:defRPr>
      </a:lvl5pPr>
      <a:lvl6pPr marL="259588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6pPr>
      <a:lvl7pPr marL="305308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7pPr>
      <a:lvl8pPr marL="351028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8pPr>
      <a:lvl9pPr marL="396748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16632"/>
            <a:ext cx="9144000" cy="68738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1800000" tIns="36000" rIns="360000" bIns="45720" numCol="1" anchor="t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4006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2" name="Rectangle 2"/>
          <p:cNvSpPr>
            <a:spLocks noChangeArrowheads="1"/>
          </p:cNvSpPr>
          <p:nvPr userDrawn="1"/>
        </p:nvSpPr>
        <p:spPr bwMode="auto">
          <a:xfrm rot="10800000">
            <a:off x="2425526" y="676883"/>
            <a:ext cx="3062462" cy="9623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70109"/>
              </a:gs>
            </a:gsLst>
            <a:lin ang="0" scaled="1"/>
          </a:gradFill>
          <a:ln w="19050" algn="ctr">
            <a:noFill/>
            <a:miter lim="800000"/>
          </a:ln>
        </p:spPr>
        <p:txBody>
          <a:bodyPr rot="10800000" wrap="none" anchor="ctr"/>
          <a:lstStyle/>
          <a:p>
            <a:pPr>
              <a:defRPr/>
            </a:pPr>
            <a:endParaRPr lang="zh-CN" altLang="en-US" sz="2400">
              <a:ea typeface="黑体" panose="02010609060101010101" pitchFamily="2" charset="-122"/>
            </a:endParaRPr>
          </a:p>
        </p:txBody>
      </p:sp>
      <p:sp>
        <p:nvSpPr>
          <p:cNvPr id="56323" name="Rectangle 3"/>
          <p:cNvSpPr>
            <a:spLocks noChangeArrowheads="1"/>
          </p:cNvSpPr>
          <p:nvPr userDrawn="1"/>
        </p:nvSpPr>
        <p:spPr bwMode="auto">
          <a:xfrm>
            <a:off x="6265863" y="6542088"/>
            <a:ext cx="2879725" cy="904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20000"/>
              </a:gs>
            </a:gsLst>
            <a:lin ang="0" scaled="1"/>
          </a:gradFill>
          <a:ln w="19050" algn="ctr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>
              <a:ea typeface="黑体" panose="0201060906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7046912" y="6597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8B30-0D8F-4E2A-880A-A043387A82A0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16002" y="69849"/>
            <a:ext cx="2209524" cy="7809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400" b="1">
          <a:solidFill>
            <a:srgbClr val="133984"/>
          </a:solidFill>
          <a:latin typeface="+mn-lt"/>
          <a:ea typeface="+mn-ea"/>
          <a:cs typeface="+mn-cs"/>
        </a:defRPr>
      </a:lvl1pPr>
      <a:lvl2pPr marL="102425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Arial" panose="020B0604020202020204" pitchFamily="34" charset="0"/>
        <a:buChar char="―"/>
        <a:defRPr sz="2000" b="1">
          <a:solidFill>
            <a:srgbClr val="133984"/>
          </a:solidFill>
          <a:latin typeface="+mn-lt"/>
          <a:ea typeface="+mn-ea"/>
        </a:defRPr>
      </a:lvl2pPr>
      <a:lvl3pPr marL="1489075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b="1">
          <a:solidFill>
            <a:srgbClr val="133984"/>
          </a:solidFill>
          <a:latin typeface="+mn-lt"/>
          <a:ea typeface="+mn-ea"/>
        </a:defRPr>
      </a:lvl3pPr>
      <a:lvl4pPr marL="1831975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1600" b="1">
          <a:solidFill>
            <a:srgbClr val="133984"/>
          </a:solidFill>
          <a:latin typeface="+mn-lt"/>
          <a:ea typeface="+mn-ea"/>
        </a:defRPr>
      </a:lvl4pPr>
      <a:lvl5pPr marL="2174875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1400" b="1">
          <a:solidFill>
            <a:srgbClr val="133984"/>
          </a:solidFill>
          <a:latin typeface="+mn-lt"/>
          <a:ea typeface="+mn-ea"/>
        </a:defRPr>
      </a:lvl5pPr>
      <a:lvl6pPr marL="259588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6pPr>
      <a:lvl7pPr marL="305308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7pPr>
      <a:lvl8pPr marL="351028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8pPr>
      <a:lvl9pPr marL="396748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16632"/>
            <a:ext cx="9144000" cy="68738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1800000" tIns="36000" rIns="360000" bIns="45720" numCol="1" anchor="t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4006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2" name="Rectangle 2"/>
          <p:cNvSpPr>
            <a:spLocks noChangeArrowheads="1"/>
          </p:cNvSpPr>
          <p:nvPr userDrawn="1"/>
        </p:nvSpPr>
        <p:spPr bwMode="auto">
          <a:xfrm rot="10800000">
            <a:off x="2425526" y="676883"/>
            <a:ext cx="3062462" cy="9623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70109"/>
              </a:gs>
            </a:gsLst>
            <a:lin ang="0" scaled="1"/>
          </a:gradFill>
          <a:ln w="19050" algn="ctr">
            <a:noFill/>
            <a:miter lim="800000"/>
          </a:ln>
        </p:spPr>
        <p:txBody>
          <a:bodyPr rot="10800000" wrap="none" anchor="ctr"/>
          <a:lstStyle/>
          <a:p>
            <a:pPr>
              <a:defRPr/>
            </a:pPr>
            <a:endParaRPr lang="zh-CN" altLang="en-US" sz="2400">
              <a:ea typeface="黑体" panose="02010609060101010101" pitchFamily="2" charset="-122"/>
            </a:endParaRPr>
          </a:p>
        </p:txBody>
      </p:sp>
      <p:sp>
        <p:nvSpPr>
          <p:cNvPr id="56323" name="Rectangle 3"/>
          <p:cNvSpPr>
            <a:spLocks noChangeArrowheads="1"/>
          </p:cNvSpPr>
          <p:nvPr userDrawn="1"/>
        </p:nvSpPr>
        <p:spPr bwMode="auto">
          <a:xfrm>
            <a:off x="6265863" y="6542088"/>
            <a:ext cx="2879725" cy="904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20000"/>
              </a:gs>
            </a:gsLst>
            <a:lin ang="0" scaled="1"/>
          </a:gradFill>
          <a:ln w="19050" algn="ctr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>
              <a:ea typeface="黑体" panose="0201060906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7046912" y="6597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8B30-0D8F-4E2A-880A-A043387A82A0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16002" y="69849"/>
            <a:ext cx="2209524" cy="7809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400" b="1">
          <a:solidFill>
            <a:srgbClr val="133984"/>
          </a:solidFill>
          <a:latin typeface="+mn-lt"/>
          <a:ea typeface="+mn-ea"/>
          <a:cs typeface="+mn-cs"/>
        </a:defRPr>
      </a:lvl1pPr>
      <a:lvl2pPr marL="102425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Arial" panose="020B0604020202020204" pitchFamily="34" charset="0"/>
        <a:buChar char="―"/>
        <a:defRPr sz="2000" b="1">
          <a:solidFill>
            <a:srgbClr val="133984"/>
          </a:solidFill>
          <a:latin typeface="+mn-lt"/>
          <a:ea typeface="+mn-ea"/>
        </a:defRPr>
      </a:lvl2pPr>
      <a:lvl3pPr marL="1489075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b="1">
          <a:solidFill>
            <a:srgbClr val="133984"/>
          </a:solidFill>
          <a:latin typeface="+mn-lt"/>
          <a:ea typeface="+mn-ea"/>
        </a:defRPr>
      </a:lvl3pPr>
      <a:lvl4pPr marL="1831975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1600" b="1">
          <a:solidFill>
            <a:srgbClr val="133984"/>
          </a:solidFill>
          <a:latin typeface="+mn-lt"/>
          <a:ea typeface="+mn-ea"/>
        </a:defRPr>
      </a:lvl4pPr>
      <a:lvl5pPr marL="2174875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1400" b="1">
          <a:solidFill>
            <a:srgbClr val="133984"/>
          </a:solidFill>
          <a:latin typeface="+mn-lt"/>
          <a:ea typeface="+mn-ea"/>
        </a:defRPr>
      </a:lvl5pPr>
      <a:lvl6pPr marL="259588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6pPr>
      <a:lvl7pPr marL="305308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7pPr>
      <a:lvl8pPr marL="351028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8pPr>
      <a:lvl9pPr marL="396748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16632"/>
            <a:ext cx="9144000" cy="68738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1800000" tIns="36000" rIns="360000" bIns="45720" numCol="1" anchor="t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4006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2" name="Rectangle 2"/>
          <p:cNvSpPr>
            <a:spLocks noChangeArrowheads="1"/>
          </p:cNvSpPr>
          <p:nvPr userDrawn="1"/>
        </p:nvSpPr>
        <p:spPr bwMode="auto">
          <a:xfrm rot="10800000">
            <a:off x="2425526" y="676883"/>
            <a:ext cx="3062462" cy="9623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70109"/>
              </a:gs>
            </a:gsLst>
            <a:lin ang="0" scaled="1"/>
          </a:gradFill>
          <a:ln w="19050" algn="ctr">
            <a:noFill/>
            <a:miter lim="800000"/>
          </a:ln>
        </p:spPr>
        <p:txBody>
          <a:bodyPr rot="10800000" wrap="none" anchor="ctr"/>
          <a:lstStyle/>
          <a:p>
            <a:pPr>
              <a:defRPr/>
            </a:pPr>
            <a:endParaRPr lang="zh-CN" altLang="en-US" sz="2400">
              <a:ea typeface="黑体" panose="02010609060101010101" pitchFamily="2" charset="-122"/>
            </a:endParaRPr>
          </a:p>
        </p:txBody>
      </p:sp>
      <p:sp>
        <p:nvSpPr>
          <p:cNvPr id="56323" name="Rectangle 3"/>
          <p:cNvSpPr>
            <a:spLocks noChangeArrowheads="1"/>
          </p:cNvSpPr>
          <p:nvPr userDrawn="1"/>
        </p:nvSpPr>
        <p:spPr bwMode="auto">
          <a:xfrm>
            <a:off x="6265863" y="6542088"/>
            <a:ext cx="2879725" cy="904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20000"/>
              </a:gs>
            </a:gsLst>
            <a:lin ang="0" scaled="1"/>
          </a:gradFill>
          <a:ln w="19050" algn="ctr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>
              <a:ea typeface="黑体" panose="0201060906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7046912" y="6597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8B30-0D8F-4E2A-880A-A043387A82A0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16002" y="69849"/>
            <a:ext cx="2209524" cy="7809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400" b="1">
          <a:solidFill>
            <a:srgbClr val="133984"/>
          </a:solidFill>
          <a:latin typeface="+mn-lt"/>
          <a:ea typeface="+mn-ea"/>
          <a:cs typeface="+mn-cs"/>
        </a:defRPr>
      </a:lvl1pPr>
      <a:lvl2pPr marL="102425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Arial" panose="020B0604020202020204" pitchFamily="34" charset="0"/>
        <a:buChar char="―"/>
        <a:defRPr sz="2000" b="1">
          <a:solidFill>
            <a:srgbClr val="133984"/>
          </a:solidFill>
          <a:latin typeface="+mn-lt"/>
          <a:ea typeface="+mn-ea"/>
        </a:defRPr>
      </a:lvl2pPr>
      <a:lvl3pPr marL="1489075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b="1">
          <a:solidFill>
            <a:srgbClr val="133984"/>
          </a:solidFill>
          <a:latin typeface="+mn-lt"/>
          <a:ea typeface="+mn-ea"/>
        </a:defRPr>
      </a:lvl3pPr>
      <a:lvl4pPr marL="1831975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1600" b="1">
          <a:solidFill>
            <a:srgbClr val="133984"/>
          </a:solidFill>
          <a:latin typeface="+mn-lt"/>
          <a:ea typeface="+mn-ea"/>
        </a:defRPr>
      </a:lvl4pPr>
      <a:lvl5pPr marL="2174875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1400" b="1">
          <a:solidFill>
            <a:srgbClr val="133984"/>
          </a:solidFill>
          <a:latin typeface="+mn-lt"/>
          <a:ea typeface="+mn-ea"/>
        </a:defRPr>
      </a:lvl5pPr>
      <a:lvl6pPr marL="259588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6pPr>
      <a:lvl7pPr marL="305308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7pPr>
      <a:lvl8pPr marL="351028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8pPr>
      <a:lvl9pPr marL="396748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16632"/>
            <a:ext cx="9144000" cy="68738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1800000" tIns="36000" rIns="360000" bIns="45720" numCol="1" anchor="t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4006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2" name="Rectangle 2"/>
          <p:cNvSpPr>
            <a:spLocks noChangeArrowheads="1"/>
          </p:cNvSpPr>
          <p:nvPr userDrawn="1"/>
        </p:nvSpPr>
        <p:spPr bwMode="auto">
          <a:xfrm rot="10800000">
            <a:off x="2425526" y="676883"/>
            <a:ext cx="3062462" cy="9623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70109"/>
              </a:gs>
            </a:gsLst>
            <a:lin ang="0" scaled="1"/>
          </a:gradFill>
          <a:ln w="19050" algn="ctr">
            <a:noFill/>
            <a:miter lim="800000"/>
          </a:ln>
        </p:spPr>
        <p:txBody>
          <a:bodyPr rot="10800000" wrap="none" anchor="ctr"/>
          <a:lstStyle/>
          <a:p>
            <a:pPr>
              <a:defRPr/>
            </a:pPr>
            <a:endParaRPr lang="zh-CN" altLang="en-US" sz="2400">
              <a:ea typeface="黑体" panose="02010609060101010101" pitchFamily="2" charset="-122"/>
            </a:endParaRPr>
          </a:p>
        </p:txBody>
      </p:sp>
      <p:sp>
        <p:nvSpPr>
          <p:cNvPr id="56323" name="Rectangle 3"/>
          <p:cNvSpPr>
            <a:spLocks noChangeArrowheads="1"/>
          </p:cNvSpPr>
          <p:nvPr userDrawn="1"/>
        </p:nvSpPr>
        <p:spPr bwMode="auto">
          <a:xfrm>
            <a:off x="6265863" y="6542088"/>
            <a:ext cx="2879725" cy="904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20000"/>
              </a:gs>
            </a:gsLst>
            <a:lin ang="0" scaled="1"/>
          </a:gradFill>
          <a:ln w="19050" algn="ctr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>
              <a:ea typeface="黑体" panose="0201060906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7046912" y="6597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8B30-0D8F-4E2A-880A-A043387A82A0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16002" y="69849"/>
            <a:ext cx="2209524" cy="7809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400" b="1">
          <a:solidFill>
            <a:srgbClr val="133984"/>
          </a:solidFill>
          <a:latin typeface="+mn-lt"/>
          <a:ea typeface="+mn-ea"/>
          <a:cs typeface="+mn-cs"/>
        </a:defRPr>
      </a:lvl1pPr>
      <a:lvl2pPr marL="102425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Arial" panose="020B0604020202020204" pitchFamily="34" charset="0"/>
        <a:buChar char="―"/>
        <a:defRPr sz="2000" b="1">
          <a:solidFill>
            <a:srgbClr val="133984"/>
          </a:solidFill>
          <a:latin typeface="+mn-lt"/>
          <a:ea typeface="+mn-ea"/>
        </a:defRPr>
      </a:lvl2pPr>
      <a:lvl3pPr marL="1489075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b="1">
          <a:solidFill>
            <a:srgbClr val="133984"/>
          </a:solidFill>
          <a:latin typeface="+mn-lt"/>
          <a:ea typeface="+mn-ea"/>
        </a:defRPr>
      </a:lvl3pPr>
      <a:lvl4pPr marL="1831975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1600" b="1">
          <a:solidFill>
            <a:srgbClr val="133984"/>
          </a:solidFill>
          <a:latin typeface="+mn-lt"/>
          <a:ea typeface="+mn-ea"/>
        </a:defRPr>
      </a:lvl4pPr>
      <a:lvl5pPr marL="2174875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1400" b="1">
          <a:solidFill>
            <a:srgbClr val="133984"/>
          </a:solidFill>
          <a:latin typeface="+mn-lt"/>
          <a:ea typeface="+mn-ea"/>
        </a:defRPr>
      </a:lvl5pPr>
      <a:lvl6pPr marL="259588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6pPr>
      <a:lvl7pPr marL="305308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7pPr>
      <a:lvl8pPr marL="351028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8pPr>
      <a:lvl9pPr marL="396748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Visio_Drawing1.vsdx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59364" y="6241029"/>
            <a:ext cx="3627020" cy="59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Reporters: </a:t>
            </a:r>
            <a:r>
              <a:rPr lang="en-US" altLang="zh-CN" sz="14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Jie</a:t>
            </a:r>
            <a:r>
              <a:rPr lang="en-US" altLang="zh-CN" sz="1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Ren, Cheng Zheng</a:t>
            </a:r>
          </a:p>
          <a:p>
            <a:pPr algn="l">
              <a:lnSpc>
                <a:spcPct val="150000"/>
              </a:lnSpc>
            </a:pP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1449" y="1219572"/>
            <a:ext cx="8424935" cy="221500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91440" tIns="5400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600" kern="0" dirty="0">
                <a:solidFill>
                  <a:srgbClr val="002060"/>
                </a:solidFill>
                <a:latin typeface="+mn-ea"/>
                <a:ea typeface="+mn-ea"/>
              </a:rPr>
              <a:t>Object-oriented training course designing report</a:t>
            </a:r>
          </a:p>
          <a:p>
            <a:pPr eaLnBrk="1" hangingPunct="1"/>
            <a:endParaRPr lang="en-US" altLang="zh-CN" sz="3600" kern="0" dirty="0">
              <a:solidFill>
                <a:srgbClr val="002060"/>
              </a:solidFill>
              <a:latin typeface="+mn-ea"/>
              <a:ea typeface="+mn-ea"/>
            </a:endParaRPr>
          </a:p>
          <a:p>
            <a:pPr eaLnBrk="1" hangingPunct="1"/>
            <a:r>
              <a:rPr lang="en-US" altLang="zh-CN" dirty="0"/>
              <a:t>Labeled wafer manufacturing data set processing, classification and optimization</a:t>
            </a:r>
            <a:endParaRPr lang="zh-CN" sz="3600" kern="0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26375" y="4151572"/>
            <a:ext cx="5891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kern="0" dirty="0">
                <a:solidFill>
                  <a:srgbClr val="002060"/>
                </a:solidFill>
                <a:ea typeface="华文细黑" panose="02010600040101010101" pitchFamily="2" charset="-122"/>
              </a:rPr>
              <a:t>College of Mechanical Engineering, </a:t>
            </a:r>
            <a:r>
              <a:rPr lang="en-US" altLang="zh-CN" kern="0" dirty="0" err="1">
                <a:solidFill>
                  <a:srgbClr val="002060"/>
                </a:solidFill>
                <a:ea typeface="华文细黑" panose="02010600040101010101" pitchFamily="2" charset="-122"/>
              </a:rPr>
              <a:t>Donghua</a:t>
            </a:r>
            <a:r>
              <a:rPr lang="en-US" altLang="zh-CN" kern="0" dirty="0">
                <a:solidFill>
                  <a:srgbClr val="002060"/>
                </a:solidFill>
                <a:ea typeface="华文细黑" panose="02010600040101010101" pitchFamily="2" charset="-122"/>
              </a:rPr>
              <a:t> University</a:t>
            </a:r>
          </a:p>
        </p:txBody>
      </p:sp>
      <p:sp>
        <p:nvSpPr>
          <p:cNvPr id="5" name="矩形 4"/>
          <p:cNvSpPr/>
          <p:nvPr/>
        </p:nvSpPr>
        <p:spPr>
          <a:xfrm>
            <a:off x="1820636" y="4797312"/>
            <a:ext cx="5927777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members: </a:t>
            </a:r>
            <a:r>
              <a:rPr lang="en-US" altLang="zh-CN" sz="14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Jie</a:t>
            </a:r>
            <a:r>
              <a:rPr lang="en-US" altLang="zh-CN" sz="1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Ren, Cheng Zheng, </a:t>
            </a:r>
            <a:r>
              <a:rPr lang="en-US" altLang="zh-CN" sz="14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Qirui</a:t>
            </a:r>
            <a:r>
              <a:rPr lang="en-US" altLang="zh-CN" sz="1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Yang, </a:t>
            </a:r>
            <a:r>
              <a:rPr lang="en-US" altLang="zh-CN" sz="14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Ziwen</a:t>
            </a:r>
            <a:r>
              <a:rPr lang="en-US" altLang="zh-CN" sz="1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Liu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 Research Structure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dirty="0"/>
              <a:t>8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2579779" y="2780928"/>
            <a:ext cx="3068144" cy="50405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Feature discretization</a:t>
            </a:r>
            <a:endParaRPr lang="zh-CN" altLang="en-US" sz="2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579778" y="3717032"/>
            <a:ext cx="3816418" cy="50405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Calculate mutual information</a:t>
            </a:r>
            <a:endParaRPr lang="zh-CN" altLang="en-US" sz="2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2411760" y="2276872"/>
            <a:ext cx="0" cy="17281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>
            <a:cxnSpLocks/>
            <a:stCxn id="3" idx="1"/>
          </p:cNvCxnSpPr>
          <p:nvPr/>
        </p:nvCxnSpPr>
        <p:spPr bwMode="auto">
          <a:xfrm flipH="1">
            <a:off x="2411761" y="3032956"/>
            <a:ext cx="16801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直接连接符 29"/>
          <p:cNvCxnSpPr/>
          <p:nvPr/>
        </p:nvCxnSpPr>
        <p:spPr bwMode="auto">
          <a:xfrm flipH="1">
            <a:off x="2411760" y="4005064"/>
            <a:ext cx="16801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410A2A2C-463C-41D5-8D1D-A7113DE69D5B}"/>
              </a:ext>
            </a:extLst>
          </p:cNvPr>
          <p:cNvSpPr/>
          <p:nvPr/>
        </p:nvSpPr>
        <p:spPr bwMode="auto">
          <a:xfrm>
            <a:off x="85742" y="980728"/>
            <a:ext cx="1413918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Data pre-processing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FE122AD-650E-422F-80EC-44F017963720}"/>
              </a:ext>
            </a:extLst>
          </p:cNvPr>
          <p:cNvSpPr/>
          <p:nvPr/>
        </p:nvSpPr>
        <p:spPr bwMode="auto">
          <a:xfrm>
            <a:off x="1955709" y="980728"/>
            <a:ext cx="1320147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Pre-screening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E1CC65A-04F8-4409-8004-99AA30E5C2A8}"/>
              </a:ext>
            </a:extLst>
          </p:cNvPr>
          <p:cNvSpPr/>
          <p:nvPr/>
        </p:nvSpPr>
        <p:spPr bwMode="auto">
          <a:xfrm>
            <a:off x="3779912" y="980728"/>
            <a:ext cx="1320147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Disordered and then processed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0A84AE4-87A4-4DE5-8693-A5E1FF7F9FB8}"/>
              </a:ext>
            </a:extLst>
          </p:cNvPr>
          <p:cNvSpPr/>
          <p:nvPr/>
        </p:nvSpPr>
        <p:spPr bwMode="auto">
          <a:xfrm>
            <a:off x="5580112" y="980728"/>
            <a:ext cx="1320147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balancing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CE1E2F8-8399-4AC3-A95A-912BFE20078C}"/>
              </a:ext>
            </a:extLst>
          </p:cNvPr>
          <p:cNvSpPr/>
          <p:nvPr/>
        </p:nvSpPr>
        <p:spPr bwMode="auto">
          <a:xfrm>
            <a:off x="7356309" y="980728"/>
            <a:ext cx="1643675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classification&amp;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Evaluation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8DF92443-70A6-4353-8629-CED3EE9E164C}"/>
              </a:ext>
            </a:extLst>
          </p:cNvPr>
          <p:cNvSpPr/>
          <p:nvPr/>
        </p:nvSpPr>
        <p:spPr bwMode="auto">
          <a:xfrm rot="16200000">
            <a:off x="1619350" y="1361330"/>
            <a:ext cx="204024" cy="53494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EC4CB7BA-CBE1-451D-B8B8-0394FB0389D6}"/>
              </a:ext>
            </a:extLst>
          </p:cNvPr>
          <p:cNvSpPr/>
          <p:nvPr/>
        </p:nvSpPr>
        <p:spPr bwMode="auto">
          <a:xfrm rot="16200000">
            <a:off x="3470718" y="1361330"/>
            <a:ext cx="204024" cy="53494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0F05B7A6-928D-4DAC-8988-1C6164636871}"/>
              </a:ext>
            </a:extLst>
          </p:cNvPr>
          <p:cNvSpPr/>
          <p:nvPr/>
        </p:nvSpPr>
        <p:spPr bwMode="auto">
          <a:xfrm rot="16200000">
            <a:off x="5278449" y="1361330"/>
            <a:ext cx="204024" cy="53494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1E1E1A34-F7C7-4A86-82AD-88530A305311}"/>
              </a:ext>
            </a:extLst>
          </p:cNvPr>
          <p:cNvSpPr/>
          <p:nvPr/>
        </p:nvSpPr>
        <p:spPr bwMode="auto">
          <a:xfrm rot="16200000">
            <a:off x="7032594" y="1358641"/>
            <a:ext cx="204024" cy="53494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 Research Structure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dirty="0"/>
              <a:t>9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4235963" y="2780928"/>
            <a:ext cx="3166108" cy="50405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Normalized processing</a:t>
            </a:r>
            <a:endParaRPr lang="zh-CN" altLang="en-US" sz="2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235962" y="3717032"/>
            <a:ext cx="3166100" cy="50405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Scrambled order by line</a:t>
            </a:r>
            <a:endParaRPr lang="zh-CN" altLang="en-US" sz="2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235963" y="4653136"/>
            <a:ext cx="2631171" cy="50405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Dividing data sets</a:t>
            </a:r>
            <a:endParaRPr lang="zh-CN" altLang="en-US" sz="2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067944" y="2276872"/>
            <a:ext cx="0" cy="2628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>
            <a:cxnSpLocks/>
            <a:stCxn id="3" idx="1"/>
          </p:cNvCxnSpPr>
          <p:nvPr/>
        </p:nvCxnSpPr>
        <p:spPr bwMode="auto">
          <a:xfrm flipH="1">
            <a:off x="4067945" y="3032956"/>
            <a:ext cx="16801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直接连接符 29"/>
          <p:cNvCxnSpPr/>
          <p:nvPr/>
        </p:nvCxnSpPr>
        <p:spPr bwMode="auto">
          <a:xfrm flipH="1">
            <a:off x="4067944" y="4005064"/>
            <a:ext cx="16801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4067944" y="4869160"/>
            <a:ext cx="16801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644B5F1-FCF5-4E1F-AB72-1B0BC51C42C9}"/>
              </a:ext>
            </a:extLst>
          </p:cNvPr>
          <p:cNvSpPr/>
          <p:nvPr/>
        </p:nvSpPr>
        <p:spPr bwMode="auto">
          <a:xfrm>
            <a:off x="144016" y="980728"/>
            <a:ext cx="1355643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Data pre-processing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F616BA1-3418-4932-ACEA-9A6068D77CF3}"/>
              </a:ext>
            </a:extLst>
          </p:cNvPr>
          <p:cNvSpPr/>
          <p:nvPr/>
        </p:nvSpPr>
        <p:spPr bwMode="auto">
          <a:xfrm>
            <a:off x="1955709" y="980728"/>
            <a:ext cx="1320147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Pre-screening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B6F8D84-3A2C-486C-B3C0-002D9323057A}"/>
              </a:ext>
            </a:extLst>
          </p:cNvPr>
          <p:cNvSpPr/>
          <p:nvPr/>
        </p:nvSpPr>
        <p:spPr bwMode="auto">
          <a:xfrm>
            <a:off x="3779912" y="980728"/>
            <a:ext cx="1320147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Disordered and then processed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E41D756-5053-4D4B-BE64-79B8503062F7}"/>
              </a:ext>
            </a:extLst>
          </p:cNvPr>
          <p:cNvSpPr/>
          <p:nvPr/>
        </p:nvSpPr>
        <p:spPr bwMode="auto">
          <a:xfrm>
            <a:off x="5580112" y="980728"/>
            <a:ext cx="1320147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balancing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499C8C9-780E-4E22-903B-E5A029C04428}"/>
              </a:ext>
            </a:extLst>
          </p:cNvPr>
          <p:cNvSpPr/>
          <p:nvPr/>
        </p:nvSpPr>
        <p:spPr bwMode="auto">
          <a:xfrm>
            <a:off x="7356309" y="980728"/>
            <a:ext cx="1643675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classification&amp;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Evaluation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5AB4E722-50A9-4B9A-8F4E-62D86DA02AEC}"/>
              </a:ext>
            </a:extLst>
          </p:cNvPr>
          <p:cNvSpPr/>
          <p:nvPr/>
        </p:nvSpPr>
        <p:spPr bwMode="auto">
          <a:xfrm rot="16200000">
            <a:off x="1619350" y="1361330"/>
            <a:ext cx="204024" cy="53494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B891446B-A768-4F88-B012-13ABDBCE9610}"/>
              </a:ext>
            </a:extLst>
          </p:cNvPr>
          <p:cNvSpPr/>
          <p:nvPr/>
        </p:nvSpPr>
        <p:spPr bwMode="auto">
          <a:xfrm rot="16200000">
            <a:off x="3470718" y="1361330"/>
            <a:ext cx="204024" cy="53494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1522944C-7B92-4023-8225-C23DBFC03615}"/>
              </a:ext>
            </a:extLst>
          </p:cNvPr>
          <p:cNvSpPr/>
          <p:nvPr/>
        </p:nvSpPr>
        <p:spPr bwMode="auto">
          <a:xfrm rot="16200000">
            <a:off x="5278449" y="1361330"/>
            <a:ext cx="204024" cy="53494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2108B2DA-0BA4-4257-9970-7673119CA400}"/>
              </a:ext>
            </a:extLst>
          </p:cNvPr>
          <p:cNvSpPr/>
          <p:nvPr/>
        </p:nvSpPr>
        <p:spPr bwMode="auto">
          <a:xfrm rot="16200000">
            <a:off x="7032594" y="1358641"/>
            <a:ext cx="204024" cy="53494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 Research Structure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5964155" y="2780928"/>
            <a:ext cx="2784307" cy="50405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Balanced processing</a:t>
            </a:r>
            <a:endParaRPr lang="zh-CN" altLang="en-US" sz="2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964154" y="3717032"/>
            <a:ext cx="3179842" cy="50405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Scrambled order by line</a:t>
            </a:r>
            <a:endParaRPr lang="zh-CN" altLang="en-US" sz="2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5796136" y="2276872"/>
            <a:ext cx="0" cy="17281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>
            <a:cxnSpLocks/>
            <a:stCxn id="3" idx="1"/>
          </p:cNvCxnSpPr>
          <p:nvPr/>
        </p:nvCxnSpPr>
        <p:spPr bwMode="auto">
          <a:xfrm flipH="1">
            <a:off x="5796137" y="3032956"/>
            <a:ext cx="16801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直接连接符 29"/>
          <p:cNvCxnSpPr/>
          <p:nvPr/>
        </p:nvCxnSpPr>
        <p:spPr bwMode="auto">
          <a:xfrm flipH="1">
            <a:off x="5796136" y="4005064"/>
            <a:ext cx="16801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4F1E38E5-C81C-4079-A29D-19B9AD4F6881}"/>
              </a:ext>
            </a:extLst>
          </p:cNvPr>
          <p:cNvSpPr/>
          <p:nvPr/>
        </p:nvSpPr>
        <p:spPr bwMode="auto">
          <a:xfrm>
            <a:off x="144016" y="980728"/>
            <a:ext cx="1355643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Data pre-processing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68834C5-6AEF-4221-B46E-489299AC3320}"/>
              </a:ext>
            </a:extLst>
          </p:cNvPr>
          <p:cNvSpPr/>
          <p:nvPr/>
        </p:nvSpPr>
        <p:spPr bwMode="auto">
          <a:xfrm>
            <a:off x="1955709" y="980728"/>
            <a:ext cx="1320147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Pre-screening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50C793F-ED8A-4C21-82A9-082CF6983D08}"/>
              </a:ext>
            </a:extLst>
          </p:cNvPr>
          <p:cNvSpPr/>
          <p:nvPr/>
        </p:nvSpPr>
        <p:spPr bwMode="auto">
          <a:xfrm>
            <a:off x="3779912" y="980728"/>
            <a:ext cx="1320147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Disordered and then processed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E0F3D91-62F1-4EB7-B129-6EEA4927B2C9}"/>
              </a:ext>
            </a:extLst>
          </p:cNvPr>
          <p:cNvSpPr/>
          <p:nvPr/>
        </p:nvSpPr>
        <p:spPr bwMode="auto">
          <a:xfrm>
            <a:off x="5580112" y="980728"/>
            <a:ext cx="1320147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balancing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36C59F1-2A12-426C-BCE2-C21A964C5054}"/>
              </a:ext>
            </a:extLst>
          </p:cNvPr>
          <p:cNvSpPr/>
          <p:nvPr/>
        </p:nvSpPr>
        <p:spPr bwMode="auto">
          <a:xfrm>
            <a:off x="7356309" y="980728"/>
            <a:ext cx="1643675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classification&amp;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Evaluation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8837CEB6-B716-47A2-9BE6-645D345D7755}"/>
              </a:ext>
            </a:extLst>
          </p:cNvPr>
          <p:cNvSpPr/>
          <p:nvPr/>
        </p:nvSpPr>
        <p:spPr bwMode="auto">
          <a:xfrm rot="16200000">
            <a:off x="1619350" y="1361330"/>
            <a:ext cx="204024" cy="53494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F3DD3049-E030-41B1-95BE-4B28F7262AAE}"/>
              </a:ext>
            </a:extLst>
          </p:cNvPr>
          <p:cNvSpPr/>
          <p:nvPr/>
        </p:nvSpPr>
        <p:spPr bwMode="auto">
          <a:xfrm rot="16200000">
            <a:off x="3470718" y="1361330"/>
            <a:ext cx="204024" cy="53494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959AA4AF-15C1-4CE9-8B23-3F0E29704494}"/>
              </a:ext>
            </a:extLst>
          </p:cNvPr>
          <p:cNvSpPr/>
          <p:nvPr/>
        </p:nvSpPr>
        <p:spPr bwMode="auto">
          <a:xfrm rot="16200000">
            <a:off x="5278449" y="1361330"/>
            <a:ext cx="204024" cy="53494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666FC0C9-3873-46C2-9A23-B3029487C85B}"/>
              </a:ext>
            </a:extLst>
          </p:cNvPr>
          <p:cNvSpPr/>
          <p:nvPr/>
        </p:nvSpPr>
        <p:spPr bwMode="auto">
          <a:xfrm rot="16200000">
            <a:off x="7032594" y="1358641"/>
            <a:ext cx="204024" cy="53494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 Research Structure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6108170" y="2780929"/>
            <a:ext cx="1776197" cy="50405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Classifier</a:t>
            </a:r>
            <a:endParaRPr kumimoji="0" lang="zh-CN" altLang="en-US" sz="24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108169" y="3744347"/>
            <a:ext cx="2904313" cy="83677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Genetic algorithm optimization</a:t>
            </a:r>
            <a:endParaRPr kumimoji="0" lang="zh-CN" altLang="en-US" sz="24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5940152" y="2636912"/>
            <a:ext cx="0" cy="13681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>
            <a:cxnSpLocks/>
          </p:cNvCxnSpPr>
          <p:nvPr/>
        </p:nvCxnSpPr>
        <p:spPr bwMode="auto">
          <a:xfrm flipH="1">
            <a:off x="5940152" y="3068960"/>
            <a:ext cx="16801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直接连接符 29"/>
          <p:cNvCxnSpPr/>
          <p:nvPr/>
        </p:nvCxnSpPr>
        <p:spPr bwMode="auto">
          <a:xfrm flipH="1">
            <a:off x="5940152" y="4005064"/>
            <a:ext cx="16801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>
            <a:cxnSpLocks/>
          </p:cNvCxnSpPr>
          <p:nvPr/>
        </p:nvCxnSpPr>
        <p:spPr bwMode="auto">
          <a:xfrm>
            <a:off x="5966792" y="2636912"/>
            <a:ext cx="184556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 bwMode="auto">
          <a:xfrm flipV="1">
            <a:off x="7812360" y="2276872"/>
            <a:ext cx="0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9CDC0D6B-6E50-4AE4-8EE0-93E82BD4740C}"/>
              </a:ext>
            </a:extLst>
          </p:cNvPr>
          <p:cNvSpPr/>
          <p:nvPr/>
        </p:nvSpPr>
        <p:spPr bwMode="auto">
          <a:xfrm>
            <a:off x="144016" y="980728"/>
            <a:ext cx="1355643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Data pre-processing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B06369C-8D3A-4BA0-8C70-1A47F1012E8E}"/>
              </a:ext>
            </a:extLst>
          </p:cNvPr>
          <p:cNvSpPr/>
          <p:nvPr/>
        </p:nvSpPr>
        <p:spPr bwMode="auto">
          <a:xfrm>
            <a:off x="1955709" y="980728"/>
            <a:ext cx="1320147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Pre-screening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98F52A4-4564-40C4-82DE-F39E82AB7950}"/>
              </a:ext>
            </a:extLst>
          </p:cNvPr>
          <p:cNvSpPr/>
          <p:nvPr/>
        </p:nvSpPr>
        <p:spPr bwMode="auto">
          <a:xfrm>
            <a:off x="3779912" y="980728"/>
            <a:ext cx="1320147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Disordered and then processed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FF13CED-45AB-455F-9C8E-B7B4828E6560}"/>
              </a:ext>
            </a:extLst>
          </p:cNvPr>
          <p:cNvSpPr/>
          <p:nvPr/>
        </p:nvSpPr>
        <p:spPr bwMode="auto">
          <a:xfrm>
            <a:off x="5580112" y="980728"/>
            <a:ext cx="1320147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balancing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8305BF-F85F-4D8B-B433-1445AF26CD80}"/>
              </a:ext>
            </a:extLst>
          </p:cNvPr>
          <p:cNvSpPr/>
          <p:nvPr/>
        </p:nvSpPr>
        <p:spPr bwMode="auto">
          <a:xfrm>
            <a:off x="7356309" y="980728"/>
            <a:ext cx="1643675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classification&amp;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Evaluation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90EE61AF-7D84-4B12-9F65-1A62220821E1}"/>
              </a:ext>
            </a:extLst>
          </p:cNvPr>
          <p:cNvSpPr/>
          <p:nvPr/>
        </p:nvSpPr>
        <p:spPr bwMode="auto">
          <a:xfrm rot="16200000">
            <a:off x="1619350" y="1361330"/>
            <a:ext cx="204024" cy="53494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D7EC47E8-1032-4B99-8A8A-28482FDB7FC7}"/>
              </a:ext>
            </a:extLst>
          </p:cNvPr>
          <p:cNvSpPr/>
          <p:nvPr/>
        </p:nvSpPr>
        <p:spPr bwMode="auto">
          <a:xfrm rot="16200000">
            <a:off x="3470718" y="1361330"/>
            <a:ext cx="204024" cy="53494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3B61F5F1-1714-4D65-806E-3AFC41EC2EC4}"/>
              </a:ext>
            </a:extLst>
          </p:cNvPr>
          <p:cNvSpPr/>
          <p:nvPr/>
        </p:nvSpPr>
        <p:spPr bwMode="auto">
          <a:xfrm rot="16200000">
            <a:off x="5278449" y="1361330"/>
            <a:ext cx="204024" cy="53494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BD7BE25-F046-456F-B1E2-5BEC7C0DBB9E}"/>
              </a:ext>
            </a:extLst>
          </p:cNvPr>
          <p:cNvSpPr/>
          <p:nvPr/>
        </p:nvSpPr>
        <p:spPr bwMode="auto">
          <a:xfrm rot="16200000">
            <a:off x="7032594" y="1358641"/>
            <a:ext cx="204024" cy="53494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83768" y="1591894"/>
            <a:ext cx="5543550" cy="36742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l" eaLnBrk="1" hangingPunct="1">
              <a:lnSpc>
                <a:spcPct val="200000"/>
              </a:lnSpc>
              <a:buNone/>
            </a:pPr>
            <a:r>
              <a:rPr lang="en-US" altLang="zh-CN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Background</a:t>
            </a:r>
            <a:endParaRPr lang="zh-CN" altLang="zh-CN" sz="2400" b="1" dirty="0">
              <a:solidFill>
                <a:schemeClr val="bg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1" hangingPunct="1">
              <a:lnSpc>
                <a:spcPct val="200000"/>
              </a:lnSpc>
              <a:buAutoNum type="arabicPeriod" startAt="2"/>
            </a:pPr>
            <a:r>
              <a:rPr lang="en-US" altLang="zh-CN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Characteristics </a:t>
            </a:r>
          </a:p>
          <a:p>
            <a:pPr marL="457200" indent="-457200" algn="l" eaLnBrk="1" hangingPunct="1">
              <a:lnSpc>
                <a:spcPct val="200000"/>
              </a:lnSpc>
              <a:buAutoNum type="arabicPeriod" startAt="2"/>
            </a:pPr>
            <a:r>
              <a:rPr lang="en-US" altLang="zh-CN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Research Structure</a:t>
            </a:r>
          </a:p>
          <a:p>
            <a:pPr marL="457200" indent="-457200" algn="l" eaLnBrk="1" hangingPunct="1">
              <a:lnSpc>
                <a:spcPct val="200000"/>
              </a:lnSpc>
              <a:buAutoNum type="arabicPeriod" startAt="2"/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Implementation Steps</a:t>
            </a:r>
          </a:p>
          <a:p>
            <a:pPr marL="457200" indent="-457200" algn="l" eaLnBrk="1" hangingPunct="1">
              <a:lnSpc>
                <a:spcPct val="200000"/>
              </a:lnSpc>
              <a:buAutoNum type="arabicPeriod" startAt="2"/>
            </a:pPr>
            <a:r>
              <a:rPr lang="en-US" altLang="zh-CN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Experimental Results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826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7"/>
    </mc:Choice>
    <mc:Fallback xmlns="">
      <p:transition spd="slow" advTm="117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Block Implementation Steps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dirty="0"/>
              <a:t>13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323528" y="980728"/>
            <a:ext cx="1390969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Data pre-processing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707571" y="2564904"/>
            <a:ext cx="1776197" cy="8640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Initialization parameters</a:t>
            </a:r>
            <a:endParaRPr lang="zh-CN" altLang="en-US" sz="2400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707570" y="3537013"/>
            <a:ext cx="1776197" cy="1116123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Delete </a:t>
            </a:r>
            <a:r>
              <a:rPr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duplicate lines</a:t>
            </a:r>
            <a:endParaRPr lang="zh-CN" altLang="en-US" sz="2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707570" y="4905163"/>
            <a:ext cx="1776197" cy="8280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Remove</a:t>
            </a:r>
          </a:p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NaN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counts</a:t>
            </a:r>
            <a:endParaRPr lang="zh-CN" altLang="en-US" sz="2400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 bwMode="auto">
          <a:xfrm>
            <a:off x="539552" y="2276872"/>
            <a:ext cx="0" cy="28803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>
            <a:cxnSpLocks/>
            <a:stCxn id="3" idx="1"/>
          </p:cNvCxnSpPr>
          <p:nvPr/>
        </p:nvCxnSpPr>
        <p:spPr bwMode="auto">
          <a:xfrm flipH="1">
            <a:off x="539553" y="2996952"/>
            <a:ext cx="168018" cy="360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直接连接符 29"/>
          <p:cNvCxnSpPr/>
          <p:nvPr/>
        </p:nvCxnSpPr>
        <p:spPr bwMode="auto">
          <a:xfrm flipH="1">
            <a:off x="539552" y="4005064"/>
            <a:ext cx="16801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539552" y="5157192"/>
            <a:ext cx="16801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225392" y="2253850"/>
            <a:ext cx="537905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original_sepecific = original_data.drop_duplicates(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keep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'first'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inplace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51B83D-8865-4226-B6C4-F6EDA4606283}"/>
              </a:ext>
            </a:extLst>
          </p:cNvPr>
          <p:cNvSpPr txBox="1"/>
          <p:nvPr/>
        </p:nvSpPr>
        <p:spPr bwMode="auto">
          <a:xfrm>
            <a:off x="3419872" y="4087062"/>
            <a:ext cx="4104455" cy="738664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rows in the original dataset   591</a:t>
            </a:r>
          </a:p>
          <a:p>
            <a:pPr algn="l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rows in the dataset after deleting duplicate rows   591</a:t>
            </a: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Block Implementation Steps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dirty="0"/>
              <a:t>14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323528" y="980728"/>
            <a:ext cx="1440156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Data pre-processing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/>
          <p:cNvCxnSpPr/>
          <p:nvPr/>
        </p:nvCxnSpPr>
        <p:spPr bwMode="auto">
          <a:xfrm flipV="1">
            <a:off x="2986821" y="1913092"/>
            <a:ext cx="1016369" cy="3244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直接连接符 19"/>
          <p:cNvCxnSpPr/>
          <p:nvPr/>
        </p:nvCxnSpPr>
        <p:spPr bwMode="auto">
          <a:xfrm>
            <a:off x="2986821" y="5130842"/>
            <a:ext cx="972389" cy="3901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文本框 20"/>
          <p:cNvSpPr txBox="1"/>
          <p:nvPr/>
        </p:nvSpPr>
        <p:spPr bwMode="auto">
          <a:xfrm>
            <a:off x="3642648" y="3395956"/>
            <a:ext cx="1015663" cy="1692771"/>
          </a:xfrm>
          <a:prstGeom prst="rect">
            <a:avLst/>
          </a:prstGeom>
          <a:noFill/>
          <a:ln w="12700">
            <a:noFill/>
            <a:miter lim="800000"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zh-CN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898EA04-F14D-4A5C-B062-380B49D3EAEA}"/>
              </a:ext>
            </a:extLst>
          </p:cNvPr>
          <p:cNvSpPr/>
          <p:nvPr/>
        </p:nvSpPr>
        <p:spPr bwMode="auto">
          <a:xfrm>
            <a:off x="707571" y="2564904"/>
            <a:ext cx="1776197" cy="8640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Initialization parameters</a:t>
            </a:r>
            <a:endParaRPr lang="zh-CN" altLang="en-US" sz="2400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FED061E-7488-4B13-B8CF-5ECD62E8E776}"/>
              </a:ext>
            </a:extLst>
          </p:cNvPr>
          <p:cNvSpPr/>
          <p:nvPr/>
        </p:nvSpPr>
        <p:spPr bwMode="auto">
          <a:xfrm>
            <a:off x="707570" y="3537013"/>
            <a:ext cx="1776197" cy="11161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Delete duplicate rows</a:t>
            </a:r>
            <a:endParaRPr lang="zh-CN" altLang="en-US" sz="2400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3BC0CED-5371-4B9C-8356-EC2831546D51}"/>
              </a:ext>
            </a:extLst>
          </p:cNvPr>
          <p:cNvSpPr/>
          <p:nvPr/>
        </p:nvSpPr>
        <p:spPr bwMode="auto">
          <a:xfrm>
            <a:off x="707570" y="4905163"/>
            <a:ext cx="1776197" cy="82809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Remove</a:t>
            </a:r>
          </a:p>
          <a:p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NaN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counts</a:t>
            </a:r>
            <a:endParaRPr lang="zh-CN" altLang="en-US" sz="2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4DFD2D0-A46F-4DC9-AE6F-42612940C88B}"/>
              </a:ext>
            </a:extLst>
          </p:cNvPr>
          <p:cNvCxnSpPr>
            <a:cxnSpLocks/>
          </p:cNvCxnSpPr>
          <p:nvPr/>
        </p:nvCxnSpPr>
        <p:spPr bwMode="auto">
          <a:xfrm>
            <a:off x="539552" y="2276872"/>
            <a:ext cx="0" cy="28803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5730FD2-CC9A-4B10-9364-8EBB35CFDE43}"/>
              </a:ext>
            </a:extLst>
          </p:cNvPr>
          <p:cNvCxnSpPr>
            <a:cxnSpLocks/>
            <a:stCxn id="22" idx="1"/>
          </p:cNvCxnSpPr>
          <p:nvPr/>
        </p:nvCxnSpPr>
        <p:spPr bwMode="auto">
          <a:xfrm flipH="1">
            <a:off x="539553" y="2996952"/>
            <a:ext cx="168018" cy="360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43CAC71-4F86-44EF-96FA-3D834ABF7FB4}"/>
              </a:ext>
            </a:extLst>
          </p:cNvPr>
          <p:cNvCxnSpPr/>
          <p:nvPr/>
        </p:nvCxnSpPr>
        <p:spPr bwMode="auto">
          <a:xfrm flipH="1">
            <a:off x="539552" y="4005064"/>
            <a:ext cx="16801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756ABAF-DC89-42EC-AC6F-B455CFEEEC14}"/>
              </a:ext>
            </a:extLst>
          </p:cNvPr>
          <p:cNvCxnSpPr/>
          <p:nvPr/>
        </p:nvCxnSpPr>
        <p:spPr bwMode="auto">
          <a:xfrm flipH="1">
            <a:off x="539552" y="5157192"/>
            <a:ext cx="16801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6FB7BCA7-A035-447F-BE69-ED32E2134A84}"/>
              </a:ext>
            </a:extLst>
          </p:cNvPr>
          <p:cNvSpPr/>
          <p:nvPr/>
        </p:nvSpPr>
        <p:spPr bwMode="auto">
          <a:xfrm>
            <a:off x="4716015" y="1628800"/>
            <a:ext cx="3914164" cy="10081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Skip </a:t>
            </a:r>
            <a:r>
              <a:rPr lang="en-US" altLang="zh-CN" sz="20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NaN</a:t>
            </a:r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Extract original matrix value terms</a:t>
            </a:r>
          </a:p>
          <a:p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Generate a new matrix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2F6AB83-5E23-446B-96A8-9B274C08643A}"/>
              </a:ext>
            </a:extLst>
          </p:cNvPr>
          <p:cNvSpPr/>
          <p:nvPr/>
        </p:nvSpPr>
        <p:spPr bwMode="auto">
          <a:xfrm>
            <a:off x="4716015" y="3212976"/>
            <a:ext cx="3957204" cy="51318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Find the mean value of each column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4C16E87-0DFE-45EC-8D33-40386ED71C95}"/>
              </a:ext>
            </a:extLst>
          </p:cNvPr>
          <p:cNvSpPr/>
          <p:nvPr/>
        </p:nvSpPr>
        <p:spPr bwMode="auto">
          <a:xfrm>
            <a:off x="4716015" y="4293096"/>
            <a:ext cx="4176465" cy="108012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Find the average value of each column and place it in the corresponding position of the new matrix.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70074E69-2354-45B3-88A9-DC5BBA8C000F}"/>
              </a:ext>
            </a:extLst>
          </p:cNvPr>
          <p:cNvSpPr/>
          <p:nvPr/>
        </p:nvSpPr>
        <p:spPr bwMode="auto">
          <a:xfrm>
            <a:off x="6588224" y="2636913"/>
            <a:ext cx="216024" cy="576063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5F95F80C-051B-4CBA-AF60-844543FC4E3B}"/>
              </a:ext>
            </a:extLst>
          </p:cNvPr>
          <p:cNvSpPr/>
          <p:nvPr/>
        </p:nvSpPr>
        <p:spPr bwMode="auto">
          <a:xfrm>
            <a:off x="6588224" y="3717032"/>
            <a:ext cx="216024" cy="576063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dirty="0"/>
              <a:t>15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323528" y="980728"/>
            <a:ext cx="1776195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Pre-screening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806267" y="2564904"/>
            <a:ext cx="1776197" cy="75608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Feature discretization</a:t>
            </a:r>
            <a:endParaRPr kumimoji="0" lang="zh-CN" altLang="en-US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03581" y="3717031"/>
            <a:ext cx="1776197" cy="6480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Calculate mutual information</a:t>
            </a:r>
            <a:endParaRPr kumimoji="0" lang="zh-CN" altLang="en-US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635563" y="2276872"/>
            <a:ext cx="0" cy="17281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>
            <a:cxnSpLocks/>
            <a:stCxn id="3" idx="1"/>
          </p:cNvCxnSpPr>
          <p:nvPr/>
        </p:nvCxnSpPr>
        <p:spPr bwMode="auto">
          <a:xfrm flipH="1" flipV="1">
            <a:off x="638249" y="2924944"/>
            <a:ext cx="168018" cy="180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直接连接符 29"/>
          <p:cNvCxnSpPr/>
          <p:nvPr/>
        </p:nvCxnSpPr>
        <p:spPr bwMode="auto">
          <a:xfrm flipH="1">
            <a:off x="635563" y="4005064"/>
            <a:ext cx="16801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文本框 4"/>
          <p:cNvSpPr txBox="1"/>
          <p:nvPr/>
        </p:nvSpPr>
        <p:spPr bwMode="auto">
          <a:xfrm>
            <a:off x="2579778" y="836712"/>
            <a:ext cx="6437660" cy="738664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Pretreatment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X_tezheng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original_clean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[:, 0:590]</a:t>
            </a:r>
          </a:p>
          <a:p>
            <a:pPr algn="l"/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Discrete method: equal width dispersion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627398" y="1798302"/>
            <a:ext cx="3122633" cy="100053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According to the shape of the feature matrix,</a:t>
            </a:r>
          </a:p>
          <a:p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Building an empty matrix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627398" y="3396417"/>
            <a:ext cx="3122633" cy="68462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Set the dispersion</a:t>
            </a:r>
          </a:p>
          <a:p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parameter k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269916" y="4661078"/>
            <a:ext cx="4480115" cy="157623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According to k, the principle of equal width is used to sequentially divide each column of the matrix feature, and convert the original value into a value of 0 to k-1, and put them into the empty matrix.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箭头: 下 28"/>
          <p:cNvSpPr/>
          <p:nvPr/>
        </p:nvSpPr>
        <p:spPr bwMode="auto">
          <a:xfrm>
            <a:off x="6938900" y="2793511"/>
            <a:ext cx="216024" cy="576063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" name="箭头: 下 30"/>
          <p:cNvSpPr/>
          <p:nvPr/>
        </p:nvSpPr>
        <p:spPr bwMode="auto">
          <a:xfrm>
            <a:off x="6364776" y="4077072"/>
            <a:ext cx="216024" cy="576063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cxnSp>
        <p:nvCxnSpPr>
          <p:cNvPr id="32" name="直接连接符 31"/>
          <p:cNvCxnSpPr/>
          <p:nvPr/>
        </p:nvCxnSpPr>
        <p:spPr bwMode="auto">
          <a:xfrm flipV="1">
            <a:off x="2986821" y="2276872"/>
            <a:ext cx="1489003" cy="7560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文本框 32"/>
          <p:cNvSpPr txBox="1"/>
          <p:nvPr/>
        </p:nvSpPr>
        <p:spPr bwMode="auto">
          <a:xfrm>
            <a:off x="3577655" y="2766279"/>
            <a:ext cx="1015663" cy="1692771"/>
          </a:xfrm>
          <a:prstGeom prst="rect">
            <a:avLst/>
          </a:prstGeom>
          <a:noFill/>
          <a:ln w="12700">
            <a:noFill/>
            <a:miter lim="800000"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zh-CN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接连接符 33"/>
          <p:cNvCxnSpPr/>
          <p:nvPr/>
        </p:nvCxnSpPr>
        <p:spPr bwMode="auto">
          <a:xfrm>
            <a:off x="2986821" y="3032956"/>
            <a:ext cx="972389" cy="24880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标题 1">
            <a:extLst>
              <a:ext uri="{FF2B5EF4-FFF2-40B4-BE49-F238E27FC236}">
                <a16:creationId xmlns:a16="http://schemas.microsoft.com/office/drawing/2014/main" id="{DA6D0232-DCA6-4AF5-89A8-5142A5F2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788"/>
            <a:ext cx="8893175" cy="687387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Block Implementation Steps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Block Implementation Steps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dirty="0"/>
              <a:t>16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323528" y="980728"/>
            <a:ext cx="1320147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Pre-screening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35DCC7-9EF4-43BA-9F32-81A91FEA14B4}"/>
              </a:ext>
            </a:extLst>
          </p:cNvPr>
          <p:cNvSpPr/>
          <p:nvPr/>
        </p:nvSpPr>
        <p:spPr bwMode="auto">
          <a:xfrm>
            <a:off x="803582" y="2597597"/>
            <a:ext cx="1872530" cy="9034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Feature discretization</a:t>
            </a:r>
            <a:endParaRPr lang="zh-CN" altLang="en-US" sz="2400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1B2F516-539A-4052-AD31-4B1D5327181F}"/>
              </a:ext>
            </a:extLst>
          </p:cNvPr>
          <p:cNvSpPr/>
          <p:nvPr/>
        </p:nvSpPr>
        <p:spPr bwMode="auto">
          <a:xfrm>
            <a:off x="803581" y="3717031"/>
            <a:ext cx="1776197" cy="1152121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Calculate mutual information</a:t>
            </a:r>
            <a:endParaRPr lang="zh-CN" altLang="en-US" sz="2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B2CB6E3-3B10-41F6-99E6-AE66B1D4B768}"/>
              </a:ext>
            </a:extLst>
          </p:cNvPr>
          <p:cNvCxnSpPr/>
          <p:nvPr/>
        </p:nvCxnSpPr>
        <p:spPr bwMode="auto">
          <a:xfrm>
            <a:off x="635563" y="2276872"/>
            <a:ext cx="0" cy="17281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88C7C73-F0E2-41B8-9059-2A1C74AEC9D9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flipH="1" flipV="1">
            <a:off x="635564" y="3032957"/>
            <a:ext cx="168018" cy="163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9FDC338-47C1-4163-8229-A02AA21B7EBA}"/>
              </a:ext>
            </a:extLst>
          </p:cNvPr>
          <p:cNvCxnSpPr/>
          <p:nvPr/>
        </p:nvCxnSpPr>
        <p:spPr bwMode="auto">
          <a:xfrm flipH="1">
            <a:off x="635563" y="4005064"/>
            <a:ext cx="16801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7899054-7386-4D0A-BFED-68B57659C6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631257"/>
              </p:ext>
            </p:extLst>
          </p:nvPr>
        </p:nvGraphicFramePr>
        <p:xfrm>
          <a:off x="2699792" y="759930"/>
          <a:ext cx="2719435" cy="54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8" name="Visio" r:id="rId3" imgW="3514630" imgH="7077119" progId="Visio.Drawing.15">
                  <p:embed/>
                </p:oleObj>
              </mc:Choice>
              <mc:Fallback>
                <p:oleObj name="Visio" r:id="rId3" imgW="3514630" imgH="707711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9792" y="759930"/>
                        <a:ext cx="2719435" cy="54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6CA8A70-37E2-4B6A-A265-A8788ADF7D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566458"/>
              </p:ext>
            </p:extLst>
          </p:nvPr>
        </p:nvGraphicFramePr>
        <p:xfrm>
          <a:off x="5436096" y="755790"/>
          <a:ext cx="3674409" cy="54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9" name="Visio" r:id="rId5" imgW="5095944" imgH="7162688" progId="Visio.Drawing.15">
                  <p:embed/>
                </p:oleObj>
              </mc:Choice>
              <mc:Fallback>
                <p:oleObj name="Visio" r:id="rId5" imgW="5095944" imgH="716268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6096" y="755790"/>
                        <a:ext cx="3674409" cy="54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Block Implementation Steps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dirty="0"/>
              <a:t>17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251519" y="980728"/>
            <a:ext cx="1512165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Disordered and then processed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63555" y="2492896"/>
            <a:ext cx="1776197" cy="792088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Normalized processing</a:t>
            </a:r>
            <a:endParaRPr lang="zh-CN" altLang="en-US" sz="2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63554" y="3573017"/>
            <a:ext cx="2064229" cy="7920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Scrambled order by line</a:t>
            </a:r>
            <a:endParaRPr lang="zh-CN" altLang="en-US" sz="2400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63555" y="4653136"/>
            <a:ext cx="1776197" cy="7920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Dividing data sets</a:t>
            </a:r>
            <a:endParaRPr lang="zh-CN" altLang="en-US" sz="2400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395536" y="2276872"/>
            <a:ext cx="0" cy="2628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>
            <a:cxnSpLocks/>
            <a:stCxn id="3" idx="1"/>
          </p:cNvCxnSpPr>
          <p:nvPr/>
        </p:nvCxnSpPr>
        <p:spPr bwMode="auto">
          <a:xfrm flipH="1">
            <a:off x="395536" y="2888940"/>
            <a:ext cx="168019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直接连接符 29"/>
          <p:cNvCxnSpPr/>
          <p:nvPr/>
        </p:nvCxnSpPr>
        <p:spPr bwMode="auto">
          <a:xfrm flipH="1">
            <a:off x="395536" y="3861048"/>
            <a:ext cx="16801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395536" y="4869160"/>
            <a:ext cx="16801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207282"/>
              </p:ext>
            </p:extLst>
          </p:nvPr>
        </p:nvGraphicFramePr>
        <p:xfrm>
          <a:off x="4054906" y="2780928"/>
          <a:ext cx="3224358" cy="1116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1" name="Equation" r:id="rId3" imgW="31699200" imgH="10972800" progId="Equation.DSMT4">
                  <p:embed/>
                </p:oleObj>
              </mc:Choice>
              <mc:Fallback>
                <p:oleObj name="Equation" r:id="rId3" imgW="31699200" imgH="10972800" progId="Equation.DSMT4">
                  <p:embed/>
                  <p:pic>
                    <p:nvPicPr>
                      <p:cNvPr id="0" name="图片 133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4906" y="2780928"/>
                        <a:ext cx="3224358" cy="1116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 bwMode="auto">
          <a:xfrm>
            <a:off x="3282230" y="4370458"/>
            <a:ext cx="4419480" cy="92333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thing should be considered: </a:t>
            </a: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Denominator equals to 0,</a:t>
            </a: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whole value should be taken as 1.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498102-034F-44C1-BC63-7A9608C00526}"/>
              </a:ext>
            </a:extLst>
          </p:cNvPr>
          <p:cNvSpPr/>
          <p:nvPr/>
        </p:nvSpPr>
        <p:spPr>
          <a:xfrm>
            <a:off x="3108279" y="1564212"/>
            <a:ext cx="5117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raw data is linearly transformed so that the results fall within the 0-1 interval.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7234730" y="43003"/>
            <a:ext cx="1909270" cy="657944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r" eaLnBrk="0" hangingPunct="0">
              <a:defRPr/>
            </a:pP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83768" y="1591894"/>
            <a:ext cx="5543550" cy="36742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l" eaLnBrk="1" hangingPunct="1">
              <a:lnSpc>
                <a:spcPct val="200000"/>
              </a:lnSpc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Background</a:t>
            </a:r>
            <a:endParaRPr lang="zh-CN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1" hangingPunct="1">
              <a:lnSpc>
                <a:spcPct val="200000"/>
              </a:lnSpc>
              <a:buAutoNum type="arabicPeriod" startAt="2"/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Characteristics </a:t>
            </a:r>
          </a:p>
          <a:p>
            <a:pPr marL="457200" indent="-457200" algn="l" eaLnBrk="1" hangingPunct="1">
              <a:lnSpc>
                <a:spcPct val="200000"/>
              </a:lnSpc>
              <a:buAutoNum type="arabicPeriod" startAt="2"/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Research Structure</a:t>
            </a:r>
          </a:p>
          <a:p>
            <a:pPr marL="457200" indent="-457200" algn="l" eaLnBrk="1" hangingPunct="1">
              <a:lnSpc>
                <a:spcPct val="200000"/>
              </a:lnSpc>
              <a:buAutoNum type="arabicPeriod" startAt="2"/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Implementation Steps</a:t>
            </a:r>
          </a:p>
          <a:p>
            <a:pPr marL="457200" indent="-457200" algn="l" eaLnBrk="1" hangingPunct="1">
              <a:lnSpc>
                <a:spcPct val="200000"/>
              </a:lnSpc>
              <a:buAutoNum type="arabicPeriod" startAt="2"/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Experimental Results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7"/>
    </mc:Choice>
    <mc:Fallback xmlns="">
      <p:transition spd="slow" advTm="117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Block Implementation Steps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dirty="0"/>
              <a:t>18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251520" y="980728"/>
            <a:ext cx="1440158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Disordered and then processed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435122" y="2336588"/>
            <a:ext cx="4608512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disorder randomly and remember the 'order'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435121" y="3428168"/>
            <a:ext cx="4608512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arrange the feature column in 'order'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435121" y="4437112"/>
            <a:ext cx="4608512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arrange the label column in 'order'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箭头: 下 15"/>
          <p:cNvSpPr/>
          <p:nvPr/>
        </p:nvSpPr>
        <p:spPr bwMode="auto">
          <a:xfrm>
            <a:off x="5631365" y="2996120"/>
            <a:ext cx="216024" cy="432048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" name="箭头: 下 17"/>
          <p:cNvSpPr/>
          <p:nvPr/>
        </p:nvSpPr>
        <p:spPr bwMode="auto">
          <a:xfrm>
            <a:off x="5634205" y="3932225"/>
            <a:ext cx="216024" cy="504057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2288882" y="1558960"/>
            <a:ext cx="6593152" cy="369332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np.random.permutation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X_guiyi_result.shape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[0])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77A310F-6922-4FA4-870D-68B46DB78BCB}"/>
              </a:ext>
            </a:extLst>
          </p:cNvPr>
          <p:cNvSpPr/>
          <p:nvPr/>
        </p:nvSpPr>
        <p:spPr bwMode="auto">
          <a:xfrm>
            <a:off x="563555" y="2492896"/>
            <a:ext cx="1776197" cy="7920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Normalized processing</a:t>
            </a:r>
            <a:endParaRPr lang="zh-CN" altLang="en-US" sz="2400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FDE0F2-1141-43FE-8836-250D8AC96099}"/>
              </a:ext>
            </a:extLst>
          </p:cNvPr>
          <p:cNvSpPr/>
          <p:nvPr/>
        </p:nvSpPr>
        <p:spPr bwMode="auto">
          <a:xfrm>
            <a:off x="563554" y="3573017"/>
            <a:ext cx="2064229" cy="79208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Scrambled order by line</a:t>
            </a:r>
            <a:endParaRPr lang="zh-CN" altLang="en-US" sz="2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80814C8-71AA-4D47-8371-7B266A488F6B}"/>
              </a:ext>
            </a:extLst>
          </p:cNvPr>
          <p:cNvSpPr/>
          <p:nvPr/>
        </p:nvSpPr>
        <p:spPr bwMode="auto">
          <a:xfrm>
            <a:off x="563555" y="4653136"/>
            <a:ext cx="1776197" cy="7920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Dividing data sets</a:t>
            </a:r>
            <a:endParaRPr lang="zh-CN" altLang="en-US" sz="2400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03F8CF4-F030-4C0B-A983-B71DA3E87787}"/>
              </a:ext>
            </a:extLst>
          </p:cNvPr>
          <p:cNvCxnSpPr/>
          <p:nvPr/>
        </p:nvCxnSpPr>
        <p:spPr bwMode="auto">
          <a:xfrm>
            <a:off x="395536" y="2276872"/>
            <a:ext cx="0" cy="2628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AE2CE3A-2E8B-4EF2-9D0A-87D39AD7BCE0}"/>
              </a:ext>
            </a:extLst>
          </p:cNvPr>
          <p:cNvCxnSpPr>
            <a:cxnSpLocks/>
            <a:stCxn id="20" idx="1"/>
          </p:cNvCxnSpPr>
          <p:nvPr/>
        </p:nvCxnSpPr>
        <p:spPr bwMode="auto">
          <a:xfrm flipH="1">
            <a:off x="395536" y="2888940"/>
            <a:ext cx="168019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EF58275-C2D3-4844-A29D-54A4615FD97C}"/>
              </a:ext>
            </a:extLst>
          </p:cNvPr>
          <p:cNvCxnSpPr/>
          <p:nvPr/>
        </p:nvCxnSpPr>
        <p:spPr bwMode="auto">
          <a:xfrm flipH="1">
            <a:off x="395536" y="3861048"/>
            <a:ext cx="16801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1F7E295-3902-43E3-B291-B61C094AFD9C}"/>
              </a:ext>
            </a:extLst>
          </p:cNvPr>
          <p:cNvCxnSpPr/>
          <p:nvPr/>
        </p:nvCxnSpPr>
        <p:spPr bwMode="auto">
          <a:xfrm flipH="1">
            <a:off x="395536" y="4869160"/>
            <a:ext cx="16801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Block Implementation Steps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dirty="0"/>
              <a:t>19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3779912" y="1124744"/>
            <a:ext cx="2441693" cy="2592271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Feature training set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383122" y="1124744"/>
            <a:ext cx="558563" cy="2592271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eaVert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Label training set</a:t>
            </a:r>
            <a:endParaRPr kumimoji="0" lang="zh-CN" altLang="en-US" sz="1400" i="0" u="none" strike="noStrike" cap="none" normalizeH="0" baseline="0" dirty="0">
              <a:ln>
                <a:noFill/>
              </a:ln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79912" y="3861048"/>
            <a:ext cx="2441693" cy="93356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Feature testing set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83122" y="3861048"/>
            <a:ext cx="558563" cy="93356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eaVert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Label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testing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set</a:t>
            </a:r>
            <a:endParaRPr kumimoji="0" lang="zh-CN" altLang="en-US" sz="1400" i="0" u="none" strike="noStrike" cap="none" normalizeH="0" baseline="0" dirty="0">
              <a:ln>
                <a:noFill/>
              </a:ln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779912" y="4871698"/>
            <a:ext cx="2441693" cy="93356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verification set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383122" y="4871698"/>
            <a:ext cx="558563" cy="93356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eaVert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latin typeface="黑体" panose="02010609060101010101" pitchFamily="2" charset="-122"/>
                <a:ea typeface="黑体" panose="02010609060101010101" pitchFamily="2" charset="-122"/>
              </a:rPr>
              <a:t>Label</a:t>
            </a:r>
            <a:r>
              <a:rPr lang="zh-CN" altLang="en-US" sz="14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1400" dirty="0">
                <a:latin typeface="黑体" panose="02010609060101010101" pitchFamily="2" charset="-122"/>
                <a:ea typeface="黑体" panose="02010609060101010101" pitchFamily="2" charset="-122"/>
              </a:rPr>
              <a:t>verification</a:t>
            </a:r>
            <a:r>
              <a:rPr lang="zh-CN" altLang="en-US" sz="14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1400" dirty="0">
                <a:latin typeface="黑体" panose="02010609060101010101" pitchFamily="2" charset="-122"/>
                <a:ea typeface="黑体" panose="02010609060101010101" pitchFamily="2" charset="-122"/>
              </a:rPr>
              <a:t>set</a:t>
            </a:r>
            <a:endParaRPr kumimoji="0" lang="zh-CN" altLang="en-US" sz="1400" i="0" u="none" strike="noStrike" cap="none" normalizeH="0" baseline="0" dirty="0">
              <a:ln>
                <a:noFill/>
              </a:ln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7361713" y="3591018"/>
            <a:ext cx="514564" cy="369332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941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7294551" y="4571836"/>
            <a:ext cx="686085" cy="369332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1254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1822FC2-DAC1-4C81-ADD2-AF8E06DF4918}"/>
              </a:ext>
            </a:extLst>
          </p:cNvPr>
          <p:cNvSpPr/>
          <p:nvPr/>
        </p:nvSpPr>
        <p:spPr bwMode="auto">
          <a:xfrm>
            <a:off x="563555" y="2492896"/>
            <a:ext cx="1776197" cy="7920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Normalized processing</a:t>
            </a:r>
            <a:endParaRPr lang="zh-CN" altLang="en-US" sz="2400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A9B5522-A1D5-4319-8C54-5C1712E78567}"/>
              </a:ext>
            </a:extLst>
          </p:cNvPr>
          <p:cNvSpPr/>
          <p:nvPr/>
        </p:nvSpPr>
        <p:spPr bwMode="auto">
          <a:xfrm>
            <a:off x="563554" y="3573017"/>
            <a:ext cx="2064229" cy="7920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Scrambled order by line</a:t>
            </a:r>
            <a:endParaRPr lang="zh-CN" altLang="en-US" sz="2400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85CC9FC-CCE5-46B0-971E-E2313A868492}"/>
              </a:ext>
            </a:extLst>
          </p:cNvPr>
          <p:cNvSpPr/>
          <p:nvPr/>
        </p:nvSpPr>
        <p:spPr bwMode="auto">
          <a:xfrm>
            <a:off x="563555" y="4653136"/>
            <a:ext cx="1776197" cy="79208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Dividing data sets</a:t>
            </a:r>
            <a:endParaRPr lang="zh-CN" altLang="en-US" sz="2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7067E76-2DDD-4898-8FD4-62275CCF31D0}"/>
              </a:ext>
            </a:extLst>
          </p:cNvPr>
          <p:cNvCxnSpPr/>
          <p:nvPr/>
        </p:nvCxnSpPr>
        <p:spPr bwMode="auto">
          <a:xfrm>
            <a:off x="395536" y="2276872"/>
            <a:ext cx="0" cy="2628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69BAA43-F892-489B-896F-DB1584CC7988}"/>
              </a:ext>
            </a:extLst>
          </p:cNvPr>
          <p:cNvCxnSpPr>
            <a:cxnSpLocks/>
            <a:stCxn id="22" idx="1"/>
          </p:cNvCxnSpPr>
          <p:nvPr/>
        </p:nvCxnSpPr>
        <p:spPr bwMode="auto">
          <a:xfrm flipH="1">
            <a:off x="395536" y="2888940"/>
            <a:ext cx="168019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E63EF7F-E33A-45EF-B00E-7C40EE3BB04B}"/>
              </a:ext>
            </a:extLst>
          </p:cNvPr>
          <p:cNvCxnSpPr/>
          <p:nvPr/>
        </p:nvCxnSpPr>
        <p:spPr bwMode="auto">
          <a:xfrm flipH="1">
            <a:off x="395536" y="3861048"/>
            <a:ext cx="16801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0771690-B2C7-4E97-91B8-13F1FAE0C94B}"/>
              </a:ext>
            </a:extLst>
          </p:cNvPr>
          <p:cNvCxnSpPr/>
          <p:nvPr/>
        </p:nvCxnSpPr>
        <p:spPr bwMode="auto">
          <a:xfrm flipH="1">
            <a:off x="395536" y="4869160"/>
            <a:ext cx="16801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B506BD03-3243-46A3-B90D-6E2246008A38}"/>
              </a:ext>
            </a:extLst>
          </p:cNvPr>
          <p:cNvSpPr/>
          <p:nvPr/>
        </p:nvSpPr>
        <p:spPr bwMode="auto">
          <a:xfrm>
            <a:off x="251520" y="980728"/>
            <a:ext cx="1440158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Disordered and then processed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Block Implementation Steps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dirty="0"/>
              <a:t>20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323528" y="980728"/>
            <a:ext cx="1320147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balancing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63555" y="2564905"/>
            <a:ext cx="1776197" cy="93610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Balanced processing</a:t>
            </a:r>
            <a:endParaRPr lang="zh-CN" altLang="en-US" sz="2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63554" y="3655509"/>
            <a:ext cx="1776197" cy="7993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Scrambled order by line</a:t>
            </a:r>
            <a:endParaRPr lang="zh-CN" altLang="en-US" sz="2400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395536" y="2276872"/>
            <a:ext cx="0" cy="17281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>
            <a:cxnSpLocks/>
            <a:stCxn id="3" idx="1"/>
          </p:cNvCxnSpPr>
          <p:nvPr/>
        </p:nvCxnSpPr>
        <p:spPr bwMode="auto">
          <a:xfrm flipH="1">
            <a:off x="395537" y="3032957"/>
            <a:ext cx="16801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直接连接符 29"/>
          <p:cNvCxnSpPr/>
          <p:nvPr/>
        </p:nvCxnSpPr>
        <p:spPr bwMode="auto">
          <a:xfrm flipH="1">
            <a:off x="395536" y="4005064"/>
            <a:ext cx="16801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矩形 21"/>
          <p:cNvSpPr/>
          <p:nvPr/>
        </p:nvSpPr>
        <p:spPr bwMode="auto">
          <a:xfrm>
            <a:off x="2445101" y="1654275"/>
            <a:ext cx="3024336" cy="7378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Calculate k neighbors in each minority class sample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529111" y="3014711"/>
            <a:ext cx="2856317" cy="9722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Randomly pick out N neighbors, interpolate between this sample, and generate a new small sample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897957" y="4581127"/>
            <a:ext cx="4584182" cy="6873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The new sample is synthesized with the original data to generate a new training set.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箭头: 下 28"/>
          <p:cNvSpPr/>
          <p:nvPr/>
        </p:nvSpPr>
        <p:spPr bwMode="auto">
          <a:xfrm>
            <a:off x="3866540" y="2402644"/>
            <a:ext cx="181460" cy="576063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" name="箭头: 下 30"/>
          <p:cNvSpPr/>
          <p:nvPr/>
        </p:nvSpPr>
        <p:spPr bwMode="auto">
          <a:xfrm>
            <a:off x="3866539" y="3997475"/>
            <a:ext cx="181460" cy="576063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086" y="829926"/>
            <a:ext cx="3360715" cy="1800011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 bwMode="auto">
          <a:xfrm>
            <a:off x="5915148" y="2708920"/>
            <a:ext cx="1033116" cy="137872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Feature training set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7057851" y="2708920"/>
            <a:ext cx="236336" cy="137872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eaVert" wrap="square" lIns="91440" tIns="45720" rIns="91440" bIns="45720" numCol="1" rtlCol="0" anchor="ctr" anchorCtr="0" compatLnSpc="1"/>
          <a:lstStyle/>
          <a:p>
            <a:r>
              <a:rPr lang="en-US" altLang="zh-CN" sz="1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Label training set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499324" y="2708920"/>
            <a:ext cx="1033116" cy="1800011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Feature training set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8656144" y="2708921"/>
            <a:ext cx="236336" cy="180001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eaVert" wrap="square" lIns="91440" tIns="45720" rIns="91440" bIns="45720" numCol="1" rtlCol="0" anchor="ctr" anchorCtr="0" compatLnSpc="1"/>
          <a:lstStyle/>
          <a:p>
            <a:r>
              <a:rPr lang="en-US" altLang="zh-CN" sz="1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Label training set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 bwMode="auto">
          <a:xfrm>
            <a:off x="5915148" y="4358676"/>
            <a:ext cx="1368152" cy="369332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文本框 36"/>
          <p:cNvSpPr txBox="1"/>
          <p:nvPr/>
        </p:nvSpPr>
        <p:spPr bwMode="auto">
          <a:xfrm>
            <a:off x="7739633" y="4750989"/>
            <a:ext cx="1012819" cy="369332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C3C2EE-7770-4E34-9EFE-12EC1E821377}"/>
              </a:ext>
            </a:extLst>
          </p:cNvPr>
          <p:cNvSpPr/>
          <p:nvPr/>
        </p:nvSpPr>
        <p:spPr>
          <a:xfrm>
            <a:off x="1923190" y="925325"/>
            <a:ext cx="367212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SMOTE method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D544819-8DFB-40EF-A569-F963273765E4}"/>
              </a:ext>
            </a:extLst>
          </p:cNvPr>
          <p:cNvSpPr txBox="1"/>
          <p:nvPr/>
        </p:nvSpPr>
        <p:spPr bwMode="auto">
          <a:xfrm>
            <a:off x="4644315" y="5362380"/>
            <a:ext cx="4412380" cy="492443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Training set matrix before balancing   (941,100)</a:t>
            </a:r>
          </a:p>
          <a:p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Training set labels before balancing   (941,)</a:t>
            </a: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2DBF893-B66B-4FEF-A79F-0899FA3ACFDB}"/>
              </a:ext>
            </a:extLst>
          </p:cNvPr>
          <p:cNvSpPr txBox="1"/>
          <p:nvPr/>
        </p:nvSpPr>
        <p:spPr bwMode="auto">
          <a:xfrm>
            <a:off x="4644315" y="5948690"/>
            <a:ext cx="4412380" cy="492443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Training set matrix after balancing   (1335,100)</a:t>
            </a:r>
          </a:p>
          <a:p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Training set labels after balancing   (1335,)</a:t>
            </a: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7317"/>
            <a:ext cx="8892480" cy="687387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Block Implementation Steps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dirty="0"/>
              <a:t>21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124744"/>
            <a:ext cx="3962400" cy="542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492896"/>
            <a:ext cx="3981450" cy="381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1626890"/>
            <a:ext cx="3962400" cy="3619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830" y="2060848"/>
            <a:ext cx="3952875" cy="3619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1880" y="3676619"/>
            <a:ext cx="3952875" cy="3524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0930" y="4117848"/>
            <a:ext cx="3943350" cy="3429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0455" y="4535549"/>
            <a:ext cx="3933825" cy="3619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06167" y="4972300"/>
            <a:ext cx="3924300" cy="3429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 bwMode="auto">
          <a:xfrm>
            <a:off x="7533626" y="2492896"/>
            <a:ext cx="1368152" cy="369332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文本框 25"/>
          <p:cNvSpPr txBox="1"/>
          <p:nvPr/>
        </p:nvSpPr>
        <p:spPr bwMode="auto">
          <a:xfrm>
            <a:off x="7607302" y="4944511"/>
            <a:ext cx="1012819" cy="369332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3A3552F-AA52-4A36-94DE-A07FAF97404E}"/>
              </a:ext>
            </a:extLst>
          </p:cNvPr>
          <p:cNvSpPr/>
          <p:nvPr/>
        </p:nvSpPr>
        <p:spPr bwMode="auto">
          <a:xfrm>
            <a:off x="323528" y="980728"/>
            <a:ext cx="1320147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balancing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CC0C0BD-E37D-46F5-9901-C5456ACA4122}"/>
              </a:ext>
            </a:extLst>
          </p:cNvPr>
          <p:cNvSpPr/>
          <p:nvPr/>
        </p:nvSpPr>
        <p:spPr bwMode="auto">
          <a:xfrm>
            <a:off x="563555" y="2564905"/>
            <a:ext cx="1776197" cy="9361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Balanced processing</a:t>
            </a:r>
            <a:endParaRPr lang="zh-CN" altLang="en-US" sz="2400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E95872E-D139-42AC-84D5-1A5AF331561C}"/>
              </a:ext>
            </a:extLst>
          </p:cNvPr>
          <p:cNvSpPr/>
          <p:nvPr/>
        </p:nvSpPr>
        <p:spPr bwMode="auto">
          <a:xfrm>
            <a:off x="563554" y="3655509"/>
            <a:ext cx="1776197" cy="79936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Scrambled order by line</a:t>
            </a:r>
            <a:endParaRPr lang="zh-CN" altLang="en-US" sz="2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4A596FE-71B5-4248-9690-E1007F4E3CA8}"/>
              </a:ext>
            </a:extLst>
          </p:cNvPr>
          <p:cNvCxnSpPr/>
          <p:nvPr/>
        </p:nvCxnSpPr>
        <p:spPr bwMode="auto">
          <a:xfrm>
            <a:off x="395536" y="2276872"/>
            <a:ext cx="0" cy="17281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1364AB6-59FC-4DC4-9DE6-AE5771FC04F1}"/>
              </a:ext>
            </a:extLst>
          </p:cNvPr>
          <p:cNvCxnSpPr>
            <a:cxnSpLocks/>
            <a:stCxn id="27" idx="1"/>
          </p:cNvCxnSpPr>
          <p:nvPr/>
        </p:nvCxnSpPr>
        <p:spPr bwMode="auto">
          <a:xfrm flipH="1">
            <a:off x="395537" y="3032957"/>
            <a:ext cx="16801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C55145B-3367-4E89-927B-9137A5835E54}"/>
              </a:ext>
            </a:extLst>
          </p:cNvPr>
          <p:cNvCxnSpPr/>
          <p:nvPr/>
        </p:nvCxnSpPr>
        <p:spPr bwMode="auto">
          <a:xfrm flipH="1">
            <a:off x="395536" y="4005064"/>
            <a:ext cx="16801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dirty="0"/>
              <a:t>22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75530" y="980728"/>
            <a:ext cx="1368146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Data pre-processing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099725" y="980728"/>
            <a:ext cx="1320147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Pre-screening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923928" y="980728"/>
            <a:ext cx="1320147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Disordered and then processed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724128" y="980728"/>
            <a:ext cx="1320147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balancing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7500325" y="980728"/>
            <a:ext cx="1643675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classification&amp;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Evaluation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箭头: 下 24"/>
          <p:cNvSpPr/>
          <p:nvPr/>
        </p:nvSpPr>
        <p:spPr bwMode="auto">
          <a:xfrm rot="16200000">
            <a:off x="1763366" y="1361330"/>
            <a:ext cx="204024" cy="53494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" name="箭头: 下 25"/>
          <p:cNvSpPr/>
          <p:nvPr/>
        </p:nvSpPr>
        <p:spPr bwMode="auto">
          <a:xfrm rot="16200000">
            <a:off x="3614734" y="1361330"/>
            <a:ext cx="204024" cy="53494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7" name="箭头: 下 26"/>
          <p:cNvSpPr/>
          <p:nvPr/>
        </p:nvSpPr>
        <p:spPr bwMode="auto">
          <a:xfrm rot="16200000">
            <a:off x="5422465" y="1361330"/>
            <a:ext cx="204024" cy="53494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8" name="箭头: 下 27"/>
          <p:cNvSpPr/>
          <p:nvPr/>
        </p:nvSpPr>
        <p:spPr bwMode="auto">
          <a:xfrm rot="16200000">
            <a:off x="7176610" y="1358641"/>
            <a:ext cx="204024" cy="53494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707571" y="2780928"/>
            <a:ext cx="1368147" cy="792088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Initialization parameters</a:t>
            </a:r>
            <a:endParaRPr kumimoji="0" lang="zh-CN" altLang="en-US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707570" y="3717031"/>
            <a:ext cx="1368143" cy="9061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Delete duplicate rows</a:t>
            </a:r>
            <a:endParaRPr kumimoji="0" lang="zh-CN" altLang="en-US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707572" y="4698433"/>
            <a:ext cx="1425276" cy="89080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Remove</a:t>
            </a:r>
          </a:p>
          <a:p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counts</a:t>
            </a:r>
            <a:endParaRPr kumimoji="0" lang="zh-CN" altLang="en-US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539552" y="2276872"/>
            <a:ext cx="0" cy="2628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>
            <a:cxnSpLocks/>
            <a:stCxn id="3" idx="1"/>
          </p:cNvCxnSpPr>
          <p:nvPr/>
        </p:nvCxnSpPr>
        <p:spPr bwMode="auto">
          <a:xfrm flipH="1" flipV="1">
            <a:off x="539555" y="3032956"/>
            <a:ext cx="168016" cy="144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直接连接符 29"/>
          <p:cNvCxnSpPr>
            <a:cxnSpLocks/>
            <a:endCxn id="19" idx="1"/>
          </p:cNvCxnSpPr>
          <p:nvPr/>
        </p:nvCxnSpPr>
        <p:spPr bwMode="auto">
          <a:xfrm>
            <a:off x="539552" y="4113075"/>
            <a:ext cx="168018" cy="57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直接连接符 30"/>
          <p:cNvCxnSpPr>
            <a:cxnSpLocks/>
            <a:endCxn id="29" idx="1"/>
          </p:cNvCxnSpPr>
          <p:nvPr/>
        </p:nvCxnSpPr>
        <p:spPr bwMode="auto">
          <a:xfrm>
            <a:off x="539552" y="4869160"/>
            <a:ext cx="168020" cy="2746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FA27CA6-50DD-487C-A26B-8F8151588500}"/>
              </a:ext>
            </a:extLst>
          </p:cNvPr>
          <p:cNvSpPr/>
          <p:nvPr/>
        </p:nvSpPr>
        <p:spPr bwMode="auto">
          <a:xfrm>
            <a:off x="2411759" y="2780927"/>
            <a:ext cx="1416157" cy="864098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Feature discretization</a:t>
            </a:r>
            <a:endParaRPr kumimoji="0" lang="zh-CN" altLang="en-US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6498884-64DA-4D72-A006-F144A5D71896}"/>
              </a:ext>
            </a:extLst>
          </p:cNvPr>
          <p:cNvSpPr/>
          <p:nvPr/>
        </p:nvSpPr>
        <p:spPr bwMode="auto">
          <a:xfrm>
            <a:off x="2411759" y="3717030"/>
            <a:ext cx="1404431" cy="932813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Calculate mutual information</a:t>
            </a:r>
            <a:endParaRPr kumimoji="0" lang="zh-CN" altLang="en-US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B0B8EEA-B0EA-4A3D-B2A9-18042D0CDC84}"/>
              </a:ext>
            </a:extLst>
          </p:cNvPr>
          <p:cNvCxnSpPr>
            <a:cxnSpLocks/>
          </p:cNvCxnSpPr>
          <p:nvPr/>
        </p:nvCxnSpPr>
        <p:spPr bwMode="auto">
          <a:xfrm>
            <a:off x="2243741" y="2276871"/>
            <a:ext cx="1" cy="17281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DADF7E5-A249-4D66-B855-3DDB11B5CD82}"/>
              </a:ext>
            </a:extLst>
          </p:cNvPr>
          <p:cNvCxnSpPr>
            <a:cxnSpLocks/>
            <a:stCxn id="32" idx="1"/>
          </p:cNvCxnSpPr>
          <p:nvPr/>
        </p:nvCxnSpPr>
        <p:spPr bwMode="auto">
          <a:xfrm flipH="1" flipV="1">
            <a:off x="2243745" y="3032956"/>
            <a:ext cx="168014" cy="1800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4FD4986-E9E9-43A4-B476-BE8965D78182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3742" y="4005063"/>
            <a:ext cx="16801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50BC2D94-93A0-4BCE-8654-AB2A1BE6852C}"/>
              </a:ext>
            </a:extLst>
          </p:cNvPr>
          <p:cNvSpPr/>
          <p:nvPr/>
        </p:nvSpPr>
        <p:spPr bwMode="auto">
          <a:xfrm>
            <a:off x="4235963" y="2780928"/>
            <a:ext cx="1320143" cy="792088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Normalized processing</a:t>
            </a:r>
            <a:endParaRPr kumimoji="0" lang="zh-CN" altLang="en-US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DA7268F-73D4-46FB-9F36-DBEF8AC130D6}"/>
              </a:ext>
            </a:extLst>
          </p:cNvPr>
          <p:cNvSpPr/>
          <p:nvPr/>
        </p:nvSpPr>
        <p:spPr bwMode="auto">
          <a:xfrm>
            <a:off x="4235962" y="3717031"/>
            <a:ext cx="1320147" cy="82208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Scrambled order by line</a:t>
            </a:r>
            <a:endParaRPr kumimoji="0" lang="zh-CN" altLang="en-US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B2C0899-4F1D-4165-83D0-85102271FFB0}"/>
              </a:ext>
            </a:extLst>
          </p:cNvPr>
          <p:cNvSpPr/>
          <p:nvPr/>
        </p:nvSpPr>
        <p:spPr bwMode="auto">
          <a:xfrm>
            <a:off x="4235964" y="4653136"/>
            <a:ext cx="1320142" cy="79208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Dividing data sets</a:t>
            </a:r>
            <a:endParaRPr kumimoji="0" lang="zh-CN" altLang="en-US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CF01B2B-8BD8-4DF9-A868-F6C690531B62}"/>
              </a:ext>
            </a:extLst>
          </p:cNvPr>
          <p:cNvCxnSpPr>
            <a:cxnSpLocks/>
          </p:cNvCxnSpPr>
          <p:nvPr/>
        </p:nvCxnSpPr>
        <p:spPr bwMode="auto">
          <a:xfrm>
            <a:off x="3984216" y="2276871"/>
            <a:ext cx="83728" cy="26282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134ADB2-8110-4907-B5BD-59791CD699B5}"/>
              </a:ext>
            </a:extLst>
          </p:cNvPr>
          <p:cNvCxnSpPr>
            <a:cxnSpLocks/>
            <a:stCxn id="41" idx="1"/>
          </p:cNvCxnSpPr>
          <p:nvPr/>
        </p:nvCxnSpPr>
        <p:spPr bwMode="auto">
          <a:xfrm flipH="1" flipV="1">
            <a:off x="4067947" y="3032956"/>
            <a:ext cx="168016" cy="144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D60763C-F075-4F2E-89DB-5BBC6353C038}"/>
              </a:ext>
            </a:extLst>
          </p:cNvPr>
          <p:cNvCxnSpPr>
            <a:cxnSpLocks/>
          </p:cNvCxnSpPr>
          <p:nvPr/>
        </p:nvCxnSpPr>
        <p:spPr bwMode="auto">
          <a:xfrm flipH="1">
            <a:off x="4067945" y="4005064"/>
            <a:ext cx="16801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415327D-60D4-434B-A979-229462D86CCA}"/>
              </a:ext>
            </a:extLst>
          </p:cNvPr>
          <p:cNvCxnSpPr>
            <a:cxnSpLocks/>
          </p:cNvCxnSpPr>
          <p:nvPr/>
        </p:nvCxnSpPr>
        <p:spPr bwMode="auto">
          <a:xfrm flipH="1">
            <a:off x="4067945" y="4869160"/>
            <a:ext cx="16801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BBBE2DFD-6BB1-4D5A-95D8-2F81FD11FB0A}"/>
              </a:ext>
            </a:extLst>
          </p:cNvPr>
          <p:cNvSpPr/>
          <p:nvPr/>
        </p:nvSpPr>
        <p:spPr bwMode="auto">
          <a:xfrm>
            <a:off x="5964156" y="2780928"/>
            <a:ext cx="1213884" cy="792088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Balanced processing</a:t>
            </a:r>
            <a:endParaRPr kumimoji="0" lang="zh-CN" altLang="en-US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44452D3-0563-4E97-AF3C-D933035BD422}"/>
              </a:ext>
            </a:extLst>
          </p:cNvPr>
          <p:cNvSpPr/>
          <p:nvPr/>
        </p:nvSpPr>
        <p:spPr bwMode="auto">
          <a:xfrm>
            <a:off x="5964154" y="3717032"/>
            <a:ext cx="1213881" cy="79208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Scrambled order by line</a:t>
            </a:r>
            <a:endParaRPr lang="zh-CN" altLang="en-US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783B945-DE19-4E9B-85D5-F70F8B64463C}"/>
              </a:ext>
            </a:extLst>
          </p:cNvPr>
          <p:cNvCxnSpPr>
            <a:cxnSpLocks/>
          </p:cNvCxnSpPr>
          <p:nvPr/>
        </p:nvCxnSpPr>
        <p:spPr bwMode="auto">
          <a:xfrm>
            <a:off x="5796136" y="2276872"/>
            <a:ext cx="0" cy="1728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F9072FD-8805-47A1-9A33-924D48D95876}"/>
              </a:ext>
            </a:extLst>
          </p:cNvPr>
          <p:cNvCxnSpPr>
            <a:cxnSpLocks/>
            <a:stCxn id="55" idx="1"/>
          </p:cNvCxnSpPr>
          <p:nvPr/>
        </p:nvCxnSpPr>
        <p:spPr bwMode="auto">
          <a:xfrm flipH="1" flipV="1">
            <a:off x="5796138" y="3032956"/>
            <a:ext cx="168018" cy="144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34349687-42A3-4C45-8B72-EF25B17CA519}"/>
              </a:ext>
            </a:extLst>
          </p:cNvPr>
          <p:cNvCxnSpPr>
            <a:cxnSpLocks/>
          </p:cNvCxnSpPr>
          <p:nvPr/>
        </p:nvCxnSpPr>
        <p:spPr bwMode="auto">
          <a:xfrm flipH="1">
            <a:off x="5796137" y="4005064"/>
            <a:ext cx="16801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ADE1730-C0E8-4FAD-AEBF-3DD5166122E5}"/>
              </a:ext>
            </a:extLst>
          </p:cNvPr>
          <p:cNvSpPr txBox="1"/>
          <p:nvPr/>
        </p:nvSpPr>
        <p:spPr bwMode="auto">
          <a:xfrm>
            <a:off x="401398" y="5615952"/>
            <a:ext cx="8306761" cy="615553"/>
          </a:xfrm>
          <a:prstGeom prst="rect">
            <a:avLst/>
          </a:prstGeom>
          <a:noFill/>
          <a:ln w="12700">
            <a:noFill/>
            <a:miter lim="800000"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Principle:  first review, then re-screen and order </a:t>
            </a: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mutual information before balancing; divide data sets after out of order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55F21C9E-0738-4460-8522-EBEE6424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Block Implementation Steps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078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Block Implementation Steps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23</a:t>
            </a:r>
          </a:p>
        </p:txBody>
      </p:sp>
      <p:sp>
        <p:nvSpPr>
          <p:cNvPr id="10" name="左箭头 9"/>
          <p:cNvSpPr/>
          <p:nvPr/>
        </p:nvSpPr>
        <p:spPr>
          <a:xfrm>
            <a:off x="4048125" y="1523364"/>
            <a:ext cx="1608455" cy="249555"/>
          </a:xfrm>
          <a:prstGeom prst="left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690" y="803910"/>
            <a:ext cx="2278380" cy="54559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55690" y="1269365"/>
            <a:ext cx="2160270" cy="5035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815" y="1058545"/>
            <a:ext cx="1981200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Block Implementation Steps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24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90600" y="1170305"/>
            <a:ext cx="2271395" cy="738505"/>
          </a:xfrm>
          <a:prstGeom prst="rect">
            <a:avLst/>
          </a:prstGeom>
          <a:noFill/>
          <a:ln w="12700">
            <a:noFill/>
            <a:miter lim="800000"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803910"/>
            <a:ext cx="2278380" cy="54559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429" y="1249045"/>
            <a:ext cx="2403475" cy="23818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72200" y="1880235"/>
            <a:ext cx="1637030" cy="504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左箭头 9">
            <a:extLst>
              <a:ext uri="{FF2B5EF4-FFF2-40B4-BE49-F238E27FC236}">
                <a16:creationId xmlns:a16="http://schemas.microsoft.com/office/drawing/2014/main" id="{85EF3954-A374-4BD1-BD63-AB8915CCB5AF}"/>
              </a:ext>
            </a:extLst>
          </p:cNvPr>
          <p:cNvSpPr/>
          <p:nvPr/>
        </p:nvSpPr>
        <p:spPr>
          <a:xfrm>
            <a:off x="4048125" y="2027317"/>
            <a:ext cx="1608455" cy="249555"/>
          </a:xfrm>
          <a:prstGeom prst="left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Block Implementation Steps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25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90" y="878840"/>
            <a:ext cx="2167890" cy="53060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2CC9A65-2AF6-4709-94F1-B7E4A9BB5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803910"/>
            <a:ext cx="2278380" cy="545592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0166FDF-5A2C-485F-A1BD-554EF4C43A2C}"/>
              </a:ext>
            </a:extLst>
          </p:cNvPr>
          <p:cNvSpPr/>
          <p:nvPr/>
        </p:nvSpPr>
        <p:spPr>
          <a:xfrm>
            <a:off x="6372200" y="1880235"/>
            <a:ext cx="1637030" cy="504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" name="左箭头 9">
            <a:extLst>
              <a:ext uri="{FF2B5EF4-FFF2-40B4-BE49-F238E27FC236}">
                <a16:creationId xmlns:a16="http://schemas.microsoft.com/office/drawing/2014/main" id="{83B3E4EF-0C3A-4B40-85C2-AA70468DEBB5}"/>
              </a:ext>
            </a:extLst>
          </p:cNvPr>
          <p:cNvSpPr/>
          <p:nvPr/>
        </p:nvSpPr>
        <p:spPr>
          <a:xfrm>
            <a:off x="4048125" y="2027317"/>
            <a:ext cx="1608455" cy="249555"/>
          </a:xfrm>
          <a:prstGeom prst="left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Block Implementation Steps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26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9595" y="1661319"/>
            <a:ext cx="4285615" cy="615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miter lim="800000"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tournament selection method to select the parent to iterate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" y="2913837"/>
            <a:ext cx="3799840" cy="12382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096432" y="3121223"/>
            <a:ext cx="1421130" cy="615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miter lim="800000"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twopoint crossover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03935" y="4593590"/>
            <a:ext cx="294259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miter lim="800000"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flip mutation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A51CE55-719E-479C-AF2D-A147026E5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803910"/>
            <a:ext cx="2278380" cy="5455920"/>
          </a:xfrm>
          <a:prstGeom prst="rect">
            <a:avLst/>
          </a:prstGeom>
        </p:spPr>
      </p:pic>
      <p:sp>
        <p:nvSpPr>
          <p:cNvPr id="11" name="左箭头 10"/>
          <p:cNvSpPr/>
          <p:nvPr/>
        </p:nvSpPr>
        <p:spPr>
          <a:xfrm>
            <a:off x="5550535" y="3321050"/>
            <a:ext cx="1074420" cy="215900"/>
          </a:xfrm>
          <a:prstGeom prst="left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" name="左箭头 14"/>
          <p:cNvSpPr/>
          <p:nvPr/>
        </p:nvSpPr>
        <p:spPr>
          <a:xfrm rot="1800000">
            <a:off x="4863465" y="2245995"/>
            <a:ext cx="1830070" cy="225425"/>
          </a:xfrm>
          <a:prstGeom prst="left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" name="左箭头 17"/>
          <p:cNvSpPr/>
          <p:nvPr/>
        </p:nvSpPr>
        <p:spPr>
          <a:xfrm rot="21060000">
            <a:off x="4139679" y="4454246"/>
            <a:ext cx="2350135" cy="153940"/>
          </a:xfrm>
          <a:prstGeom prst="leftArrow">
            <a:avLst>
              <a:gd name="adj1" fmla="val 75532"/>
              <a:gd name="adj2" fmla="val 50000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Block Implementation Steps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27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2CC9A65-2AF6-4709-94F1-B7E4A9BB5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803910"/>
            <a:ext cx="2278380" cy="5455920"/>
          </a:xfrm>
          <a:prstGeom prst="rect">
            <a:avLst/>
          </a:prstGeom>
        </p:spPr>
      </p:pic>
      <p:sp>
        <p:nvSpPr>
          <p:cNvPr id="12" name="左箭头 9">
            <a:extLst>
              <a:ext uri="{FF2B5EF4-FFF2-40B4-BE49-F238E27FC236}">
                <a16:creationId xmlns:a16="http://schemas.microsoft.com/office/drawing/2014/main" id="{83B3E4EF-0C3A-4B40-85C2-AA70468DEBB5}"/>
              </a:ext>
            </a:extLst>
          </p:cNvPr>
          <p:cNvSpPr/>
          <p:nvPr/>
        </p:nvSpPr>
        <p:spPr>
          <a:xfrm>
            <a:off x="4439604" y="5301208"/>
            <a:ext cx="1608455" cy="249555"/>
          </a:xfrm>
          <a:prstGeom prst="left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19F4720-5EC0-4F98-8FCC-A8A4F3D65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645" y="4138930"/>
            <a:ext cx="2168525" cy="214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6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83768" y="1591894"/>
            <a:ext cx="5543550" cy="36742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l" eaLnBrk="1" hangingPunct="1">
              <a:lnSpc>
                <a:spcPct val="200000"/>
              </a:lnSpc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Background</a:t>
            </a:r>
            <a:endParaRPr lang="zh-CN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1" hangingPunct="1">
              <a:lnSpc>
                <a:spcPct val="200000"/>
              </a:lnSpc>
              <a:buAutoNum type="arabicPeriod" startAt="2"/>
            </a:pPr>
            <a:r>
              <a:rPr lang="en-US" altLang="zh-CN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Characteristics </a:t>
            </a:r>
          </a:p>
          <a:p>
            <a:pPr marL="457200" indent="-457200" algn="l" eaLnBrk="1" hangingPunct="1">
              <a:lnSpc>
                <a:spcPct val="200000"/>
              </a:lnSpc>
              <a:buAutoNum type="arabicPeriod" startAt="2"/>
            </a:pPr>
            <a:r>
              <a:rPr lang="en-US" altLang="zh-CN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Research Structure</a:t>
            </a:r>
          </a:p>
          <a:p>
            <a:pPr marL="457200" indent="-457200" algn="l" eaLnBrk="1" hangingPunct="1">
              <a:lnSpc>
                <a:spcPct val="200000"/>
              </a:lnSpc>
              <a:buAutoNum type="arabicPeriod" startAt="2"/>
            </a:pPr>
            <a:r>
              <a:rPr lang="en-US" altLang="zh-CN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Implementation Steps</a:t>
            </a:r>
          </a:p>
          <a:p>
            <a:pPr marL="457200" indent="-457200" algn="l" eaLnBrk="1" hangingPunct="1">
              <a:lnSpc>
                <a:spcPct val="200000"/>
              </a:lnSpc>
              <a:buAutoNum type="arabicPeriod" startAt="2"/>
            </a:pPr>
            <a:r>
              <a:rPr lang="en-US" altLang="zh-CN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Experimental Results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77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7"/>
    </mc:Choice>
    <mc:Fallback xmlns="">
      <p:transition spd="slow" advTm="1177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83768" y="1591894"/>
            <a:ext cx="5543550" cy="36742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l" eaLnBrk="1" hangingPunct="1">
              <a:lnSpc>
                <a:spcPct val="200000"/>
              </a:lnSpc>
              <a:buNone/>
            </a:pPr>
            <a:r>
              <a:rPr lang="en-US" altLang="zh-CN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Background</a:t>
            </a:r>
            <a:endParaRPr lang="zh-CN" altLang="zh-CN" sz="2400" b="1" dirty="0">
              <a:solidFill>
                <a:schemeClr val="bg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1" hangingPunct="1">
              <a:lnSpc>
                <a:spcPct val="200000"/>
              </a:lnSpc>
              <a:buAutoNum type="arabicPeriod" startAt="2"/>
            </a:pPr>
            <a:r>
              <a:rPr lang="en-US" altLang="zh-CN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Characteristics </a:t>
            </a:r>
          </a:p>
          <a:p>
            <a:pPr marL="457200" indent="-457200" algn="l" eaLnBrk="1" hangingPunct="1">
              <a:lnSpc>
                <a:spcPct val="200000"/>
              </a:lnSpc>
              <a:buAutoNum type="arabicPeriod" startAt="2"/>
            </a:pPr>
            <a:r>
              <a:rPr lang="en-US" altLang="zh-CN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Research Structure</a:t>
            </a:r>
          </a:p>
          <a:p>
            <a:pPr marL="457200" indent="-457200" algn="l" eaLnBrk="1" hangingPunct="1">
              <a:lnSpc>
                <a:spcPct val="200000"/>
              </a:lnSpc>
              <a:buAutoNum type="arabicPeriod" startAt="2"/>
            </a:pPr>
            <a:r>
              <a:rPr lang="en-US" altLang="zh-CN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Implementation Steps</a:t>
            </a:r>
          </a:p>
          <a:p>
            <a:pPr marL="457200" indent="-457200" algn="l" eaLnBrk="1" hangingPunct="1">
              <a:lnSpc>
                <a:spcPct val="200000"/>
              </a:lnSpc>
              <a:buAutoNum type="arabicPeriod" startAt="2"/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Experimental Results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951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7"/>
    </mc:Choice>
    <mc:Fallback xmlns="">
      <p:transition spd="slow" advTm="1177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Experimental Results</a:t>
            </a:r>
            <a:b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29</a:t>
            </a: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844215"/>
              </p:ext>
            </p:extLst>
          </p:nvPr>
        </p:nvGraphicFramePr>
        <p:xfrm>
          <a:off x="650875" y="3600450"/>
          <a:ext cx="3568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" name="Equation" r:id="rId3" imgW="1815840" imgH="393480" progId="Equation.DSMT4">
                  <p:embed/>
                </p:oleObj>
              </mc:Choice>
              <mc:Fallback>
                <p:oleObj name="Equation" r:id="rId3" imgW="1815840" imgH="39348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0875" y="3600450"/>
                        <a:ext cx="35687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811055"/>
              </p:ext>
            </p:extLst>
          </p:nvPr>
        </p:nvGraphicFramePr>
        <p:xfrm>
          <a:off x="825500" y="4716463"/>
          <a:ext cx="32448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" name="Equation" r:id="rId5" imgW="1650960" imgH="393480" progId="Equation.DSMT4">
                  <p:embed/>
                </p:oleObj>
              </mc:Choice>
              <mc:Fallback>
                <p:oleObj name="Equation" r:id="rId5" imgW="1650960" imgH="39348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5500" y="4716463"/>
                        <a:ext cx="324485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229348"/>
              </p:ext>
            </p:extLst>
          </p:nvPr>
        </p:nvGraphicFramePr>
        <p:xfrm>
          <a:off x="4673600" y="3600450"/>
          <a:ext cx="40719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" name="Equation" r:id="rId7" imgW="2070000" imgH="393480" progId="Equation.DSMT4">
                  <p:embed/>
                </p:oleObj>
              </mc:Choice>
              <mc:Fallback>
                <p:oleObj name="Equation" r:id="rId7" imgW="2070000" imgH="39348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73600" y="3600450"/>
                        <a:ext cx="4071938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588665"/>
              </p:ext>
            </p:extLst>
          </p:nvPr>
        </p:nvGraphicFramePr>
        <p:xfrm>
          <a:off x="4649788" y="4716463"/>
          <a:ext cx="41211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8" name="Equation" r:id="rId9" imgW="2095200" imgH="393480" progId="Equation.DSMT4">
                  <p:embed/>
                </p:oleObj>
              </mc:Choice>
              <mc:Fallback>
                <p:oleObj name="Equation" r:id="rId9" imgW="2095200" imgH="39348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49788" y="4716463"/>
                        <a:ext cx="412115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3B64C7A-D57F-497C-AF0D-953D81E9E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435471"/>
              </p:ext>
            </p:extLst>
          </p:nvPr>
        </p:nvGraphicFramePr>
        <p:xfrm>
          <a:off x="470658" y="1193805"/>
          <a:ext cx="8493830" cy="18751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30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4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9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7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Relevant,</a:t>
                      </a:r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 kind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Non Relevant, </a:t>
                      </a:r>
                      <a:r>
                        <a:rPr lang="en-US" altLang="zh-CN" dirty="0">
                          <a:effectLst/>
                        </a:rPr>
                        <a:t>negative</a:t>
                      </a:r>
                      <a:r>
                        <a:rPr lang="zh-CN" altLang="en-US" dirty="0">
                          <a:effectLst/>
                        </a:rPr>
                        <a:t> </a:t>
                      </a:r>
                      <a:r>
                        <a:rPr lang="en-US" altLang="zh-CN" dirty="0">
                          <a:effectLst/>
                        </a:rPr>
                        <a:t>kind</a:t>
                      </a:r>
                      <a:endParaRPr lang="zh-CN" altLang="en-US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2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Retrieved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Experimental Results</a:t>
            </a:r>
            <a:b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30</a:t>
            </a:r>
          </a:p>
        </p:txBody>
      </p:sp>
      <p:sp>
        <p:nvSpPr>
          <p:cNvPr id="15" name="矩形 14"/>
          <p:cNvSpPr/>
          <p:nvPr/>
        </p:nvSpPr>
        <p:spPr>
          <a:xfrm>
            <a:off x="6361372" y="1678013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</a:rPr>
              <a:t>PR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</a:rPr>
              <a:t>curve</a:t>
            </a:r>
            <a:endParaRPr lang="zh-CN" altLang="en-US" sz="28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29" y="792167"/>
            <a:ext cx="5706271" cy="22767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45974" y="4678722"/>
            <a:ext cx="1800494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</a:rPr>
              <a:t>ROC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</a:rPr>
              <a:t>curve</a:t>
            </a:r>
            <a:endParaRPr lang="zh-CN" altLang="en-US" sz="28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533" y="3080616"/>
            <a:ext cx="4704982" cy="354618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Experimental Results</a:t>
            </a:r>
            <a:b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5CF438-D7BE-46FA-B7D1-6F03CC5446F9}"/>
              </a:ext>
            </a:extLst>
          </p:cNvPr>
          <p:cNvSpPr/>
          <p:nvPr/>
        </p:nvSpPr>
        <p:spPr>
          <a:xfrm>
            <a:off x="251520" y="3804893"/>
            <a:ext cx="291519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of different dispersion coefficients on recall rate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(single experiment)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AA99DE-7173-473F-9F31-ABE089BC206C}"/>
              </a:ext>
            </a:extLst>
          </p:cNvPr>
          <p:cNvSpPr/>
          <p:nvPr/>
        </p:nvSpPr>
        <p:spPr>
          <a:xfrm>
            <a:off x="5833269" y="3789040"/>
            <a:ext cx="2843187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of different dispersion coefficients on running time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(single experiment)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D32992-3E01-413D-BB97-10EDF88F4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140" y="804019"/>
            <a:ext cx="3969324" cy="26515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0B6D07-118B-4406-9FC5-EF30ED15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2" y="804019"/>
            <a:ext cx="3969324" cy="26515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E0B302-8548-4EB5-9D4A-C3F74C5AB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732" y="3573015"/>
            <a:ext cx="2522537" cy="269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17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Experimental Results</a:t>
            </a:r>
            <a:b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DFCF33-7335-4AB0-B551-41F98F46CD38}"/>
              </a:ext>
            </a:extLst>
          </p:cNvPr>
          <p:cNvSpPr/>
          <p:nvPr/>
        </p:nvSpPr>
        <p:spPr>
          <a:xfrm>
            <a:off x="367767" y="3324567"/>
            <a:ext cx="443517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of different dispersion coefficients on recall rate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(single experiment)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4C1A90-0869-40F3-95EF-0351CF84EB31}"/>
              </a:ext>
            </a:extLst>
          </p:cNvPr>
          <p:cNvSpPr/>
          <p:nvPr/>
        </p:nvSpPr>
        <p:spPr>
          <a:xfrm>
            <a:off x="4572000" y="3313020"/>
            <a:ext cx="418534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of different dispersion coefficients on running time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(single experiment)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B11DF7-75F2-402B-A791-8292CBA94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03109"/>
            <a:ext cx="3948689" cy="26258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00EF746-02AE-4F84-B375-DF9FD7689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865" y="803108"/>
            <a:ext cx="3948689" cy="26258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CA80603-F6F5-475F-8A4E-F5DD0315F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4328683"/>
            <a:ext cx="6018536" cy="222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83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Experimental Results</a:t>
            </a:r>
            <a:b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33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D36B24-179B-40FE-865C-BF1A0DB623C3}"/>
              </a:ext>
            </a:extLst>
          </p:cNvPr>
          <p:cNvSpPr/>
          <p:nvPr/>
        </p:nvSpPr>
        <p:spPr>
          <a:xfrm>
            <a:off x="759097" y="5385298"/>
            <a:ext cx="400925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mutation rate, genetic algebra, population size, effect on recall rate (mean value of three experiments)</a:t>
            </a:r>
          </a:p>
          <a:p>
            <a:pPr algn="ctr"/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A5C6AB-363C-496E-811F-AB8800E41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809" y="4764609"/>
            <a:ext cx="3295007" cy="20534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2A6C0A5-D9EB-4371-8C9B-96706F56E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809" y="2692120"/>
            <a:ext cx="3189815" cy="20724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93CF2D-ABDB-42EC-AFEC-AFD5D4DD1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002" y="627105"/>
            <a:ext cx="3189815" cy="20724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EBC7388-EE8D-42CD-B4BB-F45574CE8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46" y="1045303"/>
            <a:ext cx="4348163" cy="423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48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34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6718" y="116632"/>
            <a:ext cx="9144000" cy="687387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5.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Experimental Results</a:t>
            </a:r>
            <a:b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800" kern="1200" dirty="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312706" y="836712"/>
            <a:ext cx="8552023" cy="5663089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selection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Population number 10    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number15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Crossover rate0.8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Mutate rate0.4</a:t>
            </a:r>
          </a:p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highest recall rate :         0.82</a:t>
            </a:r>
          </a:p>
          <a:p>
            <a:pPr algn="l"/>
            <a:endParaRPr lang="en-US" altLang="zh-CN" sz="2800" dirty="0"/>
          </a:p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</a:t>
            </a:r>
            <a:r>
              <a:rPr lang="en-US" altLang="zh-CN" sz="2800" dirty="0"/>
              <a:t> of the most influential testing results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 </a:t>
            </a:r>
          </a:p>
          <a:p>
            <a:pPr algn="l"/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5, 42, 49, 141, 189, 190, 191, 193, 194, 226, 229, 230, 232, 234, 236, 237, 241, 242, 243, 256, 257, 259, 260, 262, 264, 265, 284, 313, 314, 315, 322, 327, 328, 329, 364, 372, 374, 379, 394, 402, 414, 451, 458, 464, 498, 501, 502, 503, 504</a:t>
            </a:r>
          </a:p>
          <a:p>
            <a:pPr algn="l"/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repeated character columns in the result after calculating 3 times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42, 49, 189, 226, 230, 259, 262, 265, 322, 327, 372, 451, 464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423541" y="1484784"/>
            <a:ext cx="6320961" cy="317009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000" b="1" dirty="0"/>
              <a:t>The general division of labor in the course design:</a:t>
            </a:r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b="1" dirty="0"/>
              <a:t>Coding: </a:t>
            </a:r>
            <a:r>
              <a:rPr lang="en-US" altLang="zh-CN" sz="2000" dirty="0" err="1"/>
              <a:t>Jie</a:t>
            </a:r>
            <a:r>
              <a:rPr lang="en-US" altLang="zh-CN" sz="2000" dirty="0"/>
              <a:t> Ren, Cheng Zheng, </a:t>
            </a:r>
            <a:r>
              <a:rPr lang="en-US" altLang="zh-CN" sz="2000" dirty="0" err="1"/>
              <a:t>Qirui</a:t>
            </a:r>
            <a:r>
              <a:rPr lang="en-US" altLang="zh-CN" sz="2000" dirty="0"/>
              <a:t> Yang</a:t>
            </a:r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b="1" dirty="0"/>
              <a:t>Debugging: </a:t>
            </a:r>
            <a:r>
              <a:rPr lang="en-US" altLang="zh-CN" sz="2000" dirty="0" err="1"/>
              <a:t>Jie</a:t>
            </a:r>
            <a:r>
              <a:rPr lang="en-US" altLang="zh-CN" sz="2000" dirty="0"/>
              <a:t> Ren, Cheng Zheng, </a:t>
            </a:r>
            <a:r>
              <a:rPr lang="en-US" altLang="zh-CN" sz="2000" dirty="0" err="1"/>
              <a:t>Qirui</a:t>
            </a:r>
            <a:r>
              <a:rPr lang="en-US" altLang="zh-CN" sz="2000" dirty="0"/>
              <a:t> Yang</a:t>
            </a:r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b="1" dirty="0"/>
              <a:t>PowerPoint: </a:t>
            </a:r>
            <a:r>
              <a:rPr lang="en-US" altLang="zh-CN" sz="2000" dirty="0"/>
              <a:t>Cheng Zheng, </a:t>
            </a:r>
            <a:r>
              <a:rPr lang="en-US" altLang="zh-CN" sz="2000" dirty="0" err="1"/>
              <a:t>Ziwen</a:t>
            </a:r>
            <a:r>
              <a:rPr lang="en-US" altLang="zh-CN" sz="2000" dirty="0"/>
              <a:t> Liu, </a:t>
            </a:r>
            <a:r>
              <a:rPr lang="en-US" altLang="zh-CN" sz="2000" dirty="0" err="1"/>
              <a:t>Jie</a:t>
            </a:r>
            <a:r>
              <a:rPr lang="en-US" altLang="zh-CN" sz="2000" dirty="0"/>
              <a:t> Ren</a:t>
            </a:r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b="1" dirty="0"/>
              <a:t>Verification: </a:t>
            </a:r>
            <a:r>
              <a:rPr lang="en-US" altLang="zh-CN" sz="2000" dirty="0"/>
              <a:t>Zheng Cheng, Liu </a:t>
            </a:r>
            <a:r>
              <a:rPr lang="en-US" altLang="zh-CN" sz="2000" dirty="0" err="1"/>
              <a:t>Ziwen</a:t>
            </a:r>
            <a:r>
              <a:rPr lang="en-US" altLang="zh-CN" sz="2000" dirty="0"/>
              <a:t>, Ren </a:t>
            </a:r>
            <a:r>
              <a:rPr lang="en-US" altLang="zh-CN" sz="2000" dirty="0" err="1"/>
              <a:t>Jie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6718" y="116632"/>
            <a:ext cx="9144000" cy="687387"/>
          </a:xfrm>
        </p:spPr>
        <p:txBody>
          <a:bodyPr/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 Sincerely</a:t>
            </a:r>
          </a:p>
        </p:txBody>
      </p:sp>
      <p:sp>
        <p:nvSpPr>
          <p:cNvPr id="6" name="矩形 5"/>
          <p:cNvSpPr/>
          <p:nvPr/>
        </p:nvSpPr>
        <p:spPr>
          <a:xfrm>
            <a:off x="1828988" y="3105834"/>
            <a:ext cx="551946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 anchor="t">
            <a:spAutoFit/>
          </a:bodyPr>
          <a:lstStyle/>
          <a:p>
            <a:r>
              <a:rPr lang="en-US" altLang="zh-C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</a:rPr>
              <a:t>Thank you for watching!</a:t>
            </a:r>
            <a:endParaRPr lang="zh-CN" alt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55576" y="4904000"/>
            <a:ext cx="7848872" cy="147732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Problem Proposed: </a:t>
            </a:r>
            <a:r>
              <a:rPr lang="en-US" altLang="zh-CN" sz="2400" b="1" dirty="0">
                <a:latin typeface="宋体" panose="02010600030101010101" pitchFamily="2" charset="-122"/>
              </a:rPr>
              <a:t>with obtained wafer testing data and labels, establishing a model and optimizing it to improve the detection rate of defective wafer products.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0" y="46197"/>
            <a:ext cx="9144000" cy="687387"/>
          </a:xfrm>
        </p:spPr>
        <p:txBody>
          <a:bodyPr/>
          <a:lstStyle/>
          <a:p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Background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F10CA4-B1D5-471F-A11E-8895FE41D8E8}"/>
              </a:ext>
            </a:extLst>
          </p:cNvPr>
          <p:cNvSpPr/>
          <p:nvPr/>
        </p:nvSpPr>
        <p:spPr>
          <a:xfrm>
            <a:off x="755577" y="1031607"/>
            <a:ext cx="74888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/>
              <a:t>    Wafer manufacturing belongs to microelectronics industry. its manufacturing technology is usually regarded as one of the standards of national advanced manufacturing technology. Therefore, </a:t>
            </a:r>
            <a:r>
              <a:rPr lang="en-US" altLang="zh-CN" sz="2000" dirty="0">
                <a:solidFill>
                  <a:srgbClr val="FF0000"/>
                </a:solidFill>
              </a:rPr>
              <a:t>the pass rate of wafer products </a:t>
            </a:r>
            <a:r>
              <a:rPr lang="en-US" altLang="zh-CN" sz="2000" dirty="0"/>
              <a:t>plays a very important role in the whole wafer manufacturing process.</a:t>
            </a:r>
          </a:p>
          <a:p>
            <a:pPr algn="l"/>
            <a:r>
              <a:rPr lang="en-US" altLang="zh-CN" sz="2000" dirty="0"/>
              <a:t>    In normal conditions, the last step in wafer manufacturing is to </a:t>
            </a:r>
            <a:r>
              <a:rPr lang="en-US" altLang="zh-CN" sz="2000" dirty="0">
                <a:solidFill>
                  <a:srgbClr val="FF0000"/>
                </a:solidFill>
              </a:rPr>
              <a:t>test</a:t>
            </a:r>
            <a:r>
              <a:rPr lang="en-US" altLang="zh-CN" sz="2000" dirty="0"/>
              <a:t> the electrical characteristics of wafer products. Different labels are attached on the products with different grades from testing, for the different kind of customers needs. However, the wafer tester is </a:t>
            </a:r>
            <a:r>
              <a:rPr lang="en-US" altLang="zh-CN" sz="2000" dirty="0">
                <a:solidFill>
                  <a:srgbClr val="FF0000"/>
                </a:solidFill>
              </a:rPr>
              <a:t>unstable</a:t>
            </a:r>
            <a:r>
              <a:rPr lang="en-US" altLang="zh-CN" sz="2000" dirty="0"/>
              <a:t> and </a:t>
            </a:r>
            <a:r>
              <a:rPr lang="en-US" altLang="zh-CN" sz="2000" dirty="0">
                <a:solidFill>
                  <a:srgbClr val="FF0000"/>
                </a:solidFill>
              </a:rPr>
              <a:t>has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a high misjudgment rate</a:t>
            </a:r>
            <a:r>
              <a:rPr lang="en-US" altLang="zh-CN" sz="2000" dirty="0"/>
              <a:t>. So the </a:t>
            </a:r>
            <a:r>
              <a:rPr lang="en-US" altLang="zh-CN" sz="2000" dirty="0">
                <a:solidFill>
                  <a:srgbClr val="FF0000"/>
                </a:solidFill>
              </a:rPr>
              <a:t>stability</a:t>
            </a:r>
            <a:r>
              <a:rPr lang="en-US" altLang="zh-CN" sz="2000" dirty="0"/>
              <a:t> of wafer testing has always been one of the main problems in wafer production.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772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83768" y="1591894"/>
            <a:ext cx="5543550" cy="36742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l" eaLnBrk="1" hangingPunct="1">
              <a:lnSpc>
                <a:spcPct val="200000"/>
              </a:lnSpc>
              <a:buNone/>
            </a:pPr>
            <a:r>
              <a:rPr lang="en-US" altLang="zh-CN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Background</a:t>
            </a:r>
            <a:endParaRPr lang="zh-CN" altLang="zh-CN" sz="2400" b="1" dirty="0">
              <a:solidFill>
                <a:schemeClr val="bg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1" hangingPunct="1">
              <a:lnSpc>
                <a:spcPct val="200000"/>
              </a:lnSpc>
              <a:buAutoNum type="arabicPeriod" startAt="2"/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Characteristics </a:t>
            </a:r>
          </a:p>
          <a:p>
            <a:pPr marL="457200" indent="-457200" algn="l" eaLnBrk="1" hangingPunct="1">
              <a:lnSpc>
                <a:spcPct val="200000"/>
              </a:lnSpc>
              <a:buAutoNum type="arabicPeriod" startAt="2"/>
            </a:pPr>
            <a:r>
              <a:rPr lang="en-US" altLang="zh-CN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Research Structure</a:t>
            </a:r>
          </a:p>
          <a:p>
            <a:pPr marL="457200" indent="-457200" algn="l" eaLnBrk="1" hangingPunct="1">
              <a:lnSpc>
                <a:spcPct val="200000"/>
              </a:lnSpc>
              <a:buAutoNum type="arabicPeriod" startAt="2"/>
            </a:pPr>
            <a:r>
              <a:rPr lang="en-US" altLang="zh-CN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Implementation Steps</a:t>
            </a:r>
          </a:p>
          <a:p>
            <a:pPr marL="457200" indent="-457200" algn="l" eaLnBrk="1" hangingPunct="1">
              <a:lnSpc>
                <a:spcPct val="200000"/>
              </a:lnSpc>
              <a:buAutoNum type="arabicPeriod" startAt="2"/>
            </a:pPr>
            <a:r>
              <a:rPr lang="en-US" altLang="zh-CN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Experimental Results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630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7"/>
    </mc:Choice>
    <mc:Fallback xmlns="">
      <p:transition spd="slow" advTm="117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4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0466" y="4673413"/>
            <a:ext cx="4536504" cy="92333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C70109"/>
                </a:solidFill>
                <a:latin typeface="宋体" panose="02010600030101010101" pitchFamily="2" charset="-122"/>
              </a:rPr>
              <a:t>Contains some invalid data</a:t>
            </a:r>
          </a:p>
          <a:p>
            <a:pPr algn="l"/>
            <a:r>
              <a:rPr lang="en-US" altLang="zh-CN" sz="2000" b="1" dirty="0">
                <a:solidFill>
                  <a:srgbClr val="C70109"/>
                </a:solidFill>
                <a:latin typeface="宋体" panose="02010600030101010101" pitchFamily="2" charset="-122"/>
              </a:rPr>
              <a:t>Features are not necessarily useful</a:t>
            </a:r>
          </a:p>
          <a:p>
            <a:pPr algn="l"/>
            <a:r>
              <a:rPr lang="en-US" altLang="zh-CN" sz="2000" b="1" dirty="0">
                <a:solidFill>
                  <a:srgbClr val="C70109"/>
                </a:solidFill>
                <a:latin typeface="宋体" panose="02010600030101010101" pitchFamily="2" charset="-122"/>
              </a:rPr>
              <a:t>Uneven distribution of samples</a:t>
            </a:r>
            <a:endParaRPr lang="zh-CN" altLang="en-US" sz="2000" b="1" dirty="0">
              <a:solidFill>
                <a:srgbClr val="C70109"/>
              </a:solidFill>
              <a:latin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0" y="46197"/>
            <a:ext cx="9144000" cy="687387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Characteristics </a:t>
            </a:r>
            <a:b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EBABEF-3B9F-416D-8693-044BF60C5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46" y="2447949"/>
            <a:ext cx="8532708" cy="177313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DAD0605-F48A-4D85-8C51-7A2415B74972}"/>
              </a:ext>
            </a:extLst>
          </p:cNvPr>
          <p:cNvSpPr/>
          <p:nvPr/>
        </p:nvSpPr>
        <p:spPr>
          <a:xfrm>
            <a:off x="305646" y="1285883"/>
            <a:ext cx="70026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/>
              <a:t>Data Set tested by various sensors in wafer manufacturing products testing process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5698A5-F74F-4839-A339-4D46DC5B6D20}"/>
              </a:ext>
            </a:extLst>
          </p:cNvPr>
          <p:cNvSpPr txBox="1"/>
          <p:nvPr/>
        </p:nvSpPr>
        <p:spPr>
          <a:xfrm>
            <a:off x="5422180" y="4581079"/>
            <a:ext cx="3600400" cy="1107996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00B050"/>
                </a:solidFill>
                <a:latin typeface="宋体" panose="02010600030101010101" pitchFamily="2" charset="-122"/>
              </a:rPr>
              <a:t>Clean data</a:t>
            </a:r>
          </a:p>
          <a:p>
            <a:pPr algn="l"/>
            <a:r>
              <a:rPr lang="en-US" altLang="zh-CN" sz="2400" b="1" dirty="0">
                <a:solidFill>
                  <a:srgbClr val="00B050"/>
                </a:solidFill>
                <a:latin typeface="宋体" panose="02010600030101010101" pitchFamily="2" charset="-122"/>
              </a:rPr>
              <a:t>Select useful features</a:t>
            </a:r>
          </a:p>
          <a:p>
            <a:pPr algn="l"/>
            <a:r>
              <a:rPr lang="en-US" altLang="zh-CN" sz="2400" b="1" dirty="0">
                <a:solidFill>
                  <a:srgbClr val="00B050"/>
                </a:solidFill>
                <a:latin typeface="宋体" panose="02010600030101010101" pitchFamily="2" charset="-122"/>
              </a:rPr>
              <a:t>Balancing</a:t>
            </a:r>
            <a:endParaRPr lang="zh-CN" altLang="en-US" sz="2400" b="1" dirty="0">
              <a:solidFill>
                <a:srgbClr val="00B05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FFDD5D63-9F07-4BE7-B254-185DABCEAFEA}"/>
              </a:ext>
            </a:extLst>
          </p:cNvPr>
          <p:cNvSpPr/>
          <p:nvPr/>
        </p:nvSpPr>
        <p:spPr bwMode="auto">
          <a:xfrm>
            <a:off x="4645065" y="4904245"/>
            <a:ext cx="648072" cy="461665"/>
          </a:xfrm>
          <a:prstGeom prst="right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83768" y="1591894"/>
            <a:ext cx="5543550" cy="36742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l" eaLnBrk="1" hangingPunct="1">
              <a:lnSpc>
                <a:spcPct val="200000"/>
              </a:lnSpc>
              <a:buNone/>
            </a:pPr>
            <a:r>
              <a:rPr lang="en-US" altLang="zh-CN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Background</a:t>
            </a:r>
            <a:endParaRPr lang="zh-CN" altLang="zh-CN" sz="2400" b="1" dirty="0">
              <a:solidFill>
                <a:schemeClr val="bg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1" hangingPunct="1">
              <a:lnSpc>
                <a:spcPct val="200000"/>
              </a:lnSpc>
              <a:buAutoNum type="arabicPeriod" startAt="2"/>
            </a:pPr>
            <a:r>
              <a:rPr lang="en-US" altLang="zh-CN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Characteristics </a:t>
            </a:r>
          </a:p>
          <a:p>
            <a:pPr marL="457200" indent="-457200" algn="l" eaLnBrk="1" hangingPunct="1">
              <a:lnSpc>
                <a:spcPct val="200000"/>
              </a:lnSpc>
              <a:buAutoNum type="arabicPeriod" startAt="2"/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Research Structure</a:t>
            </a:r>
          </a:p>
          <a:p>
            <a:pPr marL="457200" indent="-457200" algn="l" eaLnBrk="1" hangingPunct="1">
              <a:lnSpc>
                <a:spcPct val="200000"/>
              </a:lnSpc>
              <a:buAutoNum type="arabicPeriod" startAt="2"/>
            </a:pPr>
            <a:r>
              <a:rPr lang="en-US" altLang="zh-CN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Implementation Steps</a:t>
            </a:r>
          </a:p>
          <a:p>
            <a:pPr marL="457200" indent="-457200" algn="l" eaLnBrk="1" hangingPunct="1">
              <a:lnSpc>
                <a:spcPct val="200000"/>
              </a:lnSpc>
              <a:buAutoNum type="arabicPeriod" startAt="2"/>
            </a:pPr>
            <a:r>
              <a:rPr lang="en-US" altLang="zh-CN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Experimental Results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340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7"/>
    </mc:Choice>
    <mc:Fallback xmlns="">
      <p:transition spd="slow" advTm="117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 Research Structure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dirty="0"/>
              <a:t>6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171702" y="982537"/>
            <a:ext cx="1623797" cy="687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Reading Data Set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268683" y="4109765"/>
            <a:ext cx="1623797" cy="687387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Getting Result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箭头: 下 8"/>
          <p:cNvSpPr/>
          <p:nvPr/>
        </p:nvSpPr>
        <p:spPr bwMode="auto">
          <a:xfrm>
            <a:off x="911592" y="1669924"/>
            <a:ext cx="204024" cy="53494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" name="箭头: 下 23"/>
          <p:cNvSpPr/>
          <p:nvPr/>
        </p:nvSpPr>
        <p:spPr bwMode="auto">
          <a:xfrm>
            <a:off x="8069999" y="3537916"/>
            <a:ext cx="204024" cy="53494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DF2A261-3859-4392-84F7-CA3AF33994E4}"/>
              </a:ext>
            </a:extLst>
          </p:cNvPr>
          <p:cNvSpPr/>
          <p:nvPr/>
        </p:nvSpPr>
        <p:spPr bwMode="auto">
          <a:xfrm>
            <a:off x="0" y="2204864"/>
            <a:ext cx="1499659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Data pre-processing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E981E42-BB70-45CC-B974-AB7A4FFB0699}"/>
              </a:ext>
            </a:extLst>
          </p:cNvPr>
          <p:cNvSpPr/>
          <p:nvPr/>
        </p:nvSpPr>
        <p:spPr bwMode="auto">
          <a:xfrm>
            <a:off x="1955709" y="2204864"/>
            <a:ext cx="1320147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Pre-screening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8D44431-CB36-4EDD-8408-0FDDBAD890BA}"/>
              </a:ext>
            </a:extLst>
          </p:cNvPr>
          <p:cNvSpPr/>
          <p:nvPr/>
        </p:nvSpPr>
        <p:spPr bwMode="auto">
          <a:xfrm>
            <a:off x="3779912" y="2204864"/>
            <a:ext cx="1320147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Disordered and then processed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F826FBA-F12E-46D3-901A-9B219116EAFC}"/>
              </a:ext>
            </a:extLst>
          </p:cNvPr>
          <p:cNvSpPr/>
          <p:nvPr/>
        </p:nvSpPr>
        <p:spPr bwMode="auto">
          <a:xfrm>
            <a:off x="5580112" y="2204864"/>
            <a:ext cx="1320147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balancing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01AF240-4D63-414C-BA13-9BFBBD0EA176}"/>
              </a:ext>
            </a:extLst>
          </p:cNvPr>
          <p:cNvSpPr/>
          <p:nvPr/>
        </p:nvSpPr>
        <p:spPr bwMode="auto">
          <a:xfrm>
            <a:off x="7356309" y="2204864"/>
            <a:ext cx="1643675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classification&amp;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Evaluation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AAE6FC7F-63DE-4FD3-B645-E344769906A5}"/>
              </a:ext>
            </a:extLst>
          </p:cNvPr>
          <p:cNvSpPr/>
          <p:nvPr/>
        </p:nvSpPr>
        <p:spPr bwMode="auto">
          <a:xfrm rot="16200000">
            <a:off x="1619350" y="2585466"/>
            <a:ext cx="204024" cy="53494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D607A84D-DC77-4CF4-BB9B-C73E7DE61AEA}"/>
              </a:ext>
            </a:extLst>
          </p:cNvPr>
          <p:cNvSpPr/>
          <p:nvPr/>
        </p:nvSpPr>
        <p:spPr bwMode="auto">
          <a:xfrm rot="16200000">
            <a:off x="3470718" y="2585466"/>
            <a:ext cx="204024" cy="53494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4EC0C1AD-FBA3-4764-84AA-90316E398DCF}"/>
              </a:ext>
            </a:extLst>
          </p:cNvPr>
          <p:cNvSpPr/>
          <p:nvPr/>
        </p:nvSpPr>
        <p:spPr bwMode="auto">
          <a:xfrm rot="16200000">
            <a:off x="5278449" y="2585466"/>
            <a:ext cx="204024" cy="53494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932D9982-D5B5-4D10-A125-967D127FBD71}"/>
              </a:ext>
            </a:extLst>
          </p:cNvPr>
          <p:cNvSpPr/>
          <p:nvPr/>
        </p:nvSpPr>
        <p:spPr bwMode="auto">
          <a:xfrm rot="16200000">
            <a:off x="7032594" y="2582777"/>
            <a:ext cx="204024" cy="53494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 Research Structure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dirty="0"/>
              <a:t>7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707571" y="2780928"/>
            <a:ext cx="3276644" cy="50405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Initialization parameters</a:t>
            </a:r>
            <a:endParaRPr lang="zh-CN" altLang="en-US" sz="2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707570" y="3717032"/>
            <a:ext cx="3048339" cy="50405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Delete duplicate rows</a:t>
            </a:r>
            <a:endParaRPr lang="zh-CN" altLang="en-US" sz="2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707571" y="4653136"/>
            <a:ext cx="3048323" cy="50405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Remove </a:t>
            </a:r>
            <a:r>
              <a:rPr lang="en-US" altLang="zh-CN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NaN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counts</a:t>
            </a:r>
            <a:endParaRPr lang="zh-CN" altLang="en-US" sz="2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539552" y="2276872"/>
            <a:ext cx="0" cy="2628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>
            <a:cxnSpLocks/>
            <a:stCxn id="3" idx="1"/>
          </p:cNvCxnSpPr>
          <p:nvPr/>
        </p:nvCxnSpPr>
        <p:spPr bwMode="auto">
          <a:xfrm flipH="1">
            <a:off x="539553" y="3032956"/>
            <a:ext cx="16801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直接连接符 29"/>
          <p:cNvCxnSpPr/>
          <p:nvPr/>
        </p:nvCxnSpPr>
        <p:spPr bwMode="auto">
          <a:xfrm flipH="1">
            <a:off x="539552" y="4005064"/>
            <a:ext cx="16801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539552" y="4869160"/>
            <a:ext cx="16801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51E0CB2A-6C9F-4158-B66D-9A27E7A43466}"/>
              </a:ext>
            </a:extLst>
          </p:cNvPr>
          <p:cNvSpPr/>
          <p:nvPr/>
        </p:nvSpPr>
        <p:spPr bwMode="auto">
          <a:xfrm>
            <a:off x="85742" y="980728"/>
            <a:ext cx="1413918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Data pre-processing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22F13C0-7802-46FF-B3D9-E7D81378F540}"/>
              </a:ext>
            </a:extLst>
          </p:cNvPr>
          <p:cNvSpPr/>
          <p:nvPr/>
        </p:nvSpPr>
        <p:spPr bwMode="auto">
          <a:xfrm>
            <a:off x="1955709" y="980728"/>
            <a:ext cx="1320147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Pre-screening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43E6768-5477-4FB0-8DA1-A300CCF842A5}"/>
              </a:ext>
            </a:extLst>
          </p:cNvPr>
          <p:cNvSpPr/>
          <p:nvPr/>
        </p:nvSpPr>
        <p:spPr bwMode="auto">
          <a:xfrm>
            <a:off x="3779912" y="980728"/>
            <a:ext cx="1320147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Disordered and then processed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4934149-F418-48CA-A179-CB18E446B5C5}"/>
              </a:ext>
            </a:extLst>
          </p:cNvPr>
          <p:cNvSpPr/>
          <p:nvPr/>
        </p:nvSpPr>
        <p:spPr bwMode="auto">
          <a:xfrm>
            <a:off x="5580112" y="980728"/>
            <a:ext cx="1320147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balancing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5B8E07E-C5AF-4E0F-942C-0D80C7EB9EA4}"/>
              </a:ext>
            </a:extLst>
          </p:cNvPr>
          <p:cNvSpPr/>
          <p:nvPr/>
        </p:nvSpPr>
        <p:spPr bwMode="auto">
          <a:xfrm>
            <a:off x="7356309" y="980728"/>
            <a:ext cx="1643675" cy="129614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classification&amp;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Evaluation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F26F096E-B855-4FE6-813D-0070713EFFD2}"/>
              </a:ext>
            </a:extLst>
          </p:cNvPr>
          <p:cNvSpPr/>
          <p:nvPr/>
        </p:nvSpPr>
        <p:spPr bwMode="auto">
          <a:xfrm rot="16200000">
            <a:off x="1619350" y="1361330"/>
            <a:ext cx="204024" cy="53494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22DB1CF6-B714-4F16-83A7-0F7277DECE8D}"/>
              </a:ext>
            </a:extLst>
          </p:cNvPr>
          <p:cNvSpPr/>
          <p:nvPr/>
        </p:nvSpPr>
        <p:spPr bwMode="auto">
          <a:xfrm rot="16200000">
            <a:off x="3470718" y="1361330"/>
            <a:ext cx="204024" cy="53494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1E000FCA-6498-4C88-A41A-7DAF0A97C866}"/>
              </a:ext>
            </a:extLst>
          </p:cNvPr>
          <p:cNvSpPr/>
          <p:nvPr/>
        </p:nvSpPr>
        <p:spPr bwMode="auto">
          <a:xfrm rot="16200000">
            <a:off x="5278449" y="1361330"/>
            <a:ext cx="204024" cy="53494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FF570A97-4E5E-46B4-817C-05F83B53AAC7}"/>
              </a:ext>
            </a:extLst>
          </p:cNvPr>
          <p:cNvSpPr/>
          <p:nvPr/>
        </p:nvSpPr>
        <p:spPr bwMode="auto">
          <a:xfrm rot="16200000">
            <a:off x="7032594" y="1358641"/>
            <a:ext cx="204024" cy="53494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heme/theme1.xml><?xml version="1.0" encoding="utf-8"?>
<a:theme xmlns:a="http://schemas.openxmlformats.org/drawingml/2006/main" name="Zhang Jie 1">
  <a:themeElements>
    <a:clrScheme name="SJTU红凸现189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JTU红凸现1896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glow rad="63500">
            <a:schemeClr val="accent6">
              <a:satMod val="175000"/>
              <a:alpha val="40000"/>
            </a:schemeClr>
          </a:glow>
        </a:effectLst>
      </a:spPr>
      <a:bodyPr vert="horz" wrap="square" lIns="91440" tIns="45720" rIns="91440" bIns="45720" numCol="1" rtlCol="0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400" b="1" i="0" u="none" strike="noStrike" cap="none" normalizeH="0" baseline="0" dirty="0" smtClean="0">
            <a:ln>
              <a:noFill/>
            </a:ln>
            <a:solidFill>
              <a:srgbClr val="0000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2" charset="-122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 bwMode="auto">
        <a:solidFill>
          <a:srgbClr val="CCFFFF"/>
        </a:solidFill>
        <a:ln w="12700">
          <a:noFill/>
          <a:miter lim="800000"/>
        </a:ln>
        <a:effectLst>
          <a:outerShdw dist="35921" dir="2700000" algn="ctr" rotWithShape="0">
            <a:srgbClr val="808080">
              <a:alpha val="50000"/>
            </a:srgbClr>
          </a:outerShdw>
        </a:effectLst>
      </a:spPr>
      <a:bodyPr wrap="square" lIns="0" tIns="0" rIns="0" bIns="0">
        <a:spAutoFit/>
      </a:bodyPr>
      <a:lstStyle>
        <a:defPPr>
          <a:defRPr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>
    <a:extraClrScheme>
      <a:clrScheme name="SJTU红凸现189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Zhang Jie 1">
  <a:themeElements>
    <a:clrScheme name="SJTU红凸现189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JTU红凸现1896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glow rad="63500">
            <a:schemeClr val="accent6">
              <a:satMod val="175000"/>
              <a:alpha val="40000"/>
            </a:schemeClr>
          </a:glow>
        </a:effectLst>
      </a:spPr>
      <a:bodyPr vert="horz" wrap="square" lIns="91440" tIns="45720" rIns="91440" bIns="45720" numCol="1" rtlCol="0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400" b="1" i="0" u="none" strike="noStrike" cap="none" normalizeH="0" baseline="0" dirty="0" smtClean="0">
            <a:ln>
              <a:noFill/>
            </a:ln>
            <a:solidFill>
              <a:srgbClr val="0000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2" charset="-122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 bwMode="auto">
        <a:solidFill>
          <a:srgbClr val="CCFFFF"/>
        </a:solidFill>
        <a:ln w="12700">
          <a:noFill/>
          <a:miter lim="800000"/>
        </a:ln>
        <a:effectLst>
          <a:outerShdw dist="35921" dir="2700000" algn="ctr" rotWithShape="0">
            <a:srgbClr val="808080">
              <a:alpha val="50000"/>
            </a:srgbClr>
          </a:outerShdw>
        </a:effectLst>
      </a:spPr>
      <a:bodyPr wrap="square" lIns="0" tIns="0" rIns="0" bIns="0">
        <a:spAutoFit/>
      </a:bodyPr>
      <a:lstStyle>
        <a:defPPr>
          <a:defRPr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>
    <a:extraClrScheme>
      <a:clrScheme name="SJTU红凸现189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Zhang Jie 1">
  <a:themeElements>
    <a:clrScheme name="SJTU红凸现189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JTU红凸现1896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glow rad="63500">
            <a:schemeClr val="accent6">
              <a:satMod val="175000"/>
              <a:alpha val="40000"/>
            </a:schemeClr>
          </a:glow>
        </a:effectLst>
      </a:spPr>
      <a:bodyPr vert="horz" wrap="square" lIns="91440" tIns="45720" rIns="91440" bIns="45720" numCol="1" rtlCol="0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400" b="1" i="0" u="none" strike="noStrike" cap="none" normalizeH="0" baseline="0" dirty="0" smtClean="0">
            <a:ln>
              <a:noFill/>
            </a:ln>
            <a:solidFill>
              <a:srgbClr val="0000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2" charset="-122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 bwMode="auto">
        <a:solidFill>
          <a:srgbClr val="CCFFFF"/>
        </a:solidFill>
        <a:ln w="12700">
          <a:noFill/>
          <a:miter lim="800000"/>
        </a:ln>
        <a:effectLst>
          <a:outerShdw dist="35921" dir="2700000" algn="ctr" rotWithShape="0">
            <a:srgbClr val="808080">
              <a:alpha val="50000"/>
            </a:srgbClr>
          </a:outerShdw>
        </a:effectLst>
      </a:spPr>
      <a:bodyPr wrap="square" lIns="0" tIns="0" rIns="0" bIns="0">
        <a:spAutoFit/>
      </a:bodyPr>
      <a:lstStyle>
        <a:defPPr>
          <a:defRPr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>
    <a:extraClrScheme>
      <a:clrScheme name="SJTU红凸现189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Zhang Jie 1">
  <a:themeElements>
    <a:clrScheme name="SJTU红凸现189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JTU红凸现1896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glow rad="63500">
            <a:schemeClr val="accent6">
              <a:satMod val="175000"/>
              <a:alpha val="40000"/>
            </a:schemeClr>
          </a:glow>
        </a:effectLst>
      </a:spPr>
      <a:bodyPr vert="horz" wrap="square" lIns="91440" tIns="45720" rIns="91440" bIns="45720" numCol="1" rtlCol="0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400" b="1" i="0" u="none" strike="noStrike" cap="none" normalizeH="0" baseline="0" dirty="0" smtClean="0">
            <a:ln>
              <a:noFill/>
            </a:ln>
            <a:solidFill>
              <a:srgbClr val="0000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2" charset="-122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 bwMode="auto">
        <a:solidFill>
          <a:srgbClr val="CCFFFF"/>
        </a:solidFill>
        <a:ln w="12700">
          <a:noFill/>
          <a:miter lim="800000"/>
        </a:ln>
        <a:effectLst>
          <a:outerShdw dist="35921" dir="2700000" algn="ctr" rotWithShape="0">
            <a:srgbClr val="808080">
              <a:alpha val="50000"/>
            </a:srgbClr>
          </a:outerShdw>
        </a:effectLst>
      </a:spPr>
      <a:bodyPr wrap="square" lIns="0" tIns="0" rIns="0" bIns="0">
        <a:spAutoFit/>
      </a:bodyPr>
      <a:lstStyle>
        <a:defPPr>
          <a:defRPr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>
    <a:extraClrScheme>
      <a:clrScheme name="SJTU红凸现189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Zhang Jie 1">
  <a:themeElements>
    <a:clrScheme name="SJTU红凸现189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JTU红凸现1896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glow rad="63500">
            <a:schemeClr val="accent6">
              <a:satMod val="175000"/>
              <a:alpha val="40000"/>
            </a:schemeClr>
          </a:glow>
        </a:effectLst>
      </a:spPr>
      <a:bodyPr vert="horz" wrap="square" lIns="91440" tIns="45720" rIns="91440" bIns="45720" numCol="1" rtlCol="0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400" b="1" i="0" u="none" strike="noStrike" cap="none" normalizeH="0" baseline="0" dirty="0" smtClean="0">
            <a:ln>
              <a:noFill/>
            </a:ln>
            <a:solidFill>
              <a:srgbClr val="0000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2" charset="-122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 bwMode="auto">
        <a:solidFill>
          <a:srgbClr val="CCFFFF"/>
        </a:solidFill>
        <a:ln w="12700">
          <a:noFill/>
          <a:miter lim="800000"/>
        </a:ln>
        <a:effectLst>
          <a:outerShdw dist="35921" dir="2700000" algn="ctr" rotWithShape="0">
            <a:srgbClr val="808080">
              <a:alpha val="50000"/>
            </a:srgbClr>
          </a:outerShdw>
        </a:effectLst>
      </a:spPr>
      <a:bodyPr wrap="square" lIns="0" tIns="0" rIns="0" bIns="0">
        <a:spAutoFit/>
      </a:bodyPr>
      <a:lstStyle>
        <a:defPPr>
          <a:defRPr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>
    <a:extraClrScheme>
      <a:clrScheme name="SJTU红凸现189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1379</Words>
  <Application>Microsoft Office PowerPoint</Application>
  <PresentationFormat>全屏显示(4:3)</PresentationFormat>
  <Paragraphs>313</Paragraphs>
  <Slides>38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黑体</vt:lpstr>
      <vt:lpstr>华文细黑</vt:lpstr>
      <vt:lpstr>华文新魏</vt:lpstr>
      <vt:lpstr>隶书</vt:lpstr>
      <vt:lpstr>宋体</vt:lpstr>
      <vt:lpstr>微软雅黑</vt:lpstr>
      <vt:lpstr>Arial</vt:lpstr>
      <vt:lpstr>Times New Roman</vt:lpstr>
      <vt:lpstr>Zhang Jie 1</vt:lpstr>
      <vt:lpstr>1_Zhang Jie 1</vt:lpstr>
      <vt:lpstr>2_Zhang Jie 1</vt:lpstr>
      <vt:lpstr>3_Zhang Jie 1</vt:lpstr>
      <vt:lpstr>4_Zhang Jie 1</vt:lpstr>
      <vt:lpstr>Visio</vt:lpstr>
      <vt:lpstr>Equation</vt:lpstr>
      <vt:lpstr>PowerPoint 演示文稿</vt:lpstr>
      <vt:lpstr>PowerPoint 演示文稿</vt:lpstr>
      <vt:lpstr>PowerPoint 演示文稿</vt:lpstr>
      <vt:lpstr>1. Background</vt:lpstr>
      <vt:lpstr>PowerPoint 演示文稿</vt:lpstr>
      <vt:lpstr>2. Characteristics  </vt:lpstr>
      <vt:lpstr>PowerPoint 演示文稿</vt:lpstr>
      <vt:lpstr>3. Main Research Structure  </vt:lpstr>
      <vt:lpstr>3. Main Research Structure </vt:lpstr>
      <vt:lpstr>3. Main Research Structure </vt:lpstr>
      <vt:lpstr>3. Main Research Structure </vt:lpstr>
      <vt:lpstr>3. Main Research Structure </vt:lpstr>
      <vt:lpstr>3. Main Research Structure </vt:lpstr>
      <vt:lpstr>PowerPoint 演示文稿</vt:lpstr>
      <vt:lpstr>4. Block Implementation Steps    </vt:lpstr>
      <vt:lpstr>4. Block Implementation Steps   </vt:lpstr>
      <vt:lpstr>4. Block Implementation Steps   </vt:lpstr>
      <vt:lpstr>4. Block Implementation Steps  </vt:lpstr>
      <vt:lpstr>4. Block Implementation Steps  </vt:lpstr>
      <vt:lpstr>4. Block Implementation Steps  </vt:lpstr>
      <vt:lpstr>4. Block Implementation Steps </vt:lpstr>
      <vt:lpstr>4. Block Implementation Steps </vt:lpstr>
      <vt:lpstr>4. Block Implementation Steps </vt:lpstr>
      <vt:lpstr>4. Block Implementation Steps</vt:lpstr>
      <vt:lpstr>4. Block Implementation Steps</vt:lpstr>
      <vt:lpstr>4. Block Implementation Steps</vt:lpstr>
      <vt:lpstr>4. Block Implementation Steps</vt:lpstr>
      <vt:lpstr>4. Block Implementation Steps</vt:lpstr>
      <vt:lpstr>4. Block Implementation Steps</vt:lpstr>
      <vt:lpstr>PowerPoint 演示文稿</vt:lpstr>
      <vt:lpstr>5. Experimental Results </vt:lpstr>
      <vt:lpstr>5. Experimental Results </vt:lpstr>
      <vt:lpstr>5. Experimental Results  </vt:lpstr>
      <vt:lpstr>5. Experimental Results </vt:lpstr>
      <vt:lpstr>5. Experimental Results </vt:lpstr>
      <vt:lpstr>5. Experimental Results   </vt:lpstr>
      <vt:lpstr>PowerPoint 演示文稿</vt:lpstr>
      <vt:lpstr>Thank you Sincerely</vt:lpstr>
    </vt:vector>
  </TitlesOfParts>
  <Manager>Zhang Jie</Manager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FDC</dc:title>
  <dc:creator>Hongwei Xu</dc:creator>
  <cp:lastModifiedBy>Administrator</cp:lastModifiedBy>
  <cp:revision>2385</cp:revision>
  <cp:lastPrinted>2113-01-01T00:00:00Z</cp:lastPrinted>
  <dcterms:created xsi:type="dcterms:W3CDTF">2008-09-18T08:50:00Z</dcterms:created>
  <dcterms:modified xsi:type="dcterms:W3CDTF">2018-09-03T09:07:12Z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2052-10.1.0.7400</vt:lpwstr>
  </property>
  <property fmtid="{D5CDD505-2E9C-101B-9397-08002B2CF9AE}" pid="4" name="KSORubyTemplateID">
    <vt:lpwstr>2</vt:lpwstr>
  </property>
</Properties>
</file>