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5" r:id="rId11"/>
    <p:sldId id="267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9291B-44AE-4880-B0DB-54CA540F50CF}">
  <a:tblStyle styleId="{2E69291B-44AE-4880-B0DB-54CA540F5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5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794f75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794f75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794f752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794f752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2794f752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2794f752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794f752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794f752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794f752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2794f752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794f75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794f75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794f75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794f75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 about each store - </a:t>
            </a:r>
            <a:r>
              <a:rPr lang="en" b="1"/>
              <a:t>unique</a:t>
            </a:r>
            <a:r>
              <a:rPr lang="en"/>
              <a:t> store number and phone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store assigned to a district → one or more stores per district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district assigned a district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also has city attribute → one or more store in a 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City has name, state, and population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info of products at stores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product has </a:t>
            </a:r>
            <a:r>
              <a:rPr lang="en" b="1"/>
              <a:t>unique </a:t>
            </a:r>
            <a:r>
              <a:rPr lang="en"/>
              <a:t>identifier (PID) and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products available and sold at all stores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has manufacturer attribute - a manufacturer can make multiple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Manufacturer has unique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also has retail price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962-8381-E4DF-D093-81216B28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0"/>
            <a:ext cx="8520600" cy="2469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Data Type and Formatting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85AC7-9D09-D178-9B5E-E4422F65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33404"/>
              </p:ext>
            </p:extLst>
          </p:nvPr>
        </p:nvGraphicFramePr>
        <p:xfrm>
          <a:off x="296577" y="414923"/>
          <a:ext cx="6958554" cy="4705917"/>
        </p:xfrm>
        <a:graphic>
          <a:graphicData uri="http://schemas.openxmlformats.org/drawingml/2006/table">
            <a:tbl>
              <a:tblPr firstRow="1" bandRow="1">
                <a:tableStyleId>{2E69291B-44AE-4880-B0DB-54CA540F50CF}</a:tableStyleId>
              </a:tblPr>
              <a:tblGrid>
                <a:gridCol w="2319518">
                  <a:extLst>
                    <a:ext uri="{9D8B030D-6E8A-4147-A177-3AD203B41FA5}">
                      <a16:colId xmlns:a16="http://schemas.microsoft.com/office/drawing/2014/main" val="832677790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4174454364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21731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3539"/>
                  </a:ext>
                </a:extLst>
              </a:tr>
              <a:tr h="176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9646"/>
                  </a:ext>
                </a:extLst>
              </a:tr>
              <a:tr h="158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or 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10 digit phone number,  (_ _ _)-_ _ _-_ _ _ 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2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District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letter abbreviation, ex. 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00529"/>
                  </a:ext>
                </a:extLst>
              </a:tr>
              <a:tr h="202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PID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(probably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38539"/>
                  </a:ext>
                </a:extLst>
              </a:tr>
              <a:tr h="213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19533"/>
                  </a:ext>
                </a:extLst>
              </a:tr>
              <a:tr h="139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Manufacturer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27883"/>
                  </a:ext>
                </a:extLst>
              </a:tr>
              <a:tr h="22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Retail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Discount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Discount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8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Holiday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6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Holiday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Sold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4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Sold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12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8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0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0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59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962-8381-E4DF-D093-81216B28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0"/>
            <a:ext cx="8520600" cy="2469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Data Type and Formatting Cont.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85AC7-9D09-D178-9B5E-E4422F65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23484"/>
              </p:ext>
            </p:extLst>
          </p:nvPr>
        </p:nvGraphicFramePr>
        <p:xfrm>
          <a:off x="296577" y="414923"/>
          <a:ext cx="6958554" cy="4705917"/>
        </p:xfrm>
        <a:graphic>
          <a:graphicData uri="http://schemas.openxmlformats.org/drawingml/2006/table">
            <a:tbl>
              <a:tblPr firstRow="1" bandRow="1">
                <a:tableStyleId>{2E69291B-44AE-4880-B0DB-54CA540F50CF}</a:tableStyleId>
              </a:tblPr>
              <a:tblGrid>
                <a:gridCol w="2319518">
                  <a:extLst>
                    <a:ext uri="{9D8B030D-6E8A-4147-A177-3AD203B41FA5}">
                      <a16:colId xmlns:a16="http://schemas.microsoft.com/office/drawing/2014/main" val="832677790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4174454364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21731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3539"/>
                  </a:ext>
                </a:extLst>
              </a:tr>
              <a:tr h="176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9646"/>
                  </a:ext>
                </a:extLst>
              </a:tr>
              <a:tr h="158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Integer or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7 digits (may have leading 0s) ex. 0010423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2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4 </a:t>
                      </a:r>
                      <a:r>
                        <a:rPr lang="en-US" sz="800" dirty="0" err="1"/>
                        <a:t>ssn</a:t>
                      </a:r>
                      <a:r>
                        <a:rPr lang="en-US" sz="800" dirty="0"/>
                        <a:t> + ”-” + 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 char.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Assigned 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Multi value - list of district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00529"/>
                  </a:ext>
                </a:extLst>
              </a:tr>
              <a:tr h="202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audit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38539"/>
                  </a:ext>
                </a:extLst>
              </a:tr>
              <a:tr h="213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Time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hh:mm:ss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19533"/>
                  </a:ext>
                </a:extLst>
              </a:tr>
              <a:tr h="139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27883"/>
                  </a:ext>
                </a:extLst>
              </a:tr>
              <a:tr h="22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8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6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4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12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8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0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0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16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59120-8F90-E492-72C7-6865C2D6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Contraints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C5EE3-E67E-28F6-E4DB-92BA3A305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40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 cont.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Retail price is in effect unless there is a temporary/promotional discount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Discount date and discount price of product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product discounted multiple days in a row, then a record is stored for each day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Same product can be discounted multiple times (different days) with different discounted price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a product is discounted, same price in all stores (no store specific discount)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Sales data on holidays and non holidays → need to store what specific dates are holidays (one day can only be associated with at most one holiday)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Name of holiday also required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products are sold, at which store(where) and the date it is sold(when) and quantity sold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sold calculated by date sold and how much sold on a date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Sales tax does not need to be tracked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 required to store which products were purchased together during a single transaction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needed (user access)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users have employee ID (7 characters and may have leading zeros)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Instead of pw, use last 4 digits of ssn followed by a dash, and capitalized last name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First name also stored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*Users are manually configured by db admin, db admin given appropriate details by HR when setting up new user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 assigned one or more districts (also managed by DBA)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District sales manager only has access to their assigned district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Corporate employee assigned to all districts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Or someone responsible for marketing 3 districts will be assigned to those 3 districts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 assigned to all districts have ability to add holidays to data warehouse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holidays associated with user that created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requirements (requested by cybersecurity)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Audit log entry created each time a report is viewed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Log entry contains employee ID, last name, and first name, and timestamp, and name of viewed report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List of all reports stored in db maintained by DBA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Report names should match how they are named in specification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Users allowed to view audit log within data warehouse UI will have special flag set on acct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7591-8938-9DA7-957A-3374CFD8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026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CCEC-3F49-4D46-7324-DB0F1EFB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22960"/>
            <a:ext cx="8520600" cy="4070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report available to all users – return all data for all users</a:t>
            </a:r>
          </a:p>
          <a:p>
            <a:pPr lvl="1"/>
            <a:r>
              <a:rPr lang="en-US" dirty="0"/>
              <a:t>Manufacturers product report </a:t>
            </a:r>
            <a:r>
              <a:rPr lang="en-US" dirty="0">
                <a:sym typeface="Wingdings" panose="05000000000000000000" pitchFamily="2" charset="2"/>
              </a:rPr>
              <a:t> manufacturers name, # products offered by manufacturer, avg and min and max retail price, product ID, name, and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Category report  category name, number of products for each category, manufacturers offering products in that category, avg retail price of products in category</a:t>
            </a:r>
          </a:p>
          <a:p>
            <a:r>
              <a:rPr lang="en-US" dirty="0">
                <a:sym typeface="Wingdings" panose="05000000000000000000" pitchFamily="2" charset="2"/>
              </a:rPr>
              <a:t>District Reports – available to all users but more specific info regarding sales based on district of logged in user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Actual vs predicted revenue – revenue generated from sales vs predicted revenue if product never discounted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Air con on groundhog day – number of items sold in a year in air con category vs number of units sold on ground hog day</a:t>
            </a:r>
          </a:p>
          <a:p>
            <a:r>
              <a:rPr lang="en-US" dirty="0">
                <a:sym typeface="Wingdings" panose="05000000000000000000" pitchFamily="2" charset="2"/>
              </a:rPr>
              <a:t>Corporate reports – only available to users with access to all districts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Store revenue by year by state – revenue collected by store per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District with highest volume for each category – units sold per district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Revenue by population – revenue for population categories</a:t>
            </a:r>
          </a:p>
        </p:txBody>
      </p:sp>
    </p:spTree>
    <p:extLst>
      <p:ext uri="{BB962C8B-B14F-4D97-AF65-F5344CB8AC3E}">
        <p14:creationId xmlns:p14="http://schemas.microsoft.com/office/powerpoint/2010/main" val="93688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089250" cy="54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430950" y="726975"/>
            <a:ext cx="2131800" cy="26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from Lectures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Statistics (main menu)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reports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Holidays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Edit Holidays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audit log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952500" y="1219300"/>
          <a:ext cx="7239000" cy="1484540"/>
        </p:xfrm>
        <a:graphic>
          <a:graphicData uri="http://schemas.openxmlformats.org/drawingml/2006/table">
            <a:tbl>
              <a:tblPr>
                <a:noFill/>
                <a:tableStyleId>{2E69291B-44AE-4880-B0DB-54CA540F50CF}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Log in Form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Edit holidays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holidays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reports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audit log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Main Menu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1622075" y="1066800"/>
            <a:ext cx="6114900" cy="3323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3786138" y="2325025"/>
            <a:ext cx="1786775" cy="8066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1610250" y="39812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 Form</a:t>
            </a:r>
            <a:endParaRPr dirty="0"/>
          </a:p>
        </p:txBody>
      </p:sp>
      <p:sp>
        <p:nvSpPr>
          <p:cNvPr id="99" name="Google Shape;99;p20"/>
          <p:cNvSpPr/>
          <p:nvPr/>
        </p:nvSpPr>
        <p:spPr>
          <a:xfrm>
            <a:off x="272650" y="32293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Audit Log</a:t>
            </a:r>
            <a:endParaRPr dirty="0"/>
          </a:p>
        </p:txBody>
      </p:sp>
      <p:sp>
        <p:nvSpPr>
          <p:cNvPr id="100" name="Google Shape;100;p20"/>
          <p:cNvSpPr/>
          <p:nvPr/>
        </p:nvSpPr>
        <p:spPr>
          <a:xfrm>
            <a:off x="7090650" y="9654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Holidays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202075" y="46049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Reports</a:t>
            </a:r>
            <a:endParaRPr dirty="0"/>
          </a:p>
        </p:txBody>
      </p:sp>
      <p:sp>
        <p:nvSpPr>
          <p:cNvPr id="102" name="Google Shape;102;p20"/>
          <p:cNvSpPr/>
          <p:nvPr/>
        </p:nvSpPr>
        <p:spPr>
          <a:xfrm>
            <a:off x="3852725" y="24932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404000" y="1668125"/>
            <a:ext cx="9978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5987200" y="2728350"/>
            <a:ext cx="13662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Holidays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057550" y="2828075"/>
            <a:ext cx="9978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audit log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686300" y="1668113"/>
            <a:ext cx="13176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Holidays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4070625" y="3548025"/>
            <a:ext cx="11820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Reports</a:t>
            </a:r>
            <a:endParaRPr dirty="0"/>
          </a:p>
        </p:txBody>
      </p:sp>
      <p:sp>
        <p:nvSpPr>
          <p:cNvPr id="108" name="Google Shape;108;p20"/>
          <p:cNvSpPr/>
          <p:nvPr/>
        </p:nvSpPr>
        <p:spPr>
          <a:xfrm>
            <a:off x="4002825" y="1318875"/>
            <a:ext cx="13176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Statistics</a:t>
            </a:r>
            <a:endParaRPr dirty="0"/>
          </a:p>
        </p:txBody>
      </p:sp>
      <p:cxnSp>
        <p:nvCxnSpPr>
          <p:cNvPr id="109" name="Google Shape;109;p20"/>
          <p:cNvCxnSpPr>
            <a:stCxn id="98" idx="2"/>
            <a:endCxn id="103" idx="1"/>
          </p:cNvCxnSpPr>
          <p:nvPr/>
        </p:nvCxnSpPr>
        <p:spPr>
          <a:xfrm>
            <a:off x="2148900" y="851725"/>
            <a:ext cx="4011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20"/>
          <p:cNvCxnSpPr>
            <a:stCxn id="103" idx="5"/>
            <a:endCxn id="97" idx="2"/>
          </p:cNvCxnSpPr>
          <p:nvPr/>
        </p:nvCxnSpPr>
        <p:spPr>
          <a:xfrm>
            <a:off x="3255676" y="2171551"/>
            <a:ext cx="530400" cy="5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20"/>
          <p:cNvCxnSpPr>
            <a:stCxn id="97" idx="2"/>
            <a:endCxn id="103" idx="5"/>
          </p:cNvCxnSpPr>
          <p:nvPr/>
        </p:nvCxnSpPr>
        <p:spPr>
          <a:xfrm rot="10800000">
            <a:off x="3255738" y="2171550"/>
            <a:ext cx="530400" cy="5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0"/>
          <p:cNvCxnSpPr>
            <a:stCxn id="97" idx="1"/>
            <a:endCxn id="108" idx="4"/>
          </p:cNvCxnSpPr>
          <p:nvPr/>
        </p:nvCxnSpPr>
        <p:spPr>
          <a:xfrm rot="10800000">
            <a:off x="4661525" y="1908625"/>
            <a:ext cx="180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20"/>
          <p:cNvCxnSpPr>
            <a:cxnSpLocks/>
            <a:stCxn id="108" idx="0"/>
            <a:endCxn id="102" idx="2"/>
          </p:cNvCxnSpPr>
          <p:nvPr/>
        </p:nvCxnSpPr>
        <p:spPr>
          <a:xfrm rot="10800000">
            <a:off x="4391325" y="702975"/>
            <a:ext cx="2703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20"/>
          <p:cNvCxnSpPr>
            <a:cxnSpLocks/>
            <a:stCxn id="97" idx="3"/>
            <a:endCxn id="107" idx="0"/>
          </p:cNvCxnSpPr>
          <p:nvPr/>
        </p:nvCxnSpPr>
        <p:spPr>
          <a:xfrm flipH="1">
            <a:off x="4661525" y="3131675"/>
            <a:ext cx="180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20"/>
          <p:cNvCxnSpPr>
            <a:cxnSpLocks/>
            <a:stCxn id="107" idx="4"/>
            <a:endCxn id="101" idx="0"/>
          </p:cNvCxnSpPr>
          <p:nvPr/>
        </p:nvCxnSpPr>
        <p:spPr>
          <a:xfrm>
            <a:off x="4661625" y="4137825"/>
            <a:ext cx="79100" cy="467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20"/>
          <p:cNvCxnSpPr>
            <a:stCxn id="97" idx="1"/>
            <a:endCxn id="106" idx="3"/>
          </p:cNvCxnSpPr>
          <p:nvPr/>
        </p:nvCxnSpPr>
        <p:spPr>
          <a:xfrm rot="10800000" flipH="1">
            <a:off x="4679525" y="2171425"/>
            <a:ext cx="11997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0"/>
          <p:cNvCxnSpPr>
            <a:cxnSpLocks/>
            <a:stCxn id="106" idx="0"/>
            <a:endCxn id="102" idx="3"/>
          </p:cNvCxnSpPr>
          <p:nvPr/>
        </p:nvCxnSpPr>
        <p:spPr>
          <a:xfrm rot="10800000">
            <a:off x="4930000" y="476213"/>
            <a:ext cx="1415100" cy="11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0"/>
          <p:cNvCxnSpPr>
            <a:cxnSpLocks/>
            <a:stCxn id="106" idx="7"/>
            <a:endCxn id="100" idx="2"/>
          </p:cNvCxnSpPr>
          <p:nvPr/>
        </p:nvCxnSpPr>
        <p:spPr>
          <a:xfrm rot="10800000" flipH="1">
            <a:off x="6810942" y="1419087"/>
            <a:ext cx="8184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0"/>
          <p:cNvCxnSpPr>
            <a:stCxn id="97" idx="4"/>
            <a:endCxn id="104" idx="2"/>
          </p:cNvCxnSpPr>
          <p:nvPr/>
        </p:nvCxnSpPr>
        <p:spPr>
          <a:xfrm>
            <a:off x="5572912" y="2728350"/>
            <a:ext cx="4143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20"/>
          <p:cNvCxnSpPr>
            <a:stCxn id="104" idx="2"/>
            <a:endCxn id="97" idx="4"/>
          </p:cNvCxnSpPr>
          <p:nvPr/>
        </p:nvCxnSpPr>
        <p:spPr>
          <a:xfrm rot="10800000">
            <a:off x="5572900" y="2728350"/>
            <a:ext cx="4143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0"/>
          <p:cNvSpPr/>
          <p:nvPr/>
        </p:nvSpPr>
        <p:spPr>
          <a:xfrm>
            <a:off x="7878050" y="34537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Holidays</a:t>
            </a:r>
            <a:endParaRPr/>
          </a:p>
        </p:txBody>
      </p:sp>
      <p:cxnSp>
        <p:nvCxnSpPr>
          <p:cNvPr id="122" name="Google Shape;122;p20"/>
          <p:cNvCxnSpPr>
            <a:stCxn id="121" idx="1"/>
            <a:endCxn id="104" idx="5"/>
          </p:cNvCxnSpPr>
          <p:nvPr/>
        </p:nvCxnSpPr>
        <p:spPr>
          <a:xfrm rot="10800000">
            <a:off x="7153250" y="3231775"/>
            <a:ext cx="7248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0"/>
          <p:cNvCxnSpPr>
            <a:cxnSpLocks/>
            <a:stCxn id="104" idx="5"/>
            <a:endCxn id="121" idx="1"/>
          </p:cNvCxnSpPr>
          <p:nvPr/>
        </p:nvCxnSpPr>
        <p:spPr>
          <a:xfrm>
            <a:off x="7153325" y="3231776"/>
            <a:ext cx="7248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20"/>
          <p:cNvCxnSpPr>
            <a:stCxn id="97" idx="2"/>
            <a:endCxn id="105" idx="7"/>
          </p:cNvCxnSpPr>
          <p:nvPr/>
        </p:nvCxnSpPr>
        <p:spPr>
          <a:xfrm flipH="1">
            <a:off x="2909238" y="2728350"/>
            <a:ext cx="8769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0"/>
          <p:cNvCxnSpPr>
            <a:stCxn id="105" idx="2"/>
            <a:endCxn id="99" idx="3"/>
          </p:cNvCxnSpPr>
          <p:nvPr/>
        </p:nvCxnSpPr>
        <p:spPr>
          <a:xfrm flipH="1">
            <a:off x="1349850" y="3188075"/>
            <a:ext cx="707700" cy="2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On-screen Show (16:9)</PresentationFormat>
  <Paragraphs>146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 Light</vt:lpstr>
      <vt:lpstr>Data Requirements</vt:lpstr>
      <vt:lpstr>Data Requirements cont.</vt:lpstr>
      <vt:lpstr>Other data needed (user access)</vt:lpstr>
      <vt:lpstr>More requirements (requested by cybersecurity)</vt:lpstr>
      <vt:lpstr>Report Restrictions</vt:lpstr>
      <vt:lpstr>PowerPoint Presentation</vt:lpstr>
      <vt:lpstr>Tasks</vt:lpstr>
      <vt:lpstr>Documents</vt:lpstr>
      <vt:lpstr>PowerPoint Presentation</vt:lpstr>
      <vt:lpstr>Data Type and Formatting</vt:lpstr>
      <vt:lpstr>Data Type and Formatting Cont.</vt:lpstr>
      <vt:lpstr>Contraints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Requirements</dc:title>
  <dc:creator>Devin Hua</dc:creator>
  <cp:lastModifiedBy>Hua, Devin W</cp:lastModifiedBy>
  <cp:revision>2</cp:revision>
  <dcterms:modified xsi:type="dcterms:W3CDTF">2024-06-01T03:03:47Z</dcterms:modified>
</cp:coreProperties>
</file>