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7" r:id="rId11"/>
    <p:sldId id="264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E69291B-44AE-4880-B0DB-54CA540F50CF}">
  <a:tblStyle styleId="{2E69291B-44AE-4880-B0DB-54CA540F50C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72794f752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72794f752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72794f752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72794f7522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72794f7522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72794f7522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72794f7522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72794f7522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72794f7522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72794f7522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72794f752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72794f752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72794f752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72794f752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Requirements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Info about each store - </a:t>
            </a:r>
            <a:r>
              <a:rPr lang="en" b="1"/>
              <a:t>unique</a:t>
            </a:r>
            <a:r>
              <a:rPr lang="en"/>
              <a:t> store number and phone number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Each store assigned to a district → one or more stores per district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Each district assigned a district number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Store also has city attribute → one or more store in a city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City has name, state, and population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Needs info of products at stores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Each product has </a:t>
            </a:r>
            <a:r>
              <a:rPr lang="en" b="1"/>
              <a:t>unique </a:t>
            </a:r>
            <a:r>
              <a:rPr lang="en"/>
              <a:t>identifier (PID) and name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All products available and sold at all stores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Product has manufacturer attribute - a manufacturer can make multiple products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Each Manufacturer has unique name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Product also has retail price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68962-8381-E4DF-D093-81216B28C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730" y="0"/>
            <a:ext cx="8520600" cy="246955"/>
          </a:xfrm>
        </p:spPr>
        <p:txBody>
          <a:bodyPr>
            <a:normAutofit fontScale="90000"/>
          </a:bodyPr>
          <a:lstStyle/>
          <a:p>
            <a:r>
              <a:rPr lang="en-US" sz="2000" dirty="0"/>
              <a:t>Data Type and Formatting Cont.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9085AC7-9D09-D178-9B5E-E4422F65A2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923484"/>
              </p:ext>
            </p:extLst>
          </p:nvPr>
        </p:nvGraphicFramePr>
        <p:xfrm>
          <a:off x="296577" y="414923"/>
          <a:ext cx="6958554" cy="4705917"/>
        </p:xfrm>
        <a:graphic>
          <a:graphicData uri="http://schemas.openxmlformats.org/drawingml/2006/table">
            <a:tbl>
              <a:tblPr firstRow="1" bandRow="1">
                <a:tableStyleId>{2E69291B-44AE-4880-B0DB-54CA540F50CF}</a:tableStyleId>
              </a:tblPr>
              <a:tblGrid>
                <a:gridCol w="2319518">
                  <a:extLst>
                    <a:ext uri="{9D8B030D-6E8A-4147-A177-3AD203B41FA5}">
                      <a16:colId xmlns:a16="http://schemas.microsoft.com/office/drawing/2014/main" val="832677790"/>
                    </a:ext>
                  </a:extLst>
                </a:gridCol>
                <a:gridCol w="2319518">
                  <a:extLst>
                    <a:ext uri="{9D8B030D-6E8A-4147-A177-3AD203B41FA5}">
                      <a16:colId xmlns:a16="http://schemas.microsoft.com/office/drawing/2014/main" val="4174454364"/>
                    </a:ext>
                  </a:extLst>
                </a:gridCol>
                <a:gridCol w="2319518">
                  <a:extLst>
                    <a:ext uri="{9D8B030D-6E8A-4147-A177-3AD203B41FA5}">
                      <a16:colId xmlns:a16="http://schemas.microsoft.com/office/drawing/2014/main" val="2173173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800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753539"/>
                  </a:ext>
                </a:extLst>
              </a:tr>
              <a:tr h="1765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/>
                        <a:t>All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719646"/>
                  </a:ext>
                </a:extLst>
              </a:tr>
              <a:tr h="1584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/>
                        <a:t>Employee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Integer or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/>
                        <a:t>7 digits (may have leading 0s) ex. 0010423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5220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Last 4 </a:t>
                      </a:r>
                      <a:r>
                        <a:rPr lang="en-US" sz="800" dirty="0" err="1"/>
                        <a:t>ssn</a:t>
                      </a:r>
                      <a:r>
                        <a:rPr lang="en-US" sz="800" dirty="0"/>
                        <a:t> + ”-” + Last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0478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25 char. max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2365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/>
                        <a:t>Assigned district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Multi value - list of district numbers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649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900529"/>
                  </a:ext>
                </a:extLst>
              </a:tr>
              <a:tr h="2028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/>
                        <a:t>audit 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638539"/>
                  </a:ext>
                </a:extLst>
              </a:tr>
              <a:tr h="2135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/>
                        <a:t>Time 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/>
                        <a:t>Date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mm-dd-</a:t>
                      </a:r>
                      <a:r>
                        <a:rPr lang="en-US" sz="800" dirty="0" err="1"/>
                        <a:t>yyyy</a:t>
                      </a:r>
                      <a:r>
                        <a:rPr lang="en-US" sz="800" dirty="0"/>
                        <a:t> </a:t>
                      </a:r>
                      <a:r>
                        <a:rPr lang="en-US" sz="800" dirty="0" err="1"/>
                        <a:t>hh:mm:ss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919533"/>
                  </a:ext>
                </a:extLst>
              </a:tr>
              <a:tr h="1399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927883"/>
                  </a:ext>
                </a:extLst>
              </a:tr>
              <a:tr h="2251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6334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7389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6709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7854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4675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594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3444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4798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112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3839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8063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201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163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59120-8F90-E492-72C7-6865C2D65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Contraints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6C5EE3-E67E-28F6-E4DB-92BA3A305C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24094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Requirements cont.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Retail price is in effect unless there is a temporary/promotional discount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Discount date and discount price of product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If product discounted multiple days in a row, then a record is stored for each day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Same product can be discounted multiple times (different days) with different discounted price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If a product is discounted, same price in all stores (no store specific discount)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Sales data on holidays and non holidays → need to store what specific dates are holidays (one day can only be associated with at most one holiday)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Name of holiday also required 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What products are sold, at which store(where) and the date it is sold(when) and quantity sold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Total sold calculated by date sold and how much sold on a date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Sales tax does not need to be tracked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Not required to store which products were purchased together during a single transaction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data needed (user access)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All users have employee ID (7 characters and may have leading zeros)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Instead of pw, use last 4 digits of ssn followed by a dash, and capitalized last name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First name also stored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*Users are manually configured by db admin, db admin given appropriate details by HR when setting up new user</a:t>
            </a:r>
            <a:endParaRPr/>
          </a:p>
          <a:p>
            <a:pPr marL="457200" lvl="0" indent="-334327" algn="l" rtl="0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User assigned one or more districts (also managed by DBA)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District sales manager only has access to their assigned district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Corporate employee assigned to all districts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Or someone responsible for marketing 3 districts will be assigned to those 3 districts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Users assigned to all districts have ability to add holidays to data warehouse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All holidays associated with user that created it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requirements (requested by cybersecurity)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Audit log entry created each time a report is viewed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Log entry contains employee ID, last name, and first name, and timestamp, and name of viewed report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List of all reports stored in db maintained by DBA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Report names should match how they are named in specification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Users allowed to view audit log within data warehouse UI will have special flag set on acct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9089250" cy="54331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/>
          <p:nvPr/>
        </p:nvSpPr>
        <p:spPr>
          <a:xfrm>
            <a:off x="430950" y="726975"/>
            <a:ext cx="2131800" cy="26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Example from Lectures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 in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View Statistics (main menu)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View reports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View Holidays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Edit Holidays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View audit log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Documents</a:t>
            </a:r>
            <a:endParaRPr/>
          </a:p>
        </p:txBody>
      </p:sp>
      <p:graphicFrame>
        <p:nvGraphicFramePr>
          <p:cNvPr id="91" name="Google Shape;91;p19"/>
          <p:cNvGraphicFramePr/>
          <p:nvPr/>
        </p:nvGraphicFramePr>
        <p:xfrm>
          <a:off x="952500" y="1219300"/>
          <a:ext cx="7239000" cy="1484540"/>
        </p:xfrm>
        <a:graphic>
          <a:graphicData uri="http://schemas.openxmlformats.org/drawingml/2006/table">
            <a:tbl>
              <a:tblPr>
                <a:noFill/>
                <a:tableStyleId>{2E69291B-44AE-4880-B0DB-54CA540F50CF}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Input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Output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Log in Form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Edit holidays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View holidays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View reports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View audit log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Main Menu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/>
          <p:nvPr/>
        </p:nvSpPr>
        <p:spPr>
          <a:xfrm>
            <a:off x="1622075" y="1066800"/>
            <a:ext cx="6114900" cy="33231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0"/>
          <p:cNvSpPr/>
          <p:nvPr/>
        </p:nvSpPr>
        <p:spPr>
          <a:xfrm>
            <a:off x="3786138" y="2325025"/>
            <a:ext cx="1786775" cy="806650"/>
          </a:xfrm>
          <a:prstGeom prst="flowChartMagneticDisk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  <p:sp>
        <p:nvSpPr>
          <p:cNvPr id="98" name="Google Shape;98;p20"/>
          <p:cNvSpPr/>
          <p:nvPr/>
        </p:nvSpPr>
        <p:spPr>
          <a:xfrm>
            <a:off x="1610250" y="398125"/>
            <a:ext cx="1077300" cy="45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Log in Form</a:t>
            </a:r>
            <a:endParaRPr dirty="0"/>
          </a:p>
        </p:txBody>
      </p:sp>
      <p:sp>
        <p:nvSpPr>
          <p:cNvPr id="99" name="Google Shape;99;p20"/>
          <p:cNvSpPr/>
          <p:nvPr/>
        </p:nvSpPr>
        <p:spPr>
          <a:xfrm>
            <a:off x="272650" y="3229375"/>
            <a:ext cx="1077300" cy="45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View Audit Log</a:t>
            </a:r>
            <a:endParaRPr dirty="0"/>
          </a:p>
        </p:txBody>
      </p:sp>
      <p:sp>
        <p:nvSpPr>
          <p:cNvPr id="100" name="Google Shape;100;p20"/>
          <p:cNvSpPr/>
          <p:nvPr/>
        </p:nvSpPr>
        <p:spPr>
          <a:xfrm>
            <a:off x="7090650" y="965475"/>
            <a:ext cx="1077300" cy="45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Holidays</a:t>
            </a:r>
            <a:endParaRPr/>
          </a:p>
        </p:txBody>
      </p:sp>
      <p:sp>
        <p:nvSpPr>
          <p:cNvPr id="101" name="Google Shape;101;p20"/>
          <p:cNvSpPr/>
          <p:nvPr/>
        </p:nvSpPr>
        <p:spPr>
          <a:xfrm>
            <a:off x="4202075" y="4604975"/>
            <a:ext cx="1077300" cy="45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View Reports</a:t>
            </a:r>
            <a:endParaRPr dirty="0"/>
          </a:p>
        </p:txBody>
      </p:sp>
      <p:sp>
        <p:nvSpPr>
          <p:cNvPr id="102" name="Google Shape;102;p20"/>
          <p:cNvSpPr/>
          <p:nvPr/>
        </p:nvSpPr>
        <p:spPr>
          <a:xfrm>
            <a:off x="3852725" y="249325"/>
            <a:ext cx="1077300" cy="45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Menu</a:t>
            </a:r>
            <a:endParaRPr/>
          </a:p>
        </p:txBody>
      </p:sp>
      <p:sp>
        <p:nvSpPr>
          <p:cNvPr id="103" name="Google Shape;103;p20"/>
          <p:cNvSpPr/>
          <p:nvPr/>
        </p:nvSpPr>
        <p:spPr>
          <a:xfrm>
            <a:off x="2404000" y="1668125"/>
            <a:ext cx="997800" cy="589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 in </a:t>
            </a:r>
            <a:endParaRPr/>
          </a:p>
        </p:txBody>
      </p:sp>
      <p:sp>
        <p:nvSpPr>
          <p:cNvPr id="104" name="Google Shape;104;p20"/>
          <p:cNvSpPr/>
          <p:nvPr/>
        </p:nvSpPr>
        <p:spPr>
          <a:xfrm>
            <a:off x="5987200" y="2728350"/>
            <a:ext cx="1366200" cy="589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 Holidays</a:t>
            </a:r>
            <a:endParaRPr/>
          </a:p>
        </p:txBody>
      </p:sp>
      <p:sp>
        <p:nvSpPr>
          <p:cNvPr id="105" name="Google Shape;105;p20"/>
          <p:cNvSpPr/>
          <p:nvPr/>
        </p:nvSpPr>
        <p:spPr>
          <a:xfrm>
            <a:off x="2057550" y="2828075"/>
            <a:ext cx="997800" cy="720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audit log</a:t>
            </a:r>
            <a:endParaRPr/>
          </a:p>
        </p:txBody>
      </p:sp>
      <p:sp>
        <p:nvSpPr>
          <p:cNvPr id="106" name="Google Shape;106;p20"/>
          <p:cNvSpPr/>
          <p:nvPr/>
        </p:nvSpPr>
        <p:spPr>
          <a:xfrm>
            <a:off x="5686300" y="1668113"/>
            <a:ext cx="1317600" cy="589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View Holidays</a:t>
            </a:r>
            <a:endParaRPr dirty="0"/>
          </a:p>
        </p:txBody>
      </p:sp>
      <p:sp>
        <p:nvSpPr>
          <p:cNvPr id="107" name="Google Shape;107;p20"/>
          <p:cNvSpPr/>
          <p:nvPr/>
        </p:nvSpPr>
        <p:spPr>
          <a:xfrm>
            <a:off x="4070625" y="3548025"/>
            <a:ext cx="1182000" cy="589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View Reports</a:t>
            </a:r>
            <a:endParaRPr dirty="0"/>
          </a:p>
        </p:txBody>
      </p:sp>
      <p:sp>
        <p:nvSpPr>
          <p:cNvPr id="108" name="Google Shape;108;p20"/>
          <p:cNvSpPr/>
          <p:nvPr/>
        </p:nvSpPr>
        <p:spPr>
          <a:xfrm>
            <a:off x="4002825" y="1318875"/>
            <a:ext cx="1317600" cy="589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View Statistics</a:t>
            </a:r>
            <a:endParaRPr dirty="0"/>
          </a:p>
        </p:txBody>
      </p:sp>
      <p:cxnSp>
        <p:nvCxnSpPr>
          <p:cNvPr id="109" name="Google Shape;109;p20"/>
          <p:cNvCxnSpPr>
            <a:stCxn id="98" idx="2"/>
            <a:endCxn id="103" idx="1"/>
          </p:cNvCxnSpPr>
          <p:nvPr/>
        </p:nvCxnSpPr>
        <p:spPr>
          <a:xfrm>
            <a:off x="2148900" y="851725"/>
            <a:ext cx="401100" cy="90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0" name="Google Shape;110;p20"/>
          <p:cNvCxnSpPr>
            <a:stCxn id="103" idx="5"/>
            <a:endCxn id="97" idx="2"/>
          </p:cNvCxnSpPr>
          <p:nvPr/>
        </p:nvCxnSpPr>
        <p:spPr>
          <a:xfrm>
            <a:off x="3255676" y="2171551"/>
            <a:ext cx="530400" cy="55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1" name="Google Shape;111;p20"/>
          <p:cNvCxnSpPr>
            <a:stCxn id="97" idx="2"/>
            <a:endCxn id="103" idx="5"/>
          </p:cNvCxnSpPr>
          <p:nvPr/>
        </p:nvCxnSpPr>
        <p:spPr>
          <a:xfrm rot="10800000">
            <a:off x="3255738" y="2171550"/>
            <a:ext cx="530400" cy="55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2" name="Google Shape;112;p20"/>
          <p:cNvCxnSpPr>
            <a:stCxn id="97" idx="1"/>
            <a:endCxn id="108" idx="4"/>
          </p:cNvCxnSpPr>
          <p:nvPr/>
        </p:nvCxnSpPr>
        <p:spPr>
          <a:xfrm rot="10800000">
            <a:off x="4661525" y="1908625"/>
            <a:ext cx="18000" cy="41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3" name="Google Shape;113;p20"/>
          <p:cNvCxnSpPr>
            <a:cxnSpLocks/>
            <a:stCxn id="108" idx="0"/>
            <a:endCxn id="102" idx="2"/>
          </p:cNvCxnSpPr>
          <p:nvPr/>
        </p:nvCxnSpPr>
        <p:spPr>
          <a:xfrm rot="10800000">
            <a:off x="4391325" y="702975"/>
            <a:ext cx="270300" cy="61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4" name="Google Shape;114;p20"/>
          <p:cNvCxnSpPr>
            <a:cxnSpLocks/>
            <a:stCxn id="97" idx="3"/>
            <a:endCxn id="107" idx="0"/>
          </p:cNvCxnSpPr>
          <p:nvPr/>
        </p:nvCxnSpPr>
        <p:spPr>
          <a:xfrm flipH="1">
            <a:off x="4661525" y="3131675"/>
            <a:ext cx="18000" cy="41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5" name="Google Shape;115;p20"/>
          <p:cNvCxnSpPr>
            <a:cxnSpLocks/>
            <a:stCxn id="107" idx="4"/>
            <a:endCxn id="101" idx="0"/>
          </p:cNvCxnSpPr>
          <p:nvPr/>
        </p:nvCxnSpPr>
        <p:spPr>
          <a:xfrm>
            <a:off x="4661625" y="4137825"/>
            <a:ext cx="79100" cy="46715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6" name="Google Shape;116;p20"/>
          <p:cNvCxnSpPr>
            <a:stCxn id="97" idx="1"/>
            <a:endCxn id="106" idx="3"/>
          </p:cNvCxnSpPr>
          <p:nvPr/>
        </p:nvCxnSpPr>
        <p:spPr>
          <a:xfrm rot="10800000" flipH="1">
            <a:off x="4679525" y="2171425"/>
            <a:ext cx="1199700" cy="15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7" name="Google Shape;117;p20"/>
          <p:cNvCxnSpPr>
            <a:cxnSpLocks/>
            <a:stCxn id="106" idx="0"/>
            <a:endCxn id="102" idx="3"/>
          </p:cNvCxnSpPr>
          <p:nvPr/>
        </p:nvCxnSpPr>
        <p:spPr>
          <a:xfrm rot="10800000">
            <a:off x="4930000" y="476213"/>
            <a:ext cx="1415100" cy="119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8" name="Google Shape;118;p20"/>
          <p:cNvCxnSpPr>
            <a:cxnSpLocks/>
            <a:stCxn id="106" idx="7"/>
            <a:endCxn id="100" idx="2"/>
          </p:cNvCxnSpPr>
          <p:nvPr/>
        </p:nvCxnSpPr>
        <p:spPr>
          <a:xfrm rot="10800000" flipH="1">
            <a:off x="6810942" y="1419087"/>
            <a:ext cx="818400" cy="33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9" name="Google Shape;119;p20"/>
          <p:cNvCxnSpPr>
            <a:stCxn id="97" idx="4"/>
            <a:endCxn id="104" idx="2"/>
          </p:cNvCxnSpPr>
          <p:nvPr/>
        </p:nvCxnSpPr>
        <p:spPr>
          <a:xfrm>
            <a:off x="5572912" y="2728350"/>
            <a:ext cx="414300" cy="29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0" name="Google Shape;120;p20"/>
          <p:cNvCxnSpPr>
            <a:stCxn id="104" idx="2"/>
            <a:endCxn id="97" idx="4"/>
          </p:cNvCxnSpPr>
          <p:nvPr/>
        </p:nvCxnSpPr>
        <p:spPr>
          <a:xfrm rot="10800000">
            <a:off x="5572900" y="2728350"/>
            <a:ext cx="414300" cy="29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1" name="Google Shape;121;p20"/>
          <p:cNvSpPr/>
          <p:nvPr/>
        </p:nvSpPr>
        <p:spPr>
          <a:xfrm>
            <a:off x="7878050" y="3453775"/>
            <a:ext cx="1077300" cy="45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Holidays</a:t>
            </a:r>
            <a:endParaRPr/>
          </a:p>
        </p:txBody>
      </p:sp>
      <p:cxnSp>
        <p:nvCxnSpPr>
          <p:cNvPr id="122" name="Google Shape;122;p20"/>
          <p:cNvCxnSpPr>
            <a:stCxn id="121" idx="1"/>
            <a:endCxn id="104" idx="5"/>
          </p:cNvCxnSpPr>
          <p:nvPr/>
        </p:nvCxnSpPr>
        <p:spPr>
          <a:xfrm rot="10800000">
            <a:off x="7153250" y="3231775"/>
            <a:ext cx="724800" cy="44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3" name="Google Shape;123;p20"/>
          <p:cNvCxnSpPr>
            <a:cxnSpLocks/>
            <a:stCxn id="104" idx="5"/>
            <a:endCxn id="121" idx="1"/>
          </p:cNvCxnSpPr>
          <p:nvPr/>
        </p:nvCxnSpPr>
        <p:spPr>
          <a:xfrm>
            <a:off x="7153325" y="3231776"/>
            <a:ext cx="724800" cy="44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4" name="Google Shape;124;p20"/>
          <p:cNvCxnSpPr>
            <a:stCxn id="97" idx="2"/>
            <a:endCxn id="105" idx="7"/>
          </p:cNvCxnSpPr>
          <p:nvPr/>
        </p:nvCxnSpPr>
        <p:spPr>
          <a:xfrm flipH="1">
            <a:off x="2909238" y="2728350"/>
            <a:ext cx="876900" cy="20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5" name="Google Shape;125;p20"/>
          <p:cNvCxnSpPr>
            <a:stCxn id="105" idx="2"/>
            <a:endCxn id="99" idx="3"/>
          </p:cNvCxnSpPr>
          <p:nvPr/>
        </p:nvCxnSpPr>
        <p:spPr>
          <a:xfrm flipH="1">
            <a:off x="1349850" y="3188075"/>
            <a:ext cx="707700" cy="26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68962-8381-E4DF-D093-81216B28C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730" y="0"/>
            <a:ext cx="8520600" cy="246955"/>
          </a:xfrm>
        </p:spPr>
        <p:txBody>
          <a:bodyPr>
            <a:normAutofit fontScale="90000"/>
          </a:bodyPr>
          <a:lstStyle/>
          <a:p>
            <a:r>
              <a:rPr lang="en-US" sz="2000" dirty="0"/>
              <a:t>Data Type and Formatting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9085AC7-9D09-D178-9B5E-E4422F65A2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333404"/>
              </p:ext>
            </p:extLst>
          </p:nvPr>
        </p:nvGraphicFramePr>
        <p:xfrm>
          <a:off x="296577" y="414923"/>
          <a:ext cx="6958554" cy="4705917"/>
        </p:xfrm>
        <a:graphic>
          <a:graphicData uri="http://schemas.openxmlformats.org/drawingml/2006/table">
            <a:tbl>
              <a:tblPr firstRow="1" bandRow="1">
                <a:tableStyleId>{2E69291B-44AE-4880-B0DB-54CA540F50CF}</a:tableStyleId>
              </a:tblPr>
              <a:tblGrid>
                <a:gridCol w="2319518">
                  <a:extLst>
                    <a:ext uri="{9D8B030D-6E8A-4147-A177-3AD203B41FA5}">
                      <a16:colId xmlns:a16="http://schemas.microsoft.com/office/drawing/2014/main" val="832677790"/>
                    </a:ext>
                  </a:extLst>
                </a:gridCol>
                <a:gridCol w="2319518">
                  <a:extLst>
                    <a:ext uri="{9D8B030D-6E8A-4147-A177-3AD203B41FA5}">
                      <a16:colId xmlns:a16="http://schemas.microsoft.com/office/drawing/2014/main" val="4174454364"/>
                    </a:ext>
                  </a:extLst>
                </a:gridCol>
                <a:gridCol w="2319518">
                  <a:extLst>
                    <a:ext uri="{9D8B030D-6E8A-4147-A177-3AD203B41FA5}">
                      <a16:colId xmlns:a16="http://schemas.microsoft.com/office/drawing/2014/main" val="2173173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800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753539"/>
                  </a:ext>
                </a:extLst>
              </a:tr>
              <a:tr h="1765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/>
                        <a:t>Store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719646"/>
                  </a:ext>
                </a:extLst>
              </a:tr>
              <a:tr h="1584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/>
                        <a:t>Store Phone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string or integer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/>
                        <a:t>10 digit phone number,  (_ _ _)-_ _ _-_ _ _ _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5220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/>
                        <a:t>Store district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0478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/>
                        <a:t>District number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/>
                        <a:t>integer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2365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/>
                        <a:t>Store 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649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/>
                        <a:t>2 letter abbreviation, ex. TX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900529"/>
                  </a:ext>
                </a:extLst>
              </a:tr>
              <a:tr h="2028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/>
                        <a:t>Product PID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/>
                        <a:t>(probably integer)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638539"/>
                  </a:ext>
                </a:extLst>
              </a:tr>
              <a:tr h="2135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/>
                        <a:t>Product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919533"/>
                  </a:ext>
                </a:extLst>
              </a:tr>
              <a:tr h="1399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/>
                        <a:t>Manufacturer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/>
                        <a:t>string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927883"/>
                  </a:ext>
                </a:extLst>
              </a:tr>
              <a:tr h="2251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/>
                        <a:t>Product category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/>
                        <a:t>string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6334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/>
                        <a:t>Retail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/>
                        <a:t>2 decimal places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7389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/>
                        <a:t>Discount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mm-dd-</a:t>
                      </a:r>
                      <a:r>
                        <a:rPr lang="en-US" sz="800" dirty="0" err="1"/>
                        <a:t>yyyy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6709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/>
                        <a:t>Discount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/>
                        <a:t>2 decimal places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7854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/>
                        <a:t>Holiday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4675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/>
                        <a:t>Holiday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mm-dd-</a:t>
                      </a:r>
                      <a:r>
                        <a:rPr lang="en-US" sz="800" dirty="0" err="1"/>
                        <a:t>yyyy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594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/>
                        <a:t>Sold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/>
                        <a:t>mm-dd-</a:t>
                      </a:r>
                      <a:r>
                        <a:rPr lang="en-US" sz="800" dirty="0" err="1"/>
                        <a:t>yyyy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3444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/>
                        <a:t>Sold 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4798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112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3839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8063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201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959148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686</Words>
  <Application>Microsoft Office PowerPoint</Application>
  <PresentationFormat>On-screen Show (16:9)</PresentationFormat>
  <Paragraphs>135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Simple Light</vt:lpstr>
      <vt:lpstr>Data Requirements</vt:lpstr>
      <vt:lpstr>Data Requirements cont.</vt:lpstr>
      <vt:lpstr>Other data needed (user access)</vt:lpstr>
      <vt:lpstr>More requirements (requested by cybersecurity)</vt:lpstr>
      <vt:lpstr>PowerPoint Presentation</vt:lpstr>
      <vt:lpstr>Tasks</vt:lpstr>
      <vt:lpstr>Documents</vt:lpstr>
      <vt:lpstr>PowerPoint Presentation</vt:lpstr>
      <vt:lpstr>Data Type and Formatting</vt:lpstr>
      <vt:lpstr>Data Type and Formatting Cont.</vt:lpstr>
      <vt:lpstr>Contraints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Requirements</dc:title>
  <dc:creator>Devin Hua</dc:creator>
  <cp:lastModifiedBy>Hua, Devin W</cp:lastModifiedBy>
  <cp:revision>1</cp:revision>
  <dcterms:modified xsi:type="dcterms:W3CDTF">2024-05-30T04:14:32Z</dcterms:modified>
</cp:coreProperties>
</file>