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Lst>
  <p:sldSz cy="5143500" cx="9144000"/>
  <p:notesSz cx="6858000" cy="9144000"/>
  <p:embeddedFontLst>
    <p:embeddedFont>
      <p:font typeface="Quattrocento Sans"/>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QuattrocentoSans-boldItalic.fntdata"/><Relationship Id="rId10" Type="http://schemas.openxmlformats.org/officeDocument/2006/relationships/font" Target="fonts/QuattrocentoSans-italic.fntdata"/><Relationship Id="rId9" Type="http://schemas.openxmlformats.org/officeDocument/2006/relationships/font" Target="fonts/Quattrocento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Quattrocento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a5f19d056_1_6:notes"/>
          <p:cNvSpPr txBox="1"/>
          <p:nvPr>
            <p:ph idx="12" type="sldNum"/>
          </p:nvPr>
        </p:nvSpPr>
        <p:spPr>
          <a:xfrm>
            <a:off x="6042320" y="9493393"/>
            <a:ext cx="169800" cy="18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 sz="1800" u="none" cap="none" strike="noStrike">
                <a:solidFill>
                  <a:srgbClr val="000000"/>
                </a:solidFill>
              </a:rPr>
              <a:t>‹#›</a:t>
            </a:fld>
            <a:endParaRPr b="0" i="0" sz="1800" u="none" cap="none" strike="noStrike">
              <a:solidFill>
                <a:srgbClr val="000000"/>
              </a:solidFill>
            </a:endParaRPr>
          </a:p>
        </p:txBody>
      </p:sp>
      <p:sp>
        <p:nvSpPr>
          <p:cNvPr id="58" name="Google Shape;58;g29a5f19d056_1_6:notes"/>
          <p:cNvSpPr/>
          <p:nvPr>
            <p:ph idx="2" type="sldImg"/>
          </p:nvPr>
        </p:nvSpPr>
        <p:spPr>
          <a:xfrm>
            <a:off x="-4186238" y="1265238"/>
            <a:ext cx="14935200" cy="8401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 name="Google Shape;59;g29a5f19d056_1_6:notes"/>
          <p:cNvSpPr txBox="1"/>
          <p:nvPr>
            <p:ph idx="1" type="body"/>
          </p:nvPr>
        </p:nvSpPr>
        <p:spPr>
          <a:xfrm>
            <a:off x="789535" y="605318"/>
            <a:ext cx="54708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
              <a:t>Hypothesis: </a:t>
            </a:r>
            <a:r>
              <a:rPr b="0" i="1" lang="en" sz="1200" u="none" cap="none" strike="noStrike">
                <a:solidFill>
                  <a:srgbClr val="000000"/>
                </a:solidFill>
                <a:latin typeface="Arial"/>
                <a:ea typeface="Arial"/>
                <a:cs typeface="Arial"/>
                <a:sym typeface="Arial"/>
              </a:rPr>
              <a:t>Create a Hypothesis with an emphasis on SMART principles. </a:t>
            </a:r>
            <a:r>
              <a:rPr b="1" i="1" lang="en" sz="1200" u="none" cap="none" strike="noStrike">
                <a:solidFill>
                  <a:srgbClr val="000000"/>
                </a:solidFill>
                <a:latin typeface="Arial"/>
                <a:ea typeface="Arial"/>
                <a:cs typeface="Arial"/>
                <a:sym typeface="Arial"/>
              </a:rPr>
              <a:t>(</a:t>
            </a:r>
            <a:r>
              <a:rPr b="1" i="1" lang="en" sz="1200"/>
              <a:t>S – Specific, M – Measurable, A – Achievable, R – Realistic, T – Timebound). </a:t>
            </a:r>
            <a:r>
              <a:rPr b="0" i="0" lang="en" sz="1200"/>
              <a:t>If you cannot do this, you </a:t>
            </a:r>
            <a:r>
              <a:rPr b="1" i="0" lang="en" sz="1200"/>
              <a:t>do not</a:t>
            </a:r>
            <a:r>
              <a:rPr b="0" i="0" lang="en"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
              <a:t>Context: </a:t>
            </a:r>
            <a:r>
              <a:rPr lang="en" sz="1200"/>
              <a:t>With context, we have </a:t>
            </a:r>
            <a:r>
              <a:rPr b="1" lang="en" sz="1200" u="sng"/>
              <a:t>clearly identified the problem at hand </a:t>
            </a:r>
            <a:r>
              <a:rPr lang="en"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
              <a:t>Criteria for Success</a:t>
            </a:r>
            <a:r>
              <a:rPr b="0" lang="en"/>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
              <a:t>Scope of Solution Space: </a:t>
            </a:r>
            <a:r>
              <a:rPr b="0" lang="en"/>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
              <a:t>Constraints within Solution Space: </a:t>
            </a:r>
            <a:r>
              <a:rPr b="0" lang="en"/>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
              <a:t>Stakeholders to provide key insight: </a:t>
            </a:r>
            <a:r>
              <a:rPr b="0" lang="en"/>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
              <a:t>What key data sources are required</a:t>
            </a:r>
            <a:r>
              <a:rPr b="0" lang="en"/>
              <a:t>?</a:t>
            </a:r>
            <a:endParaRPr/>
          </a:p>
          <a:p>
            <a:pPr indent="0" lvl="0" marL="0" rtl="0" algn="l">
              <a:lnSpc>
                <a:spcPct val="100000"/>
              </a:lnSpc>
              <a:spcBef>
                <a:spcPts val="0"/>
              </a:spcBef>
              <a:spcAft>
                <a:spcPts val="0"/>
              </a:spcAft>
              <a:buSzPts val="1400"/>
              <a:buNone/>
            </a:pPr>
            <a:r>
              <a:rPr b="0" lang="en"/>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
              <a:t>Smart</a:t>
            </a:r>
            <a:endParaRPr/>
          </a:p>
          <a:p>
            <a:pPr indent="0" lvl="0" marL="0" rtl="0" algn="l">
              <a:lnSpc>
                <a:spcPct val="100000"/>
              </a:lnSpc>
              <a:spcBef>
                <a:spcPts val="0"/>
              </a:spcBef>
              <a:spcAft>
                <a:spcPts val="0"/>
              </a:spcAft>
              <a:buSzPts val="1400"/>
              <a:buNone/>
            </a:pPr>
            <a:r>
              <a:rPr b="1" lang="en"/>
              <a:t>Our goal is to offset the investment of 1.5m through price changes in our facilities. The goal of this investment was to spread out our visitors on the mountain for them to utilize facilities resources</a:t>
            </a:r>
            <a:endParaRPr/>
          </a:p>
          <a:p>
            <a:pPr indent="0" lvl="0" marL="0" rtl="0" algn="l">
              <a:lnSpc>
                <a:spcPct val="100000"/>
              </a:lnSpc>
              <a:spcBef>
                <a:spcPts val="0"/>
              </a:spcBef>
              <a:spcAft>
                <a:spcPts val="0"/>
              </a:spcAft>
              <a:buSzPts val="1400"/>
              <a:buNone/>
            </a:pPr>
            <a:r>
              <a:rPr b="1" lang="en"/>
              <a:t>The only pricing I see in our dataset is ticket price, meaning we need to get people in and out fast?</a:t>
            </a:r>
            <a:endParaRPr/>
          </a:p>
          <a:p>
            <a:pPr indent="0" lvl="0" marL="0" rtl="0" algn="l">
              <a:lnSpc>
                <a:spcPct val="100000"/>
              </a:lnSpc>
              <a:spcBef>
                <a:spcPts val="0"/>
              </a:spcBef>
              <a:spcAft>
                <a:spcPts val="0"/>
              </a:spcAft>
              <a:buSzPts val="1400"/>
              <a:buNone/>
            </a:pPr>
            <a:r>
              <a:rPr b="1" lang="en"/>
              <a:t>Context:</a:t>
            </a:r>
            <a:endParaRPr/>
          </a:p>
          <a:p>
            <a:pPr indent="0" lvl="0" marL="0" rtl="0" algn="l">
              <a:lnSpc>
                <a:spcPct val="100000"/>
              </a:lnSpc>
              <a:spcBef>
                <a:spcPts val="0"/>
              </a:spcBef>
              <a:spcAft>
                <a:spcPts val="0"/>
              </a:spcAft>
              <a:buSzPts val="1400"/>
              <a:buNone/>
            </a:pPr>
            <a:r>
              <a:rPr lang="en"/>
              <a:t>Basing their pricing on just the market average does not provide the business with a </a:t>
            </a:r>
            <a:r>
              <a:rPr b="1" lang="en"/>
              <a:t>good sense of how important some facilities are compared to others. </a:t>
            </a:r>
            <a:r>
              <a:rPr b="0" lang="en"/>
              <a:t>We should look into which lifts, t-bars, magic carpet etc are doing well. E.g how can we justify cost increase?</a:t>
            </a:r>
            <a:endParaRPr/>
          </a:p>
          <a:p>
            <a:pPr indent="0" lvl="0" marL="0" rtl="0" algn="l">
              <a:lnSpc>
                <a:spcPct val="100000"/>
              </a:lnSpc>
              <a:spcBef>
                <a:spcPts val="0"/>
              </a:spcBef>
              <a:spcAft>
                <a:spcPts val="0"/>
              </a:spcAft>
              <a:buSzPts val="1400"/>
              <a:buNone/>
            </a:pPr>
            <a:r>
              <a:rPr lang="en"/>
              <a:t>The business wants some guidance on how to select a better value for their ticket price. They are also considering a number of changes that they hope will either cut costs without undermining the ticket price or will support an even higher ticket price</a:t>
            </a:r>
            <a:endParaRPr b="0"/>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0" lang="en"/>
              <a:t>How can we use the data provided to increase ticket prices/cut cost to offset the 1.5m dollar investment.</a:t>
            </a:r>
            <a:endParaRPr/>
          </a:p>
          <a:p>
            <a:pPr indent="0" lvl="0" marL="0" rtl="0" algn="l">
              <a:lnSpc>
                <a:spcPct val="100000"/>
              </a:lnSpc>
              <a:spcBef>
                <a:spcPts val="0"/>
              </a:spcBef>
              <a:spcAft>
                <a:spcPts val="0"/>
              </a:spcAft>
              <a:buSzPts val="1400"/>
              <a:buNone/>
            </a:pPr>
            <a:r>
              <a:rPr b="0" lang="en"/>
              <a:t>How can we justify the increase of ticket prices using the data given to offset the 1.5million dollar investment.</a:t>
            </a:r>
            <a:endParaRPr/>
          </a:p>
          <a:p>
            <a:pPr indent="0" lvl="0" marL="0" rtl="0" algn="l">
              <a:lnSpc>
                <a:spcPct val="100000"/>
              </a:lnSpc>
              <a:spcBef>
                <a:spcPts val="0"/>
              </a:spcBef>
              <a:spcAft>
                <a:spcPts val="0"/>
              </a:spcAft>
              <a:buSzPts val="1400"/>
              <a:buNone/>
            </a:pPr>
            <a:r>
              <a:rPr b="0" lang="en"/>
              <a:t>How can we readjust ticket prices at big mountain resort based on facilities in other resorts to offset..</a:t>
            </a:r>
            <a:endParaRPr/>
          </a:p>
          <a:p>
            <a:pPr indent="0" lvl="0" marL="0" rtl="0" algn="l">
              <a:lnSpc>
                <a:spcPct val="100000"/>
              </a:lnSpc>
              <a:spcBef>
                <a:spcPts val="0"/>
              </a:spcBef>
              <a:spcAft>
                <a:spcPts val="0"/>
              </a:spcAft>
              <a:buSzPts val="1400"/>
              <a:buNone/>
            </a:pPr>
            <a:r>
              <a:rPr b="0" lang="en"/>
              <a:t>How can we use data from other resorts to accurately price tickets at big mountain resort in order to offset the investment of the new chair lift.</a:t>
            </a:r>
            <a:endParaRPr/>
          </a:p>
          <a:p>
            <a:pPr indent="0" lvl="0" marL="0" rtl="0" algn="l">
              <a:lnSpc>
                <a:spcPct val="100000"/>
              </a:lnSpc>
              <a:spcBef>
                <a:spcPts val="0"/>
              </a:spcBef>
              <a:spcAft>
                <a:spcPts val="0"/>
              </a:spcAft>
              <a:buSzPts val="1400"/>
              <a:buNone/>
            </a:pPr>
            <a:r>
              <a:rPr b="0" lang="en"/>
              <a:t>Faster we move people the more money people spent</a:t>
            </a:r>
            <a:endParaRPr/>
          </a:p>
          <a:p>
            <a:pPr indent="0" lvl="0" marL="0" rtl="0" algn="l">
              <a:lnSpc>
                <a:spcPct val="100000"/>
              </a:lnSpc>
              <a:spcBef>
                <a:spcPts val="0"/>
              </a:spcBef>
              <a:spcAft>
                <a:spcPts val="0"/>
              </a:spcAft>
              <a:buSzPts val="1400"/>
              <a:buNone/>
            </a:pPr>
            <a:r>
              <a:rPr b="0" lang="en"/>
              <a:t>Think about number of visitor per season size</a:t>
            </a:r>
            <a:endParaRPr/>
          </a:p>
          <a:p>
            <a:pPr indent="0" lvl="0" marL="0" rtl="0" algn="l">
              <a:lnSpc>
                <a:spcPct val="100000"/>
              </a:lnSpc>
              <a:spcBef>
                <a:spcPts val="0"/>
              </a:spcBef>
              <a:spcAft>
                <a:spcPts val="0"/>
              </a:spcAft>
              <a:buSzPts val="1400"/>
              <a:buNone/>
            </a:pPr>
            <a:r>
              <a:rPr b="0" lang="en"/>
              <a:t>Height and chairs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
              <a:t>Specific –</a:t>
            </a:r>
            <a:endParaRPr/>
          </a:p>
          <a:p>
            <a:pPr indent="0" lvl="0" marL="0" rtl="0" algn="l">
              <a:lnSpc>
                <a:spcPct val="100000"/>
              </a:lnSpc>
              <a:spcBef>
                <a:spcPts val="0"/>
              </a:spcBef>
              <a:spcAft>
                <a:spcPts val="0"/>
              </a:spcAft>
              <a:buSzPts val="1400"/>
              <a:buNone/>
            </a:pPr>
            <a:r>
              <a:rPr b="1" lang="en"/>
              <a:t>Measurable –</a:t>
            </a:r>
            <a:endParaRPr/>
          </a:p>
          <a:p>
            <a:pPr indent="0" lvl="0" marL="0" rtl="0" algn="l">
              <a:lnSpc>
                <a:spcPct val="100000"/>
              </a:lnSpc>
              <a:spcBef>
                <a:spcPts val="0"/>
              </a:spcBef>
              <a:spcAft>
                <a:spcPts val="0"/>
              </a:spcAft>
              <a:buSzPts val="1400"/>
              <a:buNone/>
            </a:pPr>
            <a:r>
              <a:rPr b="1" lang="en"/>
              <a:t>Achievable – </a:t>
            </a:r>
            <a:endParaRPr/>
          </a:p>
          <a:p>
            <a:pPr indent="0" lvl="0" marL="0" rtl="0" algn="l">
              <a:lnSpc>
                <a:spcPct val="100000"/>
              </a:lnSpc>
              <a:spcBef>
                <a:spcPts val="0"/>
              </a:spcBef>
              <a:spcAft>
                <a:spcPts val="0"/>
              </a:spcAft>
              <a:buSzPts val="1400"/>
              <a:buNone/>
            </a:pPr>
            <a:r>
              <a:rPr b="1" lang="en"/>
              <a:t>Realsitic</a:t>
            </a:r>
            <a:endParaRPr b="1"/>
          </a:p>
          <a:p>
            <a:pPr indent="0" lvl="0" marL="0" rtl="0" algn="l">
              <a:lnSpc>
                <a:spcPct val="100000"/>
              </a:lnSpc>
              <a:spcBef>
                <a:spcPts val="0"/>
              </a:spcBef>
              <a:spcAft>
                <a:spcPts val="0"/>
              </a:spcAft>
              <a:buSzPts val="1400"/>
              <a:buNone/>
            </a:pPr>
            <a:r>
              <a:rPr b="1" lang="en"/>
              <a:t>Time Measured-</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4" name="Shape 54"/>
        <p:cNvGrpSpPr/>
        <p:nvPr/>
      </p:nvGrpSpPr>
      <p:grpSpPr>
        <a:xfrm>
          <a:off x="0" y="0"/>
          <a:ext cx="0" cy="0"/>
          <a:chOff x="0" y="0"/>
          <a:chExt cx="0" cy="0"/>
        </a:xfrm>
      </p:grpSpPr>
      <p:sp>
        <p:nvSpPr>
          <p:cNvPr id="55" name="Google Shape;55;p14"/>
          <p:cNvSpPr txBox="1"/>
          <p:nvPr>
            <p:ph type="title"/>
          </p:nvPr>
        </p:nvSpPr>
        <p:spPr>
          <a:xfrm>
            <a:off x="174945" y="176147"/>
            <a:ext cx="8794200" cy="223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8298444" y="27941"/>
            <a:ext cx="670500" cy="936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52" name="Google Shape;52;p13"/>
          <p:cNvSpPr txBox="1"/>
          <p:nvPr>
            <p:ph idx="1" type="body"/>
          </p:nvPr>
        </p:nvSpPr>
        <p:spPr>
          <a:xfrm>
            <a:off x="2343099" y="1928143"/>
            <a:ext cx="4389900" cy="942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53" name="Google Shape;53;p13"/>
          <p:cNvSpPr txBox="1"/>
          <p:nvPr>
            <p:ph type="title"/>
          </p:nvPr>
        </p:nvSpPr>
        <p:spPr>
          <a:xfrm>
            <a:off x="174945" y="176147"/>
            <a:ext cx="8794200" cy="223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5"/>
          <p:cNvSpPr/>
          <p:nvPr/>
        </p:nvSpPr>
        <p:spPr>
          <a:xfrm>
            <a:off x="137949" y="1182010"/>
            <a:ext cx="4344300" cy="3510900"/>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62" name="Google Shape;62;p15"/>
          <p:cNvSpPr/>
          <p:nvPr/>
        </p:nvSpPr>
        <p:spPr>
          <a:xfrm>
            <a:off x="4587388" y="1182010"/>
            <a:ext cx="4344300" cy="3510900"/>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63" name="Google Shape;63;p15"/>
          <p:cNvSpPr/>
          <p:nvPr/>
        </p:nvSpPr>
        <p:spPr>
          <a:xfrm>
            <a:off x="218936" y="1213595"/>
            <a:ext cx="288300" cy="216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64" name="Google Shape;64;p15"/>
          <p:cNvSpPr/>
          <p:nvPr/>
        </p:nvSpPr>
        <p:spPr>
          <a:xfrm>
            <a:off x="4668375" y="1213595"/>
            <a:ext cx="288300" cy="216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65" name="Google Shape;65;p15"/>
          <p:cNvSpPr/>
          <p:nvPr/>
        </p:nvSpPr>
        <p:spPr>
          <a:xfrm>
            <a:off x="601195" y="1237636"/>
            <a:ext cx="3597600" cy="168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66" name="Google Shape;66;p15"/>
          <p:cNvSpPr/>
          <p:nvPr/>
        </p:nvSpPr>
        <p:spPr>
          <a:xfrm>
            <a:off x="5050634" y="1237636"/>
            <a:ext cx="3597600" cy="168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67" name="Google Shape;67;p15"/>
          <p:cNvSpPr/>
          <p:nvPr/>
        </p:nvSpPr>
        <p:spPr>
          <a:xfrm>
            <a:off x="4668375" y="2405322"/>
            <a:ext cx="288300" cy="216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68" name="Google Shape;68;p15"/>
          <p:cNvSpPr/>
          <p:nvPr/>
        </p:nvSpPr>
        <p:spPr>
          <a:xfrm>
            <a:off x="240292" y="2777452"/>
            <a:ext cx="288300" cy="216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69" name="Google Shape;69;p15"/>
          <p:cNvSpPr/>
          <p:nvPr/>
        </p:nvSpPr>
        <p:spPr>
          <a:xfrm>
            <a:off x="583378" y="2801495"/>
            <a:ext cx="3597600" cy="168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70" name="Google Shape;70;p15"/>
          <p:cNvSpPr/>
          <p:nvPr/>
        </p:nvSpPr>
        <p:spPr>
          <a:xfrm>
            <a:off x="5050634" y="2429364"/>
            <a:ext cx="3597600" cy="168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71" name="Google Shape;71;p15"/>
          <p:cNvSpPr/>
          <p:nvPr/>
        </p:nvSpPr>
        <p:spPr>
          <a:xfrm>
            <a:off x="225415" y="3426516"/>
            <a:ext cx="288300" cy="216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72" name="Google Shape;72;p15"/>
          <p:cNvSpPr/>
          <p:nvPr/>
        </p:nvSpPr>
        <p:spPr>
          <a:xfrm>
            <a:off x="4668375" y="3598264"/>
            <a:ext cx="288300" cy="216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73" name="Google Shape;73;p15"/>
          <p:cNvSpPr/>
          <p:nvPr/>
        </p:nvSpPr>
        <p:spPr>
          <a:xfrm>
            <a:off x="601207" y="3439419"/>
            <a:ext cx="3597600" cy="1905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74" name="Google Shape;74;p15"/>
          <p:cNvSpPr/>
          <p:nvPr/>
        </p:nvSpPr>
        <p:spPr>
          <a:xfrm>
            <a:off x="5050634" y="3622306"/>
            <a:ext cx="3597600" cy="168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75" name="Google Shape;75;p15"/>
          <p:cNvSpPr txBox="1"/>
          <p:nvPr/>
        </p:nvSpPr>
        <p:spPr>
          <a:xfrm>
            <a:off x="147818" y="1412799"/>
            <a:ext cx="4324500" cy="812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0" i="0" lang="en" sz="970" u="none" cap="none" strike="noStrike">
                <a:solidFill>
                  <a:srgbClr val="000000"/>
                </a:solidFill>
                <a:latin typeface="Arial"/>
                <a:ea typeface="Arial"/>
                <a:cs typeface="Arial"/>
                <a:sym typeface="Arial"/>
              </a:rPr>
              <a:t>Big Mountain Resort has invested in a new chair lift in order to increase visitor distribution across the mountain. This additional chair lift increase operating cost by $1,540,000 this season. Management believe that we could be generating more income by increasing ticket prices but we need to find some justification in doing so. Currently tickets</a:t>
            </a:r>
            <a:r>
              <a:rPr b="0" i="0" lang="en" sz="971" u="none" cap="none" strike="noStrike">
                <a:solidFill>
                  <a:srgbClr val="000000"/>
                </a:solidFill>
                <a:latin typeface="Arial"/>
                <a:ea typeface="Arial"/>
                <a:cs typeface="Arial"/>
                <a:sym typeface="Arial"/>
              </a:rPr>
              <a:t> pricing are based on just the market average and that does not provide the business with a good sense of how important some facilities are compared to others. The business wants some guidance on how to select a better value for their ticket price. </a:t>
            </a:r>
            <a:endParaRPr b="0" i="0" sz="1300" u="none" cap="none" strike="noStrike">
              <a:solidFill>
                <a:srgbClr val="000000"/>
              </a:solidFill>
              <a:latin typeface="Arial"/>
              <a:ea typeface="Arial"/>
              <a:cs typeface="Arial"/>
              <a:sym typeface="Arial"/>
            </a:endParaRPr>
          </a:p>
        </p:txBody>
      </p:sp>
      <p:sp>
        <p:nvSpPr>
          <p:cNvPr id="76" name="Google Shape;76;p15"/>
          <p:cNvSpPr txBox="1"/>
          <p:nvPr/>
        </p:nvSpPr>
        <p:spPr>
          <a:xfrm>
            <a:off x="147785" y="3039563"/>
            <a:ext cx="4324500" cy="41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0" i="0" lang="en" sz="971" u="none" cap="none" strike="noStrike">
                <a:solidFill>
                  <a:srgbClr val="000000"/>
                </a:solidFill>
                <a:latin typeface="Arial"/>
                <a:ea typeface="Arial"/>
                <a:cs typeface="Arial"/>
                <a:sym typeface="Arial"/>
              </a:rPr>
              <a:t>Suggest ticket price increase to increase profit margins in the upcoming season to offset initial investments.</a:t>
            </a:r>
            <a:endParaRPr b="0" i="0" sz="971" u="none" cap="none" strike="noStrike">
              <a:solidFill>
                <a:srgbClr val="000000"/>
              </a:solidFill>
              <a:highlight>
                <a:srgbClr val="FFFF00"/>
              </a:highlight>
              <a:latin typeface="Arial"/>
              <a:ea typeface="Arial"/>
              <a:cs typeface="Arial"/>
              <a:sym typeface="Arial"/>
            </a:endParaRPr>
          </a:p>
        </p:txBody>
      </p:sp>
      <p:sp>
        <p:nvSpPr>
          <p:cNvPr id="77" name="Google Shape;77;p15"/>
          <p:cNvSpPr txBox="1"/>
          <p:nvPr/>
        </p:nvSpPr>
        <p:spPr>
          <a:xfrm>
            <a:off x="185073" y="3601688"/>
            <a:ext cx="4324500" cy="139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971" u="none" cap="none" strike="noStrike">
                <a:solidFill>
                  <a:srgbClr val="000000"/>
                </a:solidFill>
                <a:latin typeface="Arial"/>
                <a:ea typeface="Arial"/>
                <a:cs typeface="Arial"/>
                <a:sym typeface="Arial"/>
              </a:rPr>
              <a:t>We are focusing on our facilities, comparing and utilizing other resorts data to justify increase ticket costs. We are going to create models to compare tickets prices and facilities from other resorts and we’re going to apply that to our pricing model. Using this model, we could not only justify </a:t>
            </a:r>
            <a:r>
              <a:rPr lang="en" sz="971"/>
              <a:t>ticket price increase but also</a:t>
            </a:r>
            <a:r>
              <a:rPr b="0" i="0" lang="en" sz="971" u="none" cap="none" strike="noStrike">
                <a:solidFill>
                  <a:srgbClr val="000000"/>
                </a:solidFill>
                <a:latin typeface="Arial"/>
                <a:ea typeface="Arial"/>
                <a:cs typeface="Arial"/>
                <a:sym typeface="Arial"/>
              </a:rPr>
              <a:t> also see which facilities is not being fully utilized. Thus cutting costs on some operations without undermining the ticket price or will support an even higher ticket price. </a:t>
            </a:r>
            <a:endParaRPr b="0" i="0" sz="1300" u="none" cap="none" strike="noStrike">
              <a:solidFill>
                <a:srgbClr val="000000"/>
              </a:solidFill>
              <a:latin typeface="Arial"/>
              <a:ea typeface="Arial"/>
              <a:cs typeface="Arial"/>
              <a:sym typeface="Arial"/>
            </a:endParaRPr>
          </a:p>
        </p:txBody>
      </p:sp>
      <p:sp>
        <p:nvSpPr>
          <p:cNvPr id="78" name="Google Shape;78;p15"/>
          <p:cNvSpPr txBox="1"/>
          <p:nvPr/>
        </p:nvSpPr>
        <p:spPr>
          <a:xfrm>
            <a:off x="4661897" y="1473542"/>
            <a:ext cx="4324500" cy="81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0" i="0" lang="en" sz="970" u="none" cap="none" strike="noStrike">
                <a:solidFill>
                  <a:srgbClr val="000000"/>
                </a:solidFill>
                <a:latin typeface="Arial"/>
                <a:ea typeface="Arial"/>
                <a:cs typeface="Arial"/>
                <a:sym typeface="Arial"/>
              </a:rPr>
              <a:t>No budget.</a:t>
            </a:r>
            <a:endParaRPr sz="1300"/>
          </a:p>
          <a:p>
            <a:pPr indent="0" lvl="0" marL="0" marR="0" rtl="0" algn="l">
              <a:lnSpc>
                <a:spcPct val="100000"/>
              </a:lnSpc>
              <a:spcBef>
                <a:spcPts val="0"/>
              </a:spcBef>
              <a:spcAft>
                <a:spcPts val="0"/>
              </a:spcAft>
              <a:buClr>
                <a:srgbClr val="000000"/>
              </a:buClr>
              <a:buSzPts val="1070"/>
              <a:buFont typeface="Arial"/>
              <a:buNone/>
            </a:pPr>
            <a:r>
              <a:rPr b="0" i="0" lang="en" sz="970" u="none" cap="none" strike="noStrike">
                <a:solidFill>
                  <a:srgbClr val="000000"/>
                </a:solidFill>
                <a:latin typeface="Arial"/>
                <a:ea typeface="Arial"/>
                <a:cs typeface="Arial"/>
                <a:sym typeface="Arial"/>
              </a:rPr>
              <a:t>Time - by next season.</a:t>
            </a:r>
            <a:endParaRPr sz="1300"/>
          </a:p>
          <a:p>
            <a:pPr indent="0" lvl="0" marL="0" marR="0" rtl="0" algn="l">
              <a:lnSpc>
                <a:spcPct val="100000"/>
              </a:lnSpc>
              <a:spcBef>
                <a:spcPts val="0"/>
              </a:spcBef>
              <a:spcAft>
                <a:spcPts val="0"/>
              </a:spcAft>
              <a:buClr>
                <a:srgbClr val="000000"/>
              </a:buClr>
              <a:buSzPts val="1070"/>
              <a:buFont typeface="Arial"/>
              <a:buNone/>
            </a:pPr>
            <a:r>
              <a:rPr b="0" i="0" lang="en" sz="970" u="none" cap="none" strike="noStrike">
                <a:solidFill>
                  <a:srgbClr val="000000"/>
                </a:solidFill>
                <a:latin typeface="Arial"/>
                <a:ea typeface="Arial"/>
                <a:cs typeface="Arial"/>
                <a:sym typeface="Arial"/>
              </a:rPr>
              <a:t>Weather, unpredictable – harsh weathers may lead to decrease amount in expected visitor.</a:t>
            </a:r>
            <a:endParaRPr b="0" i="0" sz="970" u="none" cap="none" strike="noStrike">
              <a:solidFill>
                <a:srgbClr val="000000"/>
              </a:solidFill>
              <a:latin typeface="Arial"/>
              <a:ea typeface="Arial"/>
              <a:cs typeface="Arial"/>
              <a:sym typeface="Arial"/>
            </a:endParaRPr>
          </a:p>
        </p:txBody>
      </p:sp>
      <p:sp>
        <p:nvSpPr>
          <p:cNvPr id="79" name="Google Shape;79;p15"/>
          <p:cNvSpPr txBox="1"/>
          <p:nvPr/>
        </p:nvSpPr>
        <p:spPr>
          <a:xfrm>
            <a:off x="4590928" y="3813881"/>
            <a:ext cx="4324500" cy="81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i="0" lang="en" sz="970" u="none" cap="none" strike="noStrike">
                <a:solidFill>
                  <a:srgbClr val="000000"/>
                </a:solidFill>
              </a:rPr>
              <a:t>CSV file provided.</a:t>
            </a:r>
            <a:endParaRPr sz="1300"/>
          </a:p>
          <a:p>
            <a:pPr indent="0" lvl="0" marL="0" marR="0" rtl="0" algn="l">
              <a:lnSpc>
                <a:spcPct val="100000"/>
              </a:lnSpc>
              <a:spcBef>
                <a:spcPts val="0"/>
              </a:spcBef>
              <a:spcAft>
                <a:spcPts val="0"/>
              </a:spcAft>
              <a:buClr>
                <a:srgbClr val="000000"/>
              </a:buClr>
              <a:buSzPts val="1070"/>
              <a:buFont typeface="Arial"/>
              <a:buNone/>
            </a:pPr>
            <a:r>
              <a:t/>
            </a:r>
            <a:endParaRPr i="0" sz="970" u="none" cap="none" strike="noStrike">
              <a:solidFill>
                <a:srgbClr val="000000"/>
              </a:solidFill>
            </a:endParaRPr>
          </a:p>
        </p:txBody>
      </p:sp>
      <p:sp>
        <p:nvSpPr>
          <p:cNvPr id="80" name="Google Shape;80;p15"/>
          <p:cNvSpPr/>
          <p:nvPr/>
        </p:nvSpPr>
        <p:spPr>
          <a:xfrm>
            <a:off x="6633337" y="4893314"/>
            <a:ext cx="432000" cy="153900"/>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81" name="Google Shape;81;p15"/>
          <p:cNvSpPr/>
          <p:nvPr/>
        </p:nvSpPr>
        <p:spPr>
          <a:xfrm>
            <a:off x="7028512" y="4885283"/>
            <a:ext cx="432000" cy="1620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82" name="Google Shape;82;p15"/>
          <p:cNvSpPr/>
          <p:nvPr/>
        </p:nvSpPr>
        <p:spPr>
          <a:xfrm>
            <a:off x="7452320" y="4877253"/>
            <a:ext cx="432000" cy="1620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83" name="Google Shape;83;p15"/>
          <p:cNvSpPr/>
          <p:nvPr/>
        </p:nvSpPr>
        <p:spPr>
          <a:xfrm>
            <a:off x="7846662" y="4881061"/>
            <a:ext cx="432000" cy="1620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84" name="Google Shape;84;p15"/>
          <p:cNvSpPr/>
          <p:nvPr/>
        </p:nvSpPr>
        <p:spPr>
          <a:xfrm>
            <a:off x="8245692" y="4877253"/>
            <a:ext cx="432000" cy="1620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85" name="Google Shape;85;p15"/>
          <p:cNvSpPr/>
          <p:nvPr/>
        </p:nvSpPr>
        <p:spPr>
          <a:xfrm>
            <a:off x="8099130" y="530346"/>
            <a:ext cx="432000" cy="153900"/>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86" name="Google Shape;86;p15"/>
          <p:cNvSpPr/>
          <p:nvPr/>
        </p:nvSpPr>
        <p:spPr>
          <a:xfrm>
            <a:off x="121750" y="87473"/>
            <a:ext cx="7725000" cy="852900"/>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 name="Google Shape;87;p15"/>
          <p:cNvSpPr txBox="1"/>
          <p:nvPr>
            <p:ph type="title"/>
          </p:nvPr>
        </p:nvSpPr>
        <p:spPr>
          <a:xfrm>
            <a:off x="184140" y="142193"/>
            <a:ext cx="8793600" cy="230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88" name="Google Shape;88;p15"/>
          <p:cNvSpPr txBox="1"/>
          <p:nvPr/>
        </p:nvSpPr>
        <p:spPr>
          <a:xfrm>
            <a:off x="4607126" y="2660700"/>
            <a:ext cx="4324500" cy="81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0" i="0" lang="en" sz="970" u="none" cap="none" strike="noStrike">
                <a:solidFill>
                  <a:srgbClr val="000000"/>
                </a:solidFill>
                <a:latin typeface="Arial"/>
                <a:ea typeface="Arial"/>
                <a:cs typeface="Arial"/>
                <a:sym typeface="Arial"/>
              </a:rPr>
              <a:t>Director of Operations, Jimmy Blackburn</a:t>
            </a:r>
            <a:endParaRPr sz="1300"/>
          </a:p>
          <a:p>
            <a:pPr indent="0" lvl="0" marL="0" marR="0" rtl="0" algn="l">
              <a:lnSpc>
                <a:spcPct val="100000"/>
              </a:lnSpc>
              <a:spcBef>
                <a:spcPts val="0"/>
              </a:spcBef>
              <a:spcAft>
                <a:spcPts val="0"/>
              </a:spcAft>
              <a:buClr>
                <a:srgbClr val="000000"/>
              </a:buClr>
              <a:buSzPts val="1070"/>
              <a:buFont typeface="Arial"/>
              <a:buNone/>
            </a:pPr>
            <a:r>
              <a:rPr b="0" i="0" lang="en" sz="970" u="none" cap="none" strike="noStrike">
                <a:solidFill>
                  <a:srgbClr val="000000"/>
                </a:solidFill>
                <a:latin typeface="Arial"/>
                <a:ea typeface="Arial"/>
                <a:cs typeface="Arial"/>
                <a:sym typeface="Arial"/>
              </a:rPr>
              <a:t>Database Manager, Alesha Eisen </a:t>
            </a:r>
            <a:endParaRPr b="0" i="0" sz="970" u="none" cap="none" strike="noStrike">
              <a:solidFill>
                <a:srgbClr val="000000"/>
              </a:solidFill>
              <a:latin typeface="Arial"/>
              <a:ea typeface="Arial"/>
              <a:cs typeface="Arial"/>
              <a:sym typeface="Arial"/>
            </a:endParaRPr>
          </a:p>
        </p:txBody>
      </p:sp>
      <p:sp>
        <p:nvSpPr>
          <p:cNvPr id="89" name="Google Shape;89;p15"/>
          <p:cNvSpPr txBox="1"/>
          <p:nvPr/>
        </p:nvSpPr>
        <p:spPr>
          <a:xfrm>
            <a:off x="184140" y="405676"/>
            <a:ext cx="7393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How can we use data from other resorts to accurately price tickets at Big mountain resort to offset the 1.5 million investment of the new chair lift by next season?</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