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2" r:id="rId4"/>
    <p:sldId id="257" r:id="rId5"/>
    <p:sldId id="263" r:id="rId6"/>
    <p:sldId id="258" r:id="rId7"/>
    <p:sldId id="264" r:id="rId8"/>
    <p:sldId id="260" r:id="rId9"/>
    <p:sldId id="259" r:id="rId10"/>
    <p:sldId id="261" r:id="rId11"/>
  </p:sldIdLst>
  <p:sldSz cx="9144000" cy="5143500" type="screen16x9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C6"/>
    <a:srgbClr val="D68000"/>
    <a:srgbClr val="68FF24"/>
    <a:srgbClr val="01A1E7"/>
    <a:srgbClr val="F3F3FF"/>
    <a:srgbClr val="DEDEDE"/>
    <a:srgbClr val="666666"/>
    <a:srgbClr val="48484A"/>
    <a:srgbClr val="333333"/>
    <a:srgbClr val="1BC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2" autoAdjust="0"/>
    <p:restoredTop sz="93103" autoAdjust="0"/>
  </p:normalViewPr>
  <p:slideViewPr>
    <p:cSldViewPr snapToObjects="1" showGuides="1">
      <p:cViewPr varScale="1">
        <p:scale>
          <a:sx n="91" d="100"/>
          <a:sy n="91" d="100"/>
        </p:scale>
        <p:origin x="-552" y="-108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</p:guideLst>
    </p:cSldViewPr>
  </p:slideViewPr>
  <p:outlineViewPr>
    <p:cViewPr>
      <p:scale>
        <a:sx n="33" d="100"/>
        <a:sy n="33" d="100"/>
      </p:scale>
      <p:origin x="0" y="152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notesViewPr>
    <p:cSldViewPr snapToObjects="1" showGuides="1">
      <p:cViewPr>
        <p:scale>
          <a:sx n="170" d="100"/>
          <a:sy n="170" d="100"/>
        </p:scale>
        <p:origin x="-80" y="2704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www.electric-cloud.com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gray">
          <a:xfrm>
            <a:off x="4736503" y="0"/>
            <a:ext cx="469508" cy="428799"/>
          </a:xfrm>
          <a:prstGeom prst="rect">
            <a:avLst/>
          </a:prstGeom>
          <a:solidFill>
            <a:srgbClr val="01A1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1" y="10930"/>
            <a:ext cx="2723083" cy="4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www.electric-cloud.com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204787"/>
            <a:ext cx="3286544" cy="5486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</a:t>
            </a:r>
          </a:p>
          <a:p>
            <a:pPr lvl="6"/>
            <a:r>
              <a:rPr lang="de-DE" dirty="0" smtClean="0"/>
              <a:t>Siebte</a:t>
            </a:r>
          </a:p>
          <a:p>
            <a:pPr lvl="7"/>
            <a:r>
              <a:rPr lang="de-DE" dirty="0" smtClean="0"/>
              <a:t>Achte</a:t>
            </a:r>
          </a:p>
          <a:p>
            <a:pPr lvl="8"/>
            <a:r>
              <a:rPr lang="de-DE" dirty="0" smtClean="0"/>
              <a:t>Neunte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13810" y="204787"/>
            <a:ext cx="5824246" cy="327670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cxnSp>
        <p:nvCxnSpPr>
          <p:cNvPr id="45" name="Gerade Verbindung 14"/>
          <p:cNvCxnSpPr/>
          <p:nvPr/>
        </p:nvCxnSpPr>
        <p:spPr bwMode="gray">
          <a:xfrm>
            <a:off x="475456" y="5194305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15"/>
          <p:cNvCxnSpPr/>
          <p:nvPr/>
        </p:nvCxnSpPr>
        <p:spPr bwMode="gray">
          <a:xfrm>
            <a:off x="475456" y="4849822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4"/>
          <p:cNvCxnSpPr/>
          <p:nvPr/>
        </p:nvCxnSpPr>
        <p:spPr bwMode="gray">
          <a:xfrm>
            <a:off x="475456" y="4505340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15"/>
          <p:cNvCxnSpPr/>
          <p:nvPr/>
        </p:nvCxnSpPr>
        <p:spPr bwMode="gray">
          <a:xfrm>
            <a:off x="475456" y="4160857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" y="28928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61950"/>
            <a:ext cx="1858962" cy="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 smtClean="0">
                <a:solidFill>
                  <a:schemeClr val="accent1"/>
                </a:solidFill>
              </a:rPr>
              <a:t>Thank</a:t>
            </a:r>
            <a:r>
              <a:rPr lang="de-DE" sz="2800" dirty="0" smtClean="0">
                <a:solidFill>
                  <a:schemeClr val="accent1"/>
                </a:solidFill>
              </a:rPr>
              <a:t> </a:t>
            </a:r>
            <a:r>
              <a:rPr lang="de-DE" sz="2800" dirty="0" err="1" smtClean="0">
                <a:solidFill>
                  <a:schemeClr val="accent1"/>
                </a:solidFill>
              </a:rPr>
              <a:t>you</a:t>
            </a:r>
            <a:r>
              <a:rPr lang="de-DE" sz="2800" dirty="0" smtClean="0">
                <a:solidFill>
                  <a:schemeClr val="accent1"/>
                </a:solidFill>
              </a:rPr>
              <a:t>!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smtClean="0">
                <a:solidFill>
                  <a:schemeClr val="accent1"/>
                </a:solidFill>
              </a:rPr>
              <a:t>Q&amp;A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473158" y="51869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232698" y="4933950"/>
            <a:ext cx="1672302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l"/>
            <a:r>
              <a:rPr lang="en-US" sz="608" dirty="0" smtClean="0">
                <a:solidFill>
                  <a:schemeClr val="bg2"/>
                </a:solidFill>
              </a:rPr>
              <a:t>© Electric Cloud  |  electric-</a:t>
            </a:r>
            <a:r>
              <a:rPr lang="en-US" sz="608" dirty="0" err="1" smtClean="0">
                <a:solidFill>
                  <a:schemeClr val="bg2"/>
                </a:solidFill>
              </a:rPr>
              <a:t>cloud.com</a:t>
            </a:r>
            <a:endParaRPr lang="de-DE" sz="608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77" r:id="rId5"/>
    <p:sldLayoutId id="2147483671" r:id="rId6"/>
    <p:sldLayoutId id="2147483678" r:id="rId7"/>
    <p:sldLayoutId id="2147483679" r:id="rId8"/>
    <p:sldLayoutId id="2147483680" r:id="rId9"/>
    <p:sldLayoutId id="2147483651" r:id="rId10"/>
    <p:sldLayoutId id="2147483663" r:id="rId11"/>
    <p:sldLayoutId id="2147483664" r:id="rId12"/>
    <p:sldLayoutId id="2147483665" r:id="rId13"/>
    <p:sldLayoutId id="2147483655" r:id="rId14"/>
    <p:sldLayoutId id="2147483668" r:id="rId15"/>
    <p:sldLayoutId id="2147483654" r:id="rId16"/>
    <p:sldLayoutId id="2147483661" r:id="rId17"/>
    <p:sldLayoutId id="2147483669" r:id="rId18"/>
    <p:sldLayoutId id="2147483667" r:id="rId19"/>
    <p:sldLayoutId id="2147483666" r:id="rId20"/>
    <p:sldLayoutId id="2147483656" r:id="rId21"/>
    <p:sldLayoutId id="2147483657" r:id="rId22"/>
    <p:sldLayoutId id="2147483658" r:id="rId23"/>
    <p:sldLayoutId id="2147483674" r:id="rId24"/>
    <p:sldLayoutId id="2147483675" r:id="rId25"/>
    <p:sldLayoutId id="2147483673" r:id="rId26"/>
    <p:sldLayoutId id="2147483676" r:id="rId27"/>
    <p:sldLayoutId id="2147483662" r:id="rId28"/>
    <p:sldLayoutId id="2147483681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 Flow DSL 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Hackathon </a:t>
            </a:r>
            <a:r>
              <a:rPr lang="en-US" smtClean="0"/>
              <a:t>Results</a:t>
            </a:r>
          </a:p>
          <a:p>
            <a:r>
              <a:rPr lang="en-US" dirty="0" smtClean="0"/>
              <a:t>Aug </a:t>
            </a:r>
            <a:r>
              <a:rPr lang="en-US" dirty="0" smtClean="0"/>
              <a:t>7, 2015</a:t>
            </a:r>
          </a:p>
          <a:p>
            <a:endParaRPr lang="en-US" dirty="0"/>
          </a:p>
          <a:p>
            <a:r>
              <a:rPr lang="en-US" dirty="0" smtClean="0"/>
              <a:t>Ito, Vinoo, </a:t>
            </a:r>
            <a:r>
              <a:rPr lang="en-US" dirty="0" smtClean="0"/>
              <a:t>&amp; Greg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Flow DSL IDE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09" y="819150"/>
            <a:ext cx="5282473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6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Hackathon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Improve the productivity of EF DSL authors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Lower the barriers to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Electric Flow DSL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Domain Specific Language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 authoring language for Electric </a:t>
            </a:r>
            <a:r>
              <a:rPr lang="en-US" dirty="0"/>
              <a:t>Flow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Scripting language (Groovy)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DSL?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Potential for high productivity (vs. </a:t>
            </a:r>
            <a:r>
              <a:rPr lang="en-US" dirty="0" smtClean="0"/>
              <a:t>UI and </a:t>
            </a:r>
            <a:r>
              <a:rPr lang="en-US" dirty="0" err="1" smtClean="0"/>
              <a:t>ec-perl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Ability to work at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Maintainable</a:t>
            </a:r>
            <a:r>
              <a:rPr lang="en-US" dirty="0" smtClean="0"/>
              <a:t>, </a:t>
            </a:r>
            <a:r>
              <a:rPr lang="en-US" dirty="0" err="1" smtClean="0"/>
              <a:t>versionable</a:t>
            </a:r>
            <a:r>
              <a:rPr lang="en-US" dirty="0" smtClean="0"/>
              <a:t> process/orchestration </a:t>
            </a:r>
            <a:r>
              <a:rPr lang="en-US" dirty="0" smtClean="0"/>
              <a:t>as </a:t>
            </a:r>
            <a:r>
              <a:rPr lang="en-US" dirty="0" smtClean="0"/>
              <a:t>code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Idempotent </a:t>
            </a:r>
            <a:r>
              <a:rPr lang="en-US" dirty="0" smtClean="0"/>
              <a:t>for iterative and consistent </a:t>
            </a:r>
            <a:r>
              <a:rPr lang="en-US" dirty="0" smtClean="0"/>
              <a:t>behavior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1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ec-perl</a:t>
            </a:r>
            <a:r>
              <a:rPr lang="en-US" dirty="0" smtClean="0"/>
              <a:t> vs. DSL – “Hello World” procedure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1" y="971550"/>
            <a:ext cx="3763961" cy="2438400"/>
          </a:xfrm>
          <a:ln>
            <a:solidFill>
              <a:schemeClr val="accent1"/>
            </a:solidFill>
          </a:ln>
          <a:effectLst/>
        </p:spPr>
        <p:txBody>
          <a:bodyPr/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 strict;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ElectricCommander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$| = 1;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my $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ElectricCommander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({'format'=&gt;'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'});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createProject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Project");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createProcedure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Project",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"Hello Procedure");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createStep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Project",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"Hello Procedure",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"Hello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World from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ec-perl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40261" y="993259"/>
            <a:ext cx="3763961" cy="2416692"/>
          </a:xfrm>
          <a:ln>
            <a:solidFill>
              <a:schemeClr val="accent1"/>
            </a:solidFill>
          </a:ln>
          <a:effectLst/>
        </p:spPr>
        <p:txBody>
          <a:bodyPr/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project "Hello Project",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procedure "Hello Procedure",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 "Hello World",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command: "echo Hello World from EF DSL!"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867150"/>
            <a:ext cx="7772400" cy="762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 smtClean="0"/>
              <a:t>Not so different?  Make a small edit and run again…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/>
              <a:t>	</a:t>
            </a:r>
            <a:r>
              <a:rPr lang="en-US" sz="1600" dirty="0" smtClean="0"/>
              <a:t>DSL: No problem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/>
              <a:t>	</a:t>
            </a:r>
            <a:r>
              <a:rPr lang="en-US" sz="1600" dirty="0" err="1" smtClean="0"/>
              <a:t>ec-perl</a:t>
            </a:r>
            <a:r>
              <a:rPr lang="en-US" sz="1600" dirty="0" smtClean="0"/>
              <a:t>:  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helloProcedure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 [</a:t>
            </a:r>
            <a:r>
              <a:rPr lang="en-US" sz="10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DuplicateProjectName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Project 'Hello Project' already exists</a:t>
            </a:r>
            <a:endParaRPr lang="en-US" sz="1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 bwMode="gray">
          <a:xfrm>
            <a:off x="304801" y="3409951"/>
            <a:ext cx="3763961" cy="2286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de-DE"/>
            </a:defPPr>
            <a:lvl1pPr marR="0" indent="0" defTabSz="617220" fontAlgn="auto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800" baseline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157163" marR="0" indent="-157163" defTabSz="617220" fontAlgn="auto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 b="0">
                <a:solidFill>
                  <a:srgbClr val="5F5F5F"/>
                </a:solidFill>
              </a:defRPr>
            </a:lvl2pPr>
            <a:lvl3pPr marL="465773" marR="0" indent="-158592" defTabSz="617220" fontAlgn="auto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>
                <a:solidFill>
                  <a:srgbClr val="5F5F5F"/>
                </a:solidFill>
              </a:defRPr>
            </a:lvl3pPr>
            <a:lvl4pPr marL="722948" marR="0" indent="-154305" defTabSz="617220" fontAlgn="auto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>
                <a:solidFill>
                  <a:srgbClr val="5F5F5F"/>
                </a:solidFill>
              </a:defRPr>
            </a:lvl4pPr>
            <a:lvl5pPr marL="980123" marR="0" indent="-157163" defTabSz="617220" fontAlgn="auto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 baseline="0">
                <a:solidFill>
                  <a:srgbClr val="5F5F5F"/>
                </a:solidFill>
              </a:defRPr>
            </a:lvl5pPr>
            <a:lvl6pPr marL="0" indent="0" defTabSz="617220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>
                <a:solidFill>
                  <a:schemeClr val="accent5"/>
                </a:solidFill>
              </a:defRPr>
            </a:lvl6pPr>
            <a:lvl7pPr marL="0" indent="0" defTabSz="617220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>
                <a:solidFill>
                  <a:schemeClr val="accent6"/>
                </a:solidFill>
              </a:defRPr>
            </a:lvl7pPr>
            <a:lvl8pPr marL="0" indent="0" defTabSz="617220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>
                <a:solidFill>
                  <a:schemeClr val="accent3"/>
                </a:solidFill>
              </a:defRPr>
            </a:lvl8pPr>
            <a:lvl9pPr marL="0" indent="0" defTabSz="617220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440"/>
            </a:lvl9pPr>
          </a:lstStyle>
          <a:p>
            <a:r>
              <a:rPr lang="en-US" dirty="0" err="1"/>
              <a:t>ec-perl</a:t>
            </a:r>
            <a:r>
              <a:rPr lang="en-US" dirty="0"/>
              <a:t> helloProcedure.pl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 bwMode="gray">
          <a:xfrm>
            <a:off x="4640261" y="3409951"/>
            <a:ext cx="3763961" cy="2286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ectool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--format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evalDsl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dslFile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helloProcedure.groovy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reality of authoring in DSL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Requires high level of expertise</a:t>
            </a:r>
          </a:p>
          <a:p>
            <a:pPr marL="627063" lvl="1" indent="-342900"/>
            <a:r>
              <a:rPr lang="en-US" dirty="0" smtClean="0"/>
              <a:t>EF architecture</a:t>
            </a:r>
          </a:p>
          <a:p>
            <a:pPr marL="627063" lvl="1" indent="-342900"/>
            <a:r>
              <a:rPr lang="en-US" dirty="0" smtClean="0"/>
              <a:t>API Syntax</a:t>
            </a:r>
          </a:p>
          <a:p>
            <a:pPr marL="627063" lvl="1" indent="-342900"/>
            <a:r>
              <a:rPr lang="en-US" dirty="0" smtClean="0"/>
              <a:t>Complex API responses</a:t>
            </a:r>
          </a:p>
          <a:p>
            <a:pPr marL="627063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Debugging </a:t>
            </a:r>
            <a:r>
              <a:rPr lang="en-US" dirty="0" smtClean="0"/>
              <a:t>challenges</a:t>
            </a:r>
            <a:endParaRPr lang="en-US" dirty="0" smtClean="0"/>
          </a:p>
          <a:p>
            <a:pPr marL="627063" lvl="1" indent="-342900"/>
            <a:r>
              <a:rPr lang="en-US" dirty="0" smtClean="0"/>
              <a:t>Primary mode of access is command line</a:t>
            </a:r>
          </a:p>
          <a:p>
            <a:pPr marL="627063" lvl="1" indent="-342900"/>
            <a:r>
              <a:rPr lang="en-US" dirty="0" smtClean="0"/>
              <a:t>File based</a:t>
            </a:r>
          </a:p>
          <a:p>
            <a:pPr marL="627063" lvl="1" indent="-342900"/>
            <a:r>
              <a:rPr lang="en-US" dirty="0" smtClean="0"/>
              <a:t>Where is $[property] getting evaluated?</a:t>
            </a:r>
            <a:endParaRPr lang="en-US" dirty="0" smtClean="0"/>
          </a:p>
          <a:p>
            <a:pPr marL="627063" lvl="1" indent="-34290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0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Procedure creation</a:t>
            </a:r>
          </a:p>
          <a:p>
            <a:pPr marL="627063" lvl="1" indent="-342900"/>
            <a:r>
              <a:rPr lang="en-US" dirty="0" err="1" smtClean="0"/>
              <a:t>Autocompletion</a:t>
            </a:r>
            <a:endParaRPr lang="en-US" dirty="0"/>
          </a:p>
          <a:p>
            <a:pPr marL="627063" lvl="1" indent="-342900"/>
            <a:r>
              <a:rPr lang="en-US" dirty="0" smtClean="0"/>
              <a:t>Template based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DSL and Groovy syntax colorization</a:t>
            </a:r>
          </a:p>
          <a:p>
            <a:pPr marL="342900" lvl="1" indent="-342900">
              <a:buClrTx/>
            </a:pPr>
            <a:r>
              <a:rPr lang="en-US" dirty="0" smtClean="0"/>
              <a:t>Additional examples of Template based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Reference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Save </a:t>
            </a:r>
            <a:r>
              <a:rPr lang="en-US" dirty="0" smtClean="0"/>
              <a:t>and open files locally</a:t>
            </a:r>
          </a:p>
          <a:p>
            <a:pPr marL="627063" lvl="1" indent="-342900"/>
            <a:r>
              <a:rPr lang="en-US" dirty="0" err="1" smtClean="0"/>
              <a:t>getProjects</a:t>
            </a:r>
            <a:endParaRPr lang="en-US" dirty="0" smtClean="0"/>
          </a:p>
          <a:p>
            <a:pPr marL="627063" lvl="1" indent="-342900"/>
            <a:r>
              <a:rPr lang="en-US" dirty="0" err="1" smtClean="0"/>
              <a:t>getProcedure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DSL IDE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based Groovy and EF DSL aware editor (colorized)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 save and open DSL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DSL against EF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 complete with command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 on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Embeddable into Electric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theme/theme1.xml><?xml version="1.0" encoding="utf-8"?>
<a:theme xmlns:a="http://schemas.openxmlformats.org/drawingml/2006/main" name="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15697</TotalTime>
  <Words>319</Words>
  <Application>Microsoft Office PowerPoint</Application>
  <PresentationFormat>On-screen Show (16:9)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Electric Cloud - Master Template</vt:lpstr>
      <vt:lpstr>Electric Flow DSL IDE</vt:lpstr>
      <vt:lpstr>Hackathon Goals</vt:lpstr>
      <vt:lpstr>What is Electric Flow DSL</vt:lpstr>
      <vt:lpstr>Why DSL?</vt:lpstr>
      <vt:lpstr>ec-perl vs. DSL – “Hello World” procedure</vt:lpstr>
      <vt:lpstr>The reality of authoring in DSL</vt:lpstr>
      <vt:lpstr>Demo</vt:lpstr>
      <vt:lpstr>Demo</vt:lpstr>
      <vt:lpstr>EF DSL IDE Features</vt:lpstr>
      <vt:lpstr>Electric Flow DSL IDE</vt:lpstr>
    </vt:vector>
  </TitlesOfParts>
  <Company>Electric Cloud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Cloud Template</dc:title>
  <dc:creator>AtreNet / Electric Cloud</dc:creator>
  <cp:lastModifiedBy>Greg Maxey</cp:lastModifiedBy>
  <cp:revision>1511</cp:revision>
  <cp:lastPrinted>2014-07-31T16:51:48Z</cp:lastPrinted>
  <dcterms:created xsi:type="dcterms:W3CDTF">2014-05-06T01:14:24Z</dcterms:created>
  <dcterms:modified xsi:type="dcterms:W3CDTF">2015-08-07T19:12:35Z</dcterms:modified>
</cp:coreProperties>
</file>