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t>06/05/2014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2699792" cy="1008112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25144"/>
            <a:ext cx="2232248" cy="864096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Quicksand" pitchFamily="18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Quicksand" pitchFamily="18" charset="0"/>
            </a:endParaRPr>
          </a:p>
          <a:p>
            <a:pPr algn="l"/>
            <a:r>
              <a:rPr lang="en-GB" sz="2000" dirty="0" smtClean="0">
                <a:solidFill>
                  <a:srgbClr val="231F20"/>
                </a:solidFill>
                <a:latin typeface="Quicksand" pitchFamily="18" charset="0"/>
              </a:rPr>
              <a:t>Kirk Martinez</a:t>
            </a:r>
            <a:endParaRPr lang="en-GB" sz="2000" dirty="0">
              <a:solidFill>
                <a:srgbClr val="231F20"/>
              </a:solidFill>
              <a:latin typeface="Quicksa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Introduction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</a:t>
            </a:r>
            <a:r>
              <a:rPr lang="en-GB" sz="2800" dirty="0" smtClean="0">
                <a:latin typeface="Garamond" pitchFamily="18" charset="0"/>
              </a:rPr>
              <a:t>and </a:t>
            </a:r>
            <a:r>
              <a:rPr lang="en-GB" sz="2800" dirty="0" smtClean="0">
                <a:latin typeface="Garamond" pitchFamily="18" charset="0"/>
              </a:rPr>
              <a:t>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</a:t>
            </a:r>
            <a:r>
              <a:rPr lang="en-GB" sz="2800" dirty="0" smtClean="0">
                <a:latin typeface="Garamond" pitchFamily="18" charset="0"/>
              </a:rPr>
              <a:t>third party </a:t>
            </a:r>
            <a:r>
              <a:rPr lang="en-GB" sz="2800" dirty="0" smtClean="0">
                <a:latin typeface="Garamond" pitchFamily="18" charset="0"/>
              </a:rPr>
              <a:t>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enables videos to be embedded directly </a:t>
            </a:r>
            <a:r>
              <a:rPr lang="en-GB" sz="2800" dirty="0" smtClean="0">
                <a:latin typeface="Garamond" pitchFamily="18" charset="0"/>
              </a:rPr>
              <a:t>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</a:t>
            </a:r>
            <a:r>
              <a:rPr lang="en-GB" sz="2800" dirty="0" smtClean="0">
                <a:latin typeface="Garamond" pitchFamily="18" charset="0"/>
              </a:rPr>
              <a:t>, </a:t>
            </a:r>
            <a:r>
              <a:rPr lang="en-GB" sz="2800" dirty="0" smtClean="0">
                <a:latin typeface="Garamond" pitchFamily="18" charset="0"/>
              </a:rPr>
              <a:t>to be adopted </a:t>
            </a:r>
            <a:r>
              <a:rPr lang="en-GB" sz="2800" dirty="0" smtClean="0">
                <a:latin typeface="Garamond" pitchFamily="18" charset="0"/>
              </a:rPr>
              <a:t>it must support the features already offered by </a:t>
            </a:r>
            <a:r>
              <a:rPr lang="en-GB" sz="2800" dirty="0" smtClean="0">
                <a:latin typeface="Garamond" pitchFamily="18" charset="0"/>
              </a:rPr>
              <a:t>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Embedding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approaches render content in a black box and can have problems with missing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solves these problems</a:t>
            </a:r>
            <a:endParaRPr lang="en-GB" sz="2800" dirty="0" smtClean="0">
              <a:latin typeface="Garamond" pitchFamily="18" charset="0"/>
            </a:endParaRP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does not specify which formats should be supported, leading to differences between </a:t>
            </a:r>
            <a:r>
              <a:rPr lang="en-GB" sz="2800" dirty="0" smtClean="0">
                <a:latin typeface="Garamond" pitchFamily="18" charset="0"/>
              </a:rPr>
              <a:t>implementations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Developers can define multiple ‘sources’ for </a:t>
            </a:r>
            <a:r>
              <a:rPr lang="en-GB" sz="2800" dirty="0" smtClean="0">
                <a:latin typeface="Garamond" pitchFamily="18" charset="0"/>
              </a:rPr>
              <a:t>each </a:t>
            </a:r>
            <a:r>
              <a:rPr lang="en-GB" sz="2800" dirty="0" smtClean="0">
                <a:latin typeface="Garamond" pitchFamily="18" charset="0"/>
              </a:rPr>
              <a:t>video</a:t>
            </a:r>
            <a:endParaRPr lang="en-GB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Streaming Video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Push or pull-based methods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</a:t>
            </a:r>
            <a:r>
              <a:rPr lang="en-GB" sz="2800" dirty="0" smtClean="0">
                <a:latin typeface="Garamond" pitchFamily="18" charset="0"/>
              </a:rPr>
              <a:t>based approaches use </a:t>
            </a:r>
            <a:r>
              <a:rPr lang="en-GB" sz="2800" dirty="0" smtClean="0">
                <a:latin typeface="Garamond" pitchFamily="18" charset="0"/>
              </a:rPr>
              <a:t>both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typically uses </a:t>
            </a:r>
            <a:r>
              <a:rPr lang="en-GB" sz="2800" dirty="0" smtClean="0">
                <a:latin typeface="Garamond" pitchFamily="18" charset="0"/>
              </a:rPr>
              <a:t>pull-based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Both methods support </a:t>
            </a:r>
            <a:r>
              <a:rPr lang="en-GB" sz="2800" dirty="0" smtClean="0">
                <a:latin typeface="Garamond" pitchFamily="18" charset="0"/>
              </a:rPr>
              <a:t>adaptive </a:t>
            </a:r>
            <a:r>
              <a:rPr lang="en-GB" sz="2800" dirty="0" smtClean="0">
                <a:latin typeface="Garamond" pitchFamily="18" charset="0"/>
              </a:rPr>
              <a:t>streaming</a:t>
            </a:r>
            <a:endParaRPr lang="en-GB" sz="2800" dirty="0" smtClean="0">
              <a:latin typeface="Garamond" pitchFamily="18" charset="0"/>
            </a:endParaRP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</a:t>
            </a:r>
            <a:r>
              <a:rPr lang="en-GB" sz="2800" dirty="0" smtClean="0">
                <a:latin typeface="Garamond" pitchFamily="18" charset="0"/>
              </a:rPr>
              <a:t>n-demand </a:t>
            </a:r>
            <a:r>
              <a:rPr lang="en-GB" sz="2800" dirty="0" smtClean="0">
                <a:latin typeface="Garamond" pitchFamily="18" charset="0"/>
              </a:rPr>
              <a:t>media and live </a:t>
            </a:r>
            <a:r>
              <a:rPr lang="en-GB" sz="2800" dirty="0" smtClean="0">
                <a:latin typeface="Garamond" pitchFamily="18" charset="0"/>
              </a:rPr>
              <a:t>media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Solutions exist for both plug-in based and HTML 5 video approaches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Content Protection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Delivered video content can </a:t>
            </a:r>
            <a:r>
              <a:rPr lang="en-GB" sz="2800" dirty="0" smtClean="0">
                <a:latin typeface="Garamond" pitchFamily="18" charset="0"/>
              </a:rPr>
              <a:t>be </a:t>
            </a:r>
            <a:r>
              <a:rPr lang="en-GB" sz="2800" dirty="0" smtClean="0">
                <a:latin typeface="Garamond" pitchFamily="18" charset="0"/>
              </a:rPr>
              <a:t>captured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Methods exist to try and prevent this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If </a:t>
            </a:r>
            <a:r>
              <a:rPr lang="en-GB" sz="2800" dirty="0" smtClean="0">
                <a:latin typeface="Garamond" pitchFamily="18" charset="0"/>
              </a:rPr>
              <a:t>a user </a:t>
            </a:r>
            <a:r>
              <a:rPr lang="en-GB" sz="2800" dirty="0" smtClean="0">
                <a:latin typeface="Garamond" pitchFamily="18" charset="0"/>
              </a:rPr>
              <a:t>captures the video </a:t>
            </a:r>
            <a:r>
              <a:rPr lang="en-GB" sz="2800" dirty="0" smtClean="0">
                <a:latin typeface="Garamond" pitchFamily="18" charset="0"/>
              </a:rPr>
              <a:t>DRM technologies can be used to prevent </a:t>
            </a:r>
            <a:r>
              <a:rPr lang="en-GB" sz="2800" dirty="0" smtClean="0">
                <a:latin typeface="Garamond" pitchFamily="18" charset="0"/>
              </a:rPr>
              <a:t>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does not specify a DRM </a:t>
            </a:r>
            <a:r>
              <a:rPr lang="en-GB" sz="2800" dirty="0" smtClean="0">
                <a:latin typeface="Garamond" pitchFamily="18" charset="0"/>
              </a:rPr>
              <a:t>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</a:t>
            </a:r>
            <a:r>
              <a:rPr lang="en-GB" sz="2800" dirty="0" smtClean="0">
                <a:latin typeface="Garamond" pitchFamily="18" charset="0"/>
              </a:rPr>
              <a:t>Media Extensions (EME) will provide a common API to interact with DRM </a:t>
            </a:r>
            <a:r>
              <a:rPr lang="en-GB" sz="2800" dirty="0" smtClean="0">
                <a:latin typeface="Garamond" pitchFamily="18" charset="0"/>
              </a:rPr>
              <a:t>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Performance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Accessibility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support the &lt;</a:t>
            </a:r>
            <a:r>
              <a:rPr lang="en-GB" sz="2800" dirty="0" smtClean="0">
                <a:latin typeface="Garamond" pitchFamily="18" charset="0"/>
              </a:rPr>
              <a:t>track&gt; tag to specify subtitle </a:t>
            </a:r>
            <a:r>
              <a:rPr lang="en-GB" sz="2800" dirty="0" smtClean="0">
                <a:latin typeface="Garamond" pitchFamily="18" charset="0"/>
              </a:rPr>
              <a:t>tracks</a:t>
            </a:r>
            <a:endParaRPr lang="en-GB" sz="2800" dirty="0" smtClean="0">
              <a:latin typeface="Garamond" pitchFamily="18" charset="0"/>
            </a:endParaRP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Controls for plug-in based approaches are generally inaccessible to screen </a:t>
            </a:r>
            <a:r>
              <a:rPr lang="en-GB" sz="2800" dirty="0" smtClean="0">
                <a:latin typeface="Garamond" pitchFamily="18" charset="0"/>
              </a:rPr>
              <a:t>readers or confuse them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video </a:t>
            </a:r>
            <a:r>
              <a:rPr lang="en-GB" sz="2800" dirty="0" smtClean="0">
                <a:latin typeface="Garamond" pitchFamily="18" charset="0"/>
              </a:rPr>
              <a:t>controls can be made </a:t>
            </a:r>
            <a:r>
              <a:rPr lang="en-GB" sz="2800" dirty="0" smtClean="0">
                <a:latin typeface="Garamond" pitchFamily="18" charset="0"/>
              </a:rPr>
              <a:t>accessible by adding HTML buttons to </a:t>
            </a:r>
            <a:r>
              <a:rPr lang="en-GB" sz="2800" dirty="0" smtClean="0">
                <a:latin typeface="Garamond" pitchFamily="18" charset="0"/>
              </a:rPr>
              <a:t>control </a:t>
            </a:r>
            <a:r>
              <a:rPr lang="en-GB" sz="2800" dirty="0" smtClean="0">
                <a:latin typeface="Garamond" pitchFamily="18" charset="0"/>
              </a:rPr>
              <a:t>the </a:t>
            </a:r>
            <a:r>
              <a:rPr lang="en-GB" sz="2800" dirty="0" smtClean="0">
                <a:latin typeface="Garamond" pitchFamily="18" charset="0"/>
              </a:rPr>
              <a:t>player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460851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Quicksand" pitchFamily="18" charset="0"/>
              </a:rPr>
              <a:t>Conclusion</a:t>
            </a:r>
            <a:endParaRPr lang="en-GB" dirty="0">
              <a:latin typeface="Quicksa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</a:t>
            </a:r>
            <a:r>
              <a:rPr lang="en-GB" sz="2800" dirty="0" smtClean="0">
                <a:latin typeface="Garamond" pitchFamily="18" charset="0"/>
              </a:rPr>
              <a:t>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</a:t>
            </a:r>
            <a:r>
              <a:rPr lang="en-GB" sz="2800" dirty="0" smtClean="0">
                <a:latin typeface="Garamond" pitchFamily="18" charset="0"/>
              </a:rPr>
              <a:t>more mature </a:t>
            </a:r>
            <a:r>
              <a:rPr lang="en-GB" sz="2800" dirty="0" smtClean="0">
                <a:latin typeface="Garamond" pitchFamily="18" charset="0"/>
              </a:rPr>
              <a:t>and offer a better experience on desktop </a:t>
            </a:r>
            <a:r>
              <a:rPr lang="en-GB" sz="2800" dirty="0" smtClean="0">
                <a:latin typeface="Garamond" pitchFamily="18" charset="0"/>
              </a:rPr>
              <a:t>web </a:t>
            </a:r>
            <a:r>
              <a:rPr lang="en-GB" sz="2800" dirty="0" smtClean="0">
                <a:latin typeface="Garamond" pitchFamily="18" charset="0"/>
              </a:rPr>
              <a:t>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</a:t>
            </a:r>
            <a:r>
              <a:rPr lang="en-GB" sz="2800" dirty="0" smtClean="0">
                <a:latin typeface="Garamond" pitchFamily="18" charset="0"/>
              </a:rPr>
              <a:t>standardisation efforts </a:t>
            </a:r>
            <a:r>
              <a:rPr lang="en-GB" sz="2800" dirty="0" smtClean="0">
                <a:latin typeface="Garamond" pitchFamily="18" charset="0"/>
              </a:rPr>
              <a:t>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</a:t>
            </a:r>
            <a:r>
              <a:rPr lang="en-GB" sz="2800" dirty="0" smtClean="0">
                <a:latin typeface="Garamond" pitchFamily="18" charset="0"/>
              </a:rPr>
              <a:t>of HTML5 video by content providers, such as </a:t>
            </a:r>
            <a:r>
              <a:rPr lang="en-GB" sz="2800" dirty="0" smtClean="0">
                <a:latin typeface="Garamond" pitchFamily="18" charset="0"/>
              </a:rPr>
              <a:t>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Viability of HTML5 video as a replacement for plug-in based approaches of delivering video content to user agents</vt:lpstr>
      <vt:lpstr>Introduction</vt:lpstr>
      <vt:lpstr>Embedding Video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9</cp:revision>
  <dcterms:created xsi:type="dcterms:W3CDTF">2014-04-29T14:51:18Z</dcterms:created>
  <dcterms:modified xsi:type="dcterms:W3CDTF">2014-05-06T10:04:08Z</dcterms:modified>
</cp:coreProperties>
</file>