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1"/>
    <a:srgbClr val="231F20"/>
    <a:srgbClr val="D2E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A1DBC-8C61-41BD-94B9-870336526AAD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2DCA0-93F1-48C7-A7DC-CBB49910283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653136"/>
            <a:ext cx="3059832" cy="936104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844824"/>
            <a:ext cx="8748464" cy="2520280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72" y="1556792"/>
            <a:ext cx="8458200" cy="295232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Bebas Neue" pitchFamily="34" charset="0"/>
              </a:rPr>
              <a:t>Viability of HTML5 video as a replacement for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plug-in based approaches of delivering video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content to user agents</a:t>
            </a:r>
            <a:endParaRPr lang="en-GB" dirty="0">
              <a:latin typeface="Bebas Ne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25144"/>
            <a:ext cx="2664296" cy="72008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2000" dirty="0" smtClean="0">
                <a:solidFill>
                  <a:srgbClr val="231F20"/>
                </a:solidFill>
                <a:latin typeface="Helvetica" pitchFamily="34" charset="0"/>
              </a:rPr>
              <a:t>David </a:t>
            </a:r>
            <a:r>
              <a:rPr lang="en-GB" sz="2000" dirty="0" err="1" smtClean="0">
                <a:solidFill>
                  <a:srgbClr val="231F20"/>
                </a:solidFill>
                <a:latin typeface="Helvetica" pitchFamily="34" charset="0"/>
              </a:rPr>
              <a:t>Hulme</a:t>
            </a:r>
            <a:endParaRPr lang="en-GB" sz="2000" dirty="0" smtClean="0">
              <a:solidFill>
                <a:srgbClr val="231F20"/>
              </a:solidFill>
              <a:latin typeface="Helvetica" pitchFamily="34" charset="0"/>
            </a:endParaRPr>
          </a:p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1600" dirty="0" smtClean="0">
                <a:solidFill>
                  <a:srgbClr val="231F20"/>
                </a:solidFill>
                <a:latin typeface="Helvetica" pitchFamily="34" charset="0"/>
              </a:rPr>
              <a:t>Kirk Martinez (Supervisor)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600400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Introduction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Internet video traffic is growing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Many devices and platforms should be supported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Historically achieved using third party plug-ins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enables videos to be embedded directly into web pages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However, to be adopted it must support the features already offered by traditional approaches 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16835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Streaming Video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Push or pull-based methods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based approaches use </a:t>
            </a:r>
            <a:r>
              <a:rPr lang="en-GB" sz="2800" dirty="0" smtClean="0">
                <a:latin typeface="Garamond" pitchFamily="18" charset="0"/>
              </a:rPr>
              <a:t>both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typically uses pull-based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Both </a:t>
            </a:r>
            <a:r>
              <a:rPr lang="en-GB" sz="2800" dirty="0" smtClean="0">
                <a:latin typeface="Garamond" pitchFamily="18" charset="0"/>
              </a:rPr>
              <a:t>methods support adaptive streaming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On-demand media and live media </a:t>
            </a:r>
            <a:r>
              <a:rPr lang="en-GB" sz="2800" dirty="0" smtClean="0">
                <a:latin typeface="Garamond" pitchFamily="18" charset="0"/>
              </a:rPr>
              <a:t>are supported by both plug-in and HTML5 video approaches</a:t>
            </a:r>
            <a:endParaRPr lang="en-GB" sz="2800" dirty="0" smtClean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52839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Content Protection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Delivered video content can be captured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Methods exist to try and prevent this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If a user captures the video DRM technologies can be used to prevent playback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does not specify a DRM system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Encrypted Media Extensions (EME) will provide a common API to interact with DRM systems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09634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Performance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More mobile devices will be used to play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Such devices are less powerful and it is important that watching HTML5 video is efficient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Conflicting research into performance differences between Flash and HTML5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Varies between browsers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824536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Accessibility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</a:t>
            </a:r>
            <a:r>
              <a:rPr lang="en-GB" sz="2800" dirty="0" smtClean="0">
                <a:latin typeface="Garamond" pitchFamily="18" charset="0"/>
              </a:rPr>
              <a:t>video </a:t>
            </a:r>
            <a:r>
              <a:rPr lang="en-GB" sz="2800" dirty="0" smtClean="0">
                <a:latin typeface="Garamond" pitchFamily="18" charset="0"/>
              </a:rPr>
              <a:t>uses</a:t>
            </a:r>
            <a:r>
              <a:rPr lang="en-GB" sz="2800" dirty="0" smtClean="0">
                <a:latin typeface="Garamond" pitchFamily="18" charset="0"/>
              </a:rPr>
              <a:t> </a:t>
            </a:r>
            <a:r>
              <a:rPr lang="en-GB" sz="2800" dirty="0" smtClean="0">
                <a:latin typeface="Garamond" pitchFamily="18" charset="0"/>
              </a:rPr>
              <a:t>the &lt;track&gt; tag to </a:t>
            </a:r>
            <a:r>
              <a:rPr lang="en-GB" sz="2800" dirty="0" smtClean="0">
                <a:latin typeface="Garamond" pitchFamily="18" charset="0"/>
              </a:rPr>
              <a:t>add subtitle </a:t>
            </a:r>
            <a:r>
              <a:rPr lang="en-GB" sz="2800" dirty="0" smtClean="0">
                <a:latin typeface="Garamond" pitchFamily="18" charset="0"/>
              </a:rPr>
              <a:t>tracks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Controls for plug-in based approaches are generally inaccessible to screen readers or confuse them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</a:t>
            </a:r>
            <a:r>
              <a:rPr lang="en-GB" sz="2800" dirty="0" smtClean="0">
                <a:latin typeface="Garamond" pitchFamily="18" charset="0"/>
              </a:rPr>
              <a:t>controls</a:t>
            </a:r>
            <a:br>
              <a:rPr lang="en-GB" sz="2800" dirty="0" smtClean="0">
                <a:latin typeface="Garamond" pitchFamily="18" charset="0"/>
              </a:rPr>
            </a:br>
            <a:r>
              <a:rPr lang="en-GB" sz="2800" dirty="0" smtClean="0">
                <a:latin typeface="Garamond" pitchFamily="18" charset="0"/>
              </a:rPr>
              <a:t>can </a:t>
            </a:r>
            <a:r>
              <a:rPr lang="en-GB" sz="2800" dirty="0" smtClean="0">
                <a:latin typeface="Garamond" pitchFamily="18" charset="0"/>
              </a:rPr>
              <a:t>be made </a:t>
            </a:r>
            <a:r>
              <a:rPr lang="en-GB" sz="2800" dirty="0" smtClean="0">
                <a:latin typeface="Garamond" pitchFamily="18" charset="0"/>
              </a:rPr>
              <a:t>accessible</a:t>
            </a:r>
            <a:br>
              <a:rPr lang="en-GB" sz="2800" dirty="0" smtClean="0">
                <a:latin typeface="Garamond" pitchFamily="18" charset="0"/>
              </a:rPr>
            </a:br>
            <a:r>
              <a:rPr lang="en-GB" sz="2800" dirty="0" smtClean="0">
                <a:latin typeface="Garamond" pitchFamily="18" charset="0"/>
              </a:rPr>
              <a:t>by </a:t>
            </a:r>
            <a:r>
              <a:rPr lang="en-GB" sz="2800" dirty="0" smtClean="0">
                <a:latin typeface="Garamond" pitchFamily="18" charset="0"/>
              </a:rPr>
              <a:t>adding </a:t>
            </a:r>
            <a:r>
              <a:rPr lang="en-GB" sz="2800" dirty="0" smtClean="0">
                <a:latin typeface="Garamond" pitchFamily="18" charset="0"/>
              </a:rPr>
              <a:t>HTML</a:t>
            </a:r>
            <a:br>
              <a:rPr lang="en-GB" sz="2800" dirty="0" smtClean="0">
                <a:latin typeface="Garamond" pitchFamily="18" charset="0"/>
              </a:rPr>
            </a:br>
            <a:r>
              <a:rPr lang="en-GB" sz="2800" dirty="0" smtClean="0">
                <a:latin typeface="Garamond" pitchFamily="18" charset="0"/>
              </a:rPr>
              <a:t>buttons </a:t>
            </a:r>
            <a:r>
              <a:rPr lang="en-GB" sz="2800" dirty="0" smtClean="0">
                <a:latin typeface="Garamond" pitchFamily="18" charset="0"/>
              </a:rPr>
              <a:t>to </a:t>
            </a:r>
            <a:r>
              <a:rPr lang="en-GB" sz="2800" dirty="0" smtClean="0">
                <a:latin typeface="Garamond" pitchFamily="18" charset="0"/>
              </a:rPr>
              <a:t>control</a:t>
            </a:r>
            <a:br>
              <a:rPr lang="en-GB" sz="2800" dirty="0" smtClean="0">
                <a:latin typeface="Garamond" pitchFamily="18" charset="0"/>
              </a:rPr>
            </a:br>
            <a:r>
              <a:rPr lang="en-GB" sz="2800" dirty="0" smtClean="0">
                <a:latin typeface="Garamond" pitchFamily="18" charset="0"/>
              </a:rPr>
              <a:t>the </a:t>
            </a:r>
            <a:r>
              <a:rPr lang="en-GB" sz="2800" dirty="0" smtClean="0">
                <a:latin typeface="Garamond" pitchFamily="18" charset="0"/>
              </a:rPr>
              <a:t>player</a:t>
            </a:r>
            <a:endParaRPr lang="en-GB" sz="2800" dirty="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645024"/>
            <a:ext cx="4355975" cy="262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52839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Conclusion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is a viable replacement for plug-in based approaches, albeit with some work still to do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based approaches are more mature and offer a better experience on desktop web browsers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standardisation efforts must continue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The use of HTML5 video by content providers, such as YouTube, should drive adoption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269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Viability of HTML5 video as a replacement for plug-in based approaches of delivering video content to user agents</vt:lpstr>
      <vt:lpstr>Introduction</vt:lpstr>
      <vt:lpstr>Streaming Video</vt:lpstr>
      <vt:lpstr>Content Protection</vt:lpstr>
      <vt:lpstr>Performance</vt:lpstr>
      <vt:lpstr>Accessibility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Viability of HTML5 video as a replacement for plug-in based approaches of delivering video content to user agents</dc:title>
  <dc:creator>David Hulme</dc:creator>
  <cp:lastModifiedBy>David Hulme</cp:lastModifiedBy>
  <cp:revision>27</cp:revision>
  <dcterms:created xsi:type="dcterms:W3CDTF">2014-04-29T14:51:18Z</dcterms:created>
  <dcterms:modified xsi:type="dcterms:W3CDTF">2014-05-12T14:47:16Z</dcterms:modified>
</cp:coreProperties>
</file>