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EDF1"/>
    <a:srgbClr val="231F20"/>
    <a:srgbClr val="D2EAD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A1DBC-8C61-41BD-94B9-870336526AAD}" type="datetimeFigureOut">
              <a:rPr lang="en-GB" smtClean="0"/>
              <a:pPr/>
              <a:t>12/05/2014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2DCA0-93F1-48C7-A7DC-CBB49910283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pPr/>
              <a:t>12/05/2014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pPr/>
              <a:t>12/05/2014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pPr/>
              <a:t>12/05/2014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pPr/>
              <a:t>12/05/2014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pPr/>
              <a:t>12/05/2014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pPr/>
              <a:t>12/05/2014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pPr/>
              <a:t>12/05/2014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pPr/>
              <a:t>12/05/2014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pPr/>
              <a:t>12/05/2014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pPr/>
              <a:t>12/05/2014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pPr/>
              <a:t>12/05/2014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620D7-7890-418F-9270-4BAB042765A0}" type="datetimeFigureOut">
              <a:rPr lang="en-GB" smtClean="0"/>
              <a:pPr/>
              <a:t>12/05/2014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E7509-3787-47F3-8594-CD2B99B68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653136"/>
            <a:ext cx="3059832" cy="936104"/>
          </a:xfrm>
          <a:prstGeom prst="rect">
            <a:avLst/>
          </a:prstGeom>
          <a:solidFill>
            <a:srgbClr val="D2E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1844824"/>
            <a:ext cx="8748464" cy="2520280"/>
          </a:xfrm>
          <a:prstGeom prst="rect">
            <a:avLst/>
          </a:prstGeom>
          <a:solidFill>
            <a:srgbClr val="D2E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272" y="1556792"/>
            <a:ext cx="8458200" cy="2952327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>
                <a:latin typeface="Bebas Neue" pitchFamily="34" charset="0"/>
              </a:rPr>
              <a:t>Viability of HTML5 video as a replacement for</a:t>
            </a:r>
            <a:br>
              <a:rPr lang="en-GB" dirty="0" smtClean="0">
                <a:latin typeface="Bebas Neue" pitchFamily="34" charset="0"/>
              </a:rPr>
            </a:br>
            <a:r>
              <a:rPr lang="en-GB" dirty="0" smtClean="0">
                <a:latin typeface="Bebas Neue" pitchFamily="34" charset="0"/>
              </a:rPr>
              <a:t>plug-in based approaches of delivering video</a:t>
            </a:r>
            <a:br>
              <a:rPr lang="en-GB" dirty="0" smtClean="0">
                <a:latin typeface="Bebas Neue" pitchFamily="34" charset="0"/>
              </a:rPr>
            </a:br>
            <a:r>
              <a:rPr lang="en-GB" dirty="0" smtClean="0">
                <a:latin typeface="Bebas Neue" pitchFamily="34" charset="0"/>
              </a:rPr>
              <a:t>content to user agents</a:t>
            </a:r>
            <a:endParaRPr lang="en-GB" dirty="0">
              <a:latin typeface="Bebas Neue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4725144"/>
            <a:ext cx="2664296" cy="72008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400"/>
              </a:spcAft>
            </a:pPr>
            <a:r>
              <a:rPr lang="en-GB" sz="2000" dirty="0" smtClean="0">
                <a:solidFill>
                  <a:srgbClr val="231F20"/>
                </a:solidFill>
                <a:latin typeface="Helvetica" pitchFamily="34" charset="0"/>
              </a:rPr>
              <a:t>David </a:t>
            </a:r>
            <a:r>
              <a:rPr lang="en-GB" sz="2000" dirty="0" err="1" smtClean="0">
                <a:solidFill>
                  <a:srgbClr val="231F20"/>
                </a:solidFill>
                <a:latin typeface="Helvetica" pitchFamily="34" charset="0"/>
              </a:rPr>
              <a:t>Hulme</a:t>
            </a:r>
            <a:endParaRPr lang="en-GB" sz="2000" dirty="0" smtClean="0">
              <a:solidFill>
                <a:srgbClr val="231F20"/>
              </a:solidFill>
              <a:latin typeface="Helvetica" pitchFamily="34" charset="0"/>
            </a:endParaRPr>
          </a:p>
          <a:p>
            <a:pPr algn="l">
              <a:spcBef>
                <a:spcPts val="0"/>
              </a:spcBef>
              <a:spcAft>
                <a:spcPts val="400"/>
              </a:spcAft>
            </a:pPr>
            <a:r>
              <a:rPr lang="en-GB" sz="1600" dirty="0" smtClean="0">
                <a:solidFill>
                  <a:srgbClr val="231F20"/>
                </a:solidFill>
                <a:latin typeface="Helvetica" pitchFamily="34" charset="0"/>
              </a:rPr>
              <a:t>Kirk Martinez (Supervisor)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56792"/>
            <a:ext cx="8748464" cy="3600400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404664"/>
            <a:ext cx="6804248" cy="936104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274638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latin typeface="Helvetica" pitchFamily="34" charset="0"/>
              </a:rPr>
              <a:t>Introduction</a:t>
            </a:r>
            <a:endParaRPr lang="en-GB" dirty="0">
              <a:latin typeface="Helvetic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48" y="1600200"/>
            <a:ext cx="8229600" cy="4525963"/>
          </a:xfrm>
        </p:spPr>
        <p:txBody>
          <a:bodyPr>
            <a:noAutofit/>
          </a:bodyPr>
          <a:lstStyle/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Internet video traffic is growing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Many devices and platforms should be supported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Historically achieved using third party plug-ins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HTML5 enables videos to be embedded directly into web pages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However, to be adopted it must support the features already offered by traditional approaches </a:t>
            </a:r>
            <a:endParaRPr lang="en-GB" sz="2800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56792"/>
            <a:ext cx="8748464" cy="1224136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404664"/>
            <a:ext cx="6804248" cy="936104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274638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latin typeface="Helvetica" pitchFamily="34" charset="0"/>
              </a:rPr>
              <a:t>Streaming Video</a:t>
            </a:r>
            <a:endParaRPr lang="en-GB" dirty="0">
              <a:latin typeface="Helvetic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48" y="1600200"/>
            <a:ext cx="8229600" cy="4525963"/>
          </a:xfrm>
        </p:spPr>
        <p:txBody>
          <a:bodyPr>
            <a:noAutofit/>
          </a:bodyPr>
          <a:lstStyle/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On-demand </a:t>
            </a:r>
            <a:r>
              <a:rPr lang="en-GB" sz="2800" dirty="0" smtClean="0">
                <a:latin typeface="Garamond" pitchFamily="18" charset="0"/>
              </a:rPr>
              <a:t>media and live media </a:t>
            </a:r>
            <a:r>
              <a:rPr lang="en-GB" sz="2800" dirty="0" smtClean="0">
                <a:latin typeface="Garamond" pitchFamily="18" charset="0"/>
              </a:rPr>
              <a:t>are supported by both plug-in and HTML5 video approaches</a:t>
            </a:r>
            <a:endParaRPr lang="en-GB" sz="2800" dirty="0" smtClean="0">
              <a:latin typeface="Garamond" pitchFamily="18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996952"/>
            <a:ext cx="5112568" cy="3499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56792"/>
            <a:ext cx="8748464" cy="3528392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404664"/>
            <a:ext cx="6804248" cy="936104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274638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latin typeface="Helvetica" pitchFamily="34" charset="0"/>
              </a:rPr>
              <a:t>Content Protection</a:t>
            </a:r>
            <a:endParaRPr lang="en-GB" dirty="0">
              <a:latin typeface="Helvetic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48" y="1600200"/>
            <a:ext cx="8229600" cy="4525963"/>
          </a:xfrm>
        </p:spPr>
        <p:txBody>
          <a:bodyPr>
            <a:noAutofit/>
          </a:bodyPr>
          <a:lstStyle/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Delivered video content can be captured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Methods exist to try and prevent this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If a user captures the video DRM technologies can be used to prevent playback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HTML5 does not specify a DRM system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Encrypted Media Extensions (EME) will provide a common API to interact with DRM systems</a:t>
            </a:r>
            <a:endParaRPr lang="en-GB" sz="2800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56792"/>
            <a:ext cx="8748464" cy="3096344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404664"/>
            <a:ext cx="6804248" cy="936104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274638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latin typeface="Helvetica" pitchFamily="34" charset="0"/>
              </a:rPr>
              <a:t>Performance</a:t>
            </a:r>
            <a:endParaRPr lang="en-GB" dirty="0">
              <a:latin typeface="Helvetic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48" y="1600200"/>
            <a:ext cx="8229600" cy="4525963"/>
          </a:xfrm>
        </p:spPr>
        <p:txBody>
          <a:bodyPr>
            <a:normAutofit/>
          </a:bodyPr>
          <a:lstStyle/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More mobile devices will be used to play video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Such devices are less powerful and it is important that watching HTML5 video is efficient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Conflicting research into performance differences between Flash and HTML5 video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Varies between browsers</a:t>
            </a:r>
            <a:endParaRPr lang="en-GB" sz="2800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56792"/>
            <a:ext cx="8748464" cy="1152128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404664"/>
            <a:ext cx="6804248" cy="936104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274638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latin typeface="Helvetica" pitchFamily="34" charset="0"/>
              </a:rPr>
              <a:t>Accessibility</a:t>
            </a:r>
            <a:endParaRPr lang="en-GB" dirty="0">
              <a:latin typeface="Helvetic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48" y="1600200"/>
            <a:ext cx="8229600" cy="4525963"/>
          </a:xfrm>
        </p:spPr>
        <p:txBody>
          <a:bodyPr>
            <a:noAutofit/>
          </a:bodyPr>
          <a:lstStyle/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HTML5 </a:t>
            </a:r>
            <a:r>
              <a:rPr lang="en-GB" sz="2800" dirty="0" smtClean="0">
                <a:latin typeface="Garamond" pitchFamily="18" charset="0"/>
              </a:rPr>
              <a:t>video </a:t>
            </a:r>
            <a:r>
              <a:rPr lang="en-GB" sz="2800" dirty="0" smtClean="0">
                <a:latin typeface="Garamond" pitchFamily="18" charset="0"/>
              </a:rPr>
              <a:t>uses</a:t>
            </a:r>
            <a:r>
              <a:rPr lang="en-GB" sz="2800" dirty="0" smtClean="0">
                <a:latin typeface="Garamond" pitchFamily="18" charset="0"/>
              </a:rPr>
              <a:t> </a:t>
            </a:r>
            <a:r>
              <a:rPr lang="en-GB" sz="2800" dirty="0" smtClean="0">
                <a:latin typeface="Garamond" pitchFamily="18" charset="0"/>
              </a:rPr>
              <a:t>the &lt;track&gt; tag to </a:t>
            </a:r>
            <a:r>
              <a:rPr lang="en-GB" sz="2800" dirty="0" smtClean="0">
                <a:latin typeface="Garamond" pitchFamily="18" charset="0"/>
              </a:rPr>
              <a:t>add subtitle tracks</a:t>
            </a:r>
            <a:endParaRPr lang="en-GB" sz="2800" dirty="0" smtClean="0">
              <a:latin typeface="Garamond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924944"/>
            <a:ext cx="5832648" cy="3521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56792"/>
            <a:ext cx="8748464" cy="3528392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404664"/>
            <a:ext cx="6804248" cy="936104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274638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latin typeface="Helvetica" pitchFamily="34" charset="0"/>
              </a:rPr>
              <a:t>Conclusion</a:t>
            </a:r>
            <a:endParaRPr lang="en-GB" dirty="0">
              <a:latin typeface="Helvetic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48" y="1600200"/>
            <a:ext cx="8229600" cy="4525963"/>
          </a:xfrm>
        </p:spPr>
        <p:txBody>
          <a:bodyPr>
            <a:noAutofit/>
          </a:bodyPr>
          <a:lstStyle/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HTML5 video is a viable replacement for plug-in based approaches, albeit with some work still to do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Plug-in based approaches are more mature and offer a better experience on desktop web browsers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HTML5 standardisation efforts must continue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The use of HTML5 video by content providers, such as YouTube, should drive adoption</a:t>
            </a:r>
            <a:endParaRPr lang="en-GB" sz="2800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233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Viability of HTML5 video as a replacement for plug-in based approaches of delivering video content to user agents</vt:lpstr>
      <vt:lpstr>Introduction</vt:lpstr>
      <vt:lpstr>Streaming Video</vt:lpstr>
      <vt:lpstr>Content Protection</vt:lpstr>
      <vt:lpstr>Performance</vt:lpstr>
      <vt:lpstr>Accessibility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Viability of HTML5 video as a replacement for plug-in based approaches of delivering video content to user agents</dc:title>
  <dc:creator>David Hulme</dc:creator>
  <cp:lastModifiedBy>David Hulme</cp:lastModifiedBy>
  <cp:revision>29</cp:revision>
  <dcterms:created xsi:type="dcterms:W3CDTF">2014-04-29T14:51:18Z</dcterms:created>
  <dcterms:modified xsi:type="dcterms:W3CDTF">2014-05-12T15:09:53Z</dcterms:modified>
</cp:coreProperties>
</file>