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8" r:id="rId3"/>
    <p:sldId id="313" r:id="rId4"/>
    <p:sldId id="292" r:id="rId5"/>
    <p:sldId id="291" r:id="rId6"/>
    <p:sldId id="304" r:id="rId7"/>
    <p:sldId id="311" r:id="rId8"/>
    <p:sldId id="305" r:id="rId9"/>
    <p:sldId id="299" r:id="rId10"/>
    <p:sldId id="306" r:id="rId11"/>
    <p:sldId id="297" r:id="rId12"/>
    <p:sldId id="296" r:id="rId13"/>
    <p:sldId id="300" r:id="rId14"/>
    <p:sldId id="301" r:id="rId15"/>
    <p:sldId id="302" r:id="rId16"/>
    <p:sldId id="303" r:id="rId17"/>
    <p:sldId id="293" r:id="rId18"/>
    <p:sldId id="307" r:id="rId19"/>
    <p:sldId id="312" r:id="rId20"/>
    <p:sldId id="3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8424" autoAdjust="0"/>
  </p:normalViewPr>
  <p:slideViewPr>
    <p:cSldViewPr>
      <p:cViewPr varScale="1">
        <p:scale>
          <a:sx n="87" d="100"/>
          <a:sy n="87" d="100"/>
        </p:scale>
        <p:origin x="-130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9B6D-8544-49F4-8053-F473DD867F1D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953A-C347-436C-A39A-49CD99BAD8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7953A-C347-436C-A39A-49CD99BAD85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351D42-F43D-45B4-9835-83324C2A9022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C91A9F-3820-487F-A070-B7174C47A1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Simple Linear Regression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Distributional Assumptions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Confidence Interval for Slope and Intercept of regression</a:t>
            </a:r>
          </a:p>
          <a:p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y</a:t>
            </a:r>
            <a:r>
              <a:rPr lang="en-US" sz="30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+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+ 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e</a:t>
            </a:r>
            <a:r>
              <a:rPr lang="en-US" sz="30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Distributional Assumptions about </a:t>
            </a:r>
            <a:r>
              <a:rPr lang="en-US" sz="2400" dirty="0" err="1" smtClean="0">
                <a:solidFill>
                  <a:srgbClr val="002060"/>
                </a:solidFill>
                <a:cs typeface="Arial" pitchFamily="34" charset="0"/>
              </a:rPr>
              <a:t>e</a:t>
            </a:r>
            <a:r>
              <a:rPr lang="en-US" sz="24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endParaRPr lang="en-US" sz="2400" baseline="30000" dirty="0" smtClean="0">
              <a:solidFill>
                <a:srgbClr val="002060"/>
              </a:solidFill>
              <a:cs typeface="Arial" pitchFamily="34" charset="0"/>
            </a:endParaRPr>
          </a:p>
          <a:p>
            <a:pPr lvl="1"/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Independence (uncorrelated)</a:t>
            </a:r>
            <a:endParaRPr lang="en-US" sz="2200" dirty="0" smtClean="0">
              <a:solidFill>
                <a:srgbClr val="002060"/>
              </a:solidFill>
              <a:cs typeface="Arial" pitchFamily="34" charset="0"/>
            </a:endParaRPr>
          </a:p>
          <a:p>
            <a:pPr lvl="1"/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E[</a:t>
            </a:r>
            <a:r>
              <a:rPr lang="en-US" sz="2800" dirty="0" err="1" smtClean="0">
                <a:solidFill>
                  <a:srgbClr val="002060"/>
                </a:solidFill>
                <a:cs typeface="Arial" pitchFamily="34" charset="0"/>
              </a:rPr>
              <a:t>e</a:t>
            </a:r>
            <a:r>
              <a:rPr lang="en-US" sz="28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] = 0  (no bias)</a:t>
            </a:r>
          </a:p>
          <a:p>
            <a:pPr lvl="1"/>
            <a:r>
              <a:rPr lang="en-US" sz="2800" dirty="0" err="1" smtClean="0">
                <a:solidFill>
                  <a:srgbClr val="002060"/>
                </a:solidFill>
                <a:cs typeface="Arial" pitchFamily="34" charset="0"/>
              </a:rPr>
              <a:t>Var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[</a:t>
            </a:r>
            <a:r>
              <a:rPr lang="en-US" sz="2800" dirty="0" err="1" smtClean="0">
                <a:solidFill>
                  <a:srgbClr val="002060"/>
                </a:solidFill>
                <a:cs typeface="Arial" pitchFamily="34" charset="0"/>
              </a:rPr>
              <a:t>e</a:t>
            </a:r>
            <a:r>
              <a:rPr lang="en-US" sz="28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] = </a:t>
            </a:r>
            <a:r>
              <a:rPr lang="el-GR" sz="28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en-US" sz="2800" baseline="30000" dirty="0" smtClean="0">
              <a:solidFill>
                <a:srgbClr val="00206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69263" cy="857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b="1" i="1" u="sng" dirty="0" smtClean="0"/>
              <a:t>Normal Probability Density Function</a:t>
            </a:r>
          </a:p>
        </p:txBody>
      </p:sp>
      <p:sp>
        <p:nvSpPr>
          <p:cNvPr id="112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10271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Normal probability density function  </a:t>
            </a:r>
          </a:p>
        </p:txBody>
      </p:sp>
      <p:sp>
        <p:nvSpPr>
          <p:cNvPr id="11285" name="Text Box 4"/>
          <p:cNvSpPr txBox="1">
            <a:spLocks noChangeArrowheads="1"/>
          </p:cNvSpPr>
          <p:nvPr/>
        </p:nvSpPr>
        <p:spPr bwMode="auto">
          <a:xfrm>
            <a:off x="838200" y="4267200"/>
            <a:ext cx="8001000" cy="179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/>
              <a:t>	e = the mathematical constant approximated by 2.71828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/>
              <a:t>	</a:t>
            </a:r>
            <a:r>
              <a:rPr lang="el-GR" sz="1800" b="0" dirty="0"/>
              <a:t>π</a:t>
            </a:r>
            <a:r>
              <a:rPr lang="en-US" sz="1800" b="0" dirty="0"/>
              <a:t> = the mathematical constant approximated by 3.14159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/>
              <a:t>	</a:t>
            </a:r>
            <a:r>
              <a:rPr lang="el-GR" sz="1800" b="0" dirty="0"/>
              <a:t>μ</a:t>
            </a:r>
            <a:r>
              <a:rPr lang="en-US" sz="1800" b="0" dirty="0"/>
              <a:t> = the population mean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/>
              <a:t>	</a:t>
            </a:r>
            <a:r>
              <a:rPr lang="el-GR" sz="1800" b="0" dirty="0"/>
              <a:t>σ</a:t>
            </a:r>
            <a:r>
              <a:rPr lang="en-US" sz="1800" b="0" baseline="30000" dirty="0"/>
              <a:t>2</a:t>
            </a:r>
            <a:r>
              <a:rPr lang="en-US" sz="1800" b="0" dirty="0"/>
              <a:t> = the population variance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b="0" dirty="0"/>
              <a:t>	x = any value of the continuous variable, </a:t>
            </a:r>
            <a:r>
              <a:rPr lang="en-US" sz="2000" b="0" dirty="0">
                <a:sym typeface="Symbol" pitchFamily="18" charset="2"/>
              </a:rPr>
              <a:t> &lt; x &lt; 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971800" y="2971800"/>
          <a:ext cx="4211637" cy="1184275"/>
        </p:xfrm>
        <a:graphic>
          <a:graphicData uri="http://schemas.openxmlformats.org/presentationml/2006/ole">
            <p:oleObj spid="_x0000_s4098" name="Equation" r:id="rId3" imgW="15367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73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Central Limit </a:t>
            </a:r>
            <a:r>
              <a:rPr lang="en-US" sz="3200" b="1" i="1" u="sng" dirty="0" err="1" smtClean="0">
                <a:cs typeface="Arial" pitchFamily="34" charset="0"/>
              </a:rPr>
              <a:t>Theorm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7772400" cy="6019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, x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2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,x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3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, … are independently identically distributed (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iiid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) random variables with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E[x] = </a:t>
            </a:r>
            <a:r>
              <a:rPr lang="el-GR" sz="3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μ</a:t>
            </a: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         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Var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[x] = </a:t>
            </a:r>
            <a:r>
              <a:rPr lang="el-GR" sz="3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σ</a:t>
            </a:r>
            <a:r>
              <a:rPr lang="en-US" sz="3000" baseline="30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2</a:t>
            </a: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 (∑ X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– n</a:t>
            </a:r>
            <a:r>
              <a:rPr lang="el-GR" sz="3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 μ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)/√n</a:t>
            </a:r>
            <a:r>
              <a:rPr lang="el-GR" sz="3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 σ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 </a:t>
            </a:r>
            <a:r>
              <a:rPr lang="en-US" sz="3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→ </a:t>
            </a:r>
            <a:r>
              <a:rPr lang="en-US" sz="3000" i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30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(0,1) as n → ∞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    </a:t>
            </a:r>
            <a:endParaRPr lang="en-US" sz="3000" baseline="30000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buNone/>
            </a:pP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i="1" u="sng" dirty="0" smtClean="0"/>
              <a:t>Cumulative Normal Distribution</a:t>
            </a:r>
          </a:p>
        </p:txBody>
      </p:sp>
      <p:sp>
        <p:nvSpPr>
          <p:cNvPr id="12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543800" cy="4532312"/>
          </a:xfrm>
        </p:spPr>
        <p:txBody>
          <a:bodyPr/>
          <a:lstStyle/>
          <a:p>
            <a:pPr eaLnBrk="1" hangingPunct="1"/>
            <a:r>
              <a:rPr lang="en-US" sz="2400" smtClean="0"/>
              <a:t>For a normal random variable X with mean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smtClean="0">
                <a:sym typeface="Symbol" pitchFamily="18" charset="2"/>
              </a:rPr>
              <a:t> and variance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, i.e., X~N(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smtClean="0">
                <a:sym typeface="Symbol" pitchFamily="18" charset="2"/>
              </a:rPr>
              <a:t>,</a:t>
            </a:r>
            <a:r>
              <a:rPr lang="en-US" sz="2400" baseline="30000" smtClean="0">
                <a:sym typeface="Symbol" pitchFamily="18" charset="2"/>
              </a:rPr>
              <a:t>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),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cumulative distribution function</a:t>
            </a:r>
            <a:r>
              <a:rPr lang="en-US" sz="2400" smtClean="0">
                <a:sym typeface="Symbol" pitchFamily="18" charset="2"/>
              </a:rPr>
              <a:t> is</a:t>
            </a:r>
            <a:endParaRPr lang="en-US" sz="2400" smtClean="0"/>
          </a:p>
          <a:p>
            <a:pPr eaLnBrk="1" hangingPunct="1"/>
            <a:endParaRPr lang="en-US" sz="2400" smtClean="0"/>
          </a:p>
        </p:txBody>
      </p:sp>
      <p:graphicFrame>
        <p:nvGraphicFramePr>
          <p:cNvPr id="12320" name="Object 32"/>
          <p:cNvGraphicFramePr>
            <a:graphicFrameLocks noChangeAspect="1"/>
          </p:cNvGraphicFramePr>
          <p:nvPr/>
        </p:nvGraphicFramePr>
        <p:xfrm>
          <a:off x="2971800" y="3200400"/>
          <a:ext cx="2846388" cy="576263"/>
        </p:xfrm>
        <a:graphic>
          <a:graphicData uri="http://schemas.openxmlformats.org/presentationml/2006/ole">
            <p:oleObj spid="_x0000_s5122" name="Equation" r:id="rId3" imgW="1130300" imgH="228600" progId="Equation.3">
              <p:embed/>
            </p:oleObj>
          </a:graphicData>
        </a:graphic>
      </p:graphicFrame>
      <p:sp>
        <p:nvSpPr>
          <p:cNvPr id="12325" name="Freeform 5"/>
          <p:cNvSpPr>
            <a:spLocks/>
          </p:cNvSpPr>
          <p:nvPr/>
        </p:nvSpPr>
        <p:spPr bwMode="auto">
          <a:xfrm>
            <a:off x="3051175" y="4648200"/>
            <a:ext cx="1387475" cy="1219200"/>
          </a:xfrm>
          <a:custGeom>
            <a:avLst/>
            <a:gdLst>
              <a:gd name="T0" fmla="*/ 2147483647 w 874"/>
              <a:gd name="T1" fmla="*/ 2147483647 h 768"/>
              <a:gd name="T2" fmla="*/ 2147483647 w 874"/>
              <a:gd name="T3" fmla="*/ 0 h 768"/>
              <a:gd name="T4" fmla="*/ 2147483647 w 874"/>
              <a:gd name="T5" fmla="*/ 2147483647 h 768"/>
              <a:gd name="T6" fmla="*/ 2147483647 w 874"/>
              <a:gd name="T7" fmla="*/ 2147483647 h 768"/>
              <a:gd name="T8" fmla="*/ 2147483647 w 874"/>
              <a:gd name="T9" fmla="*/ 2147483647 h 768"/>
              <a:gd name="T10" fmla="*/ 2147483647 w 874"/>
              <a:gd name="T11" fmla="*/ 2147483647 h 768"/>
              <a:gd name="T12" fmla="*/ 2147483647 w 874"/>
              <a:gd name="T13" fmla="*/ 2147483647 h 768"/>
              <a:gd name="T14" fmla="*/ 2147483647 w 874"/>
              <a:gd name="T15" fmla="*/ 2147483647 h 768"/>
              <a:gd name="T16" fmla="*/ 2147483647 w 874"/>
              <a:gd name="T17" fmla="*/ 2147483647 h 768"/>
              <a:gd name="T18" fmla="*/ 2147483647 w 874"/>
              <a:gd name="T19" fmla="*/ 2147483647 h 768"/>
              <a:gd name="T20" fmla="*/ 2147483647 w 874"/>
              <a:gd name="T21" fmla="*/ 2147483647 h 768"/>
              <a:gd name="T22" fmla="*/ 0 w 874"/>
              <a:gd name="T23" fmla="*/ 2147483647 h 768"/>
              <a:gd name="T24" fmla="*/ 0 w 874"/>
              <a:gd name="T25" fmla="*/ 2147483647 h 768"/>
              <a:gd name="T26" fmla="*/ 2147483647 w 874"/>
              <a:gd name="T27" fmla="*/ 2147483647 h 7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74"/>
              <a:gd name="T43" fmla="*/ 0 h 768"/>
              <a:gd name="T44" fmla="*/ 874 w 874"/>
              <a:gd name="T45" fmla="*/ 768 h 7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74" h="768">
                <a:moveTo>
                  <a:pt x="874" y="768"/>
                </a:moveTo>
                <a:lnTo>
                  <a:pt x="874" y="0"/>
                </a:lnTo>
                <a:lnTo>
                  <a:pt x="787" y="54"/>
                </a:lnTo>
                <a:lnTo>
                  <a:pt x="712" y="126"/>
                </a:lnTo>
                <a:lnTo>
                  <a:pt x="644" y="234"/>
                </a:lnTo>
                <a:lnTo>
                  <a:pt x="570" y="346"/>
                </a:lnTo>
                <a:lnTo>
                  <a:pt x="522" y="428"/>
                </a:lnTo>
                <a:lnTo>
                  <a:pt x="456" y="504"/>
                </a:lnTo>
                <a:lnTo>
                  <a:pt x="394" y="576"/>
                </a:lnTo>
                <a:lnTo>
                  <a:pt x="270" y="656"/>
                </a:lnTo>
                <a:lnTo>
                  <a:pt x="166" y="702"/>
                </a:lnTo>
                <a:lnTo>
                  <a:pt x="0" y="726"/>
                </a:lnTo>
                <a:lnTo>
                  <a:pt x="0" y="768"/>
                </a:lnTo>
                <a:lnTo>
                  <a:pt x="874" y="76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Line 6"/>
          <p:cNvSpPr>
            <a:spLocks noChangeShapeType="1"/>
          </p:cNvSpPr>
          <p:nvPr/>
        </p:nvSpPr>
        <p:spPr bwMode="auto">
          <a:xfrm>
            <a:off x="5181600" y="5562600"/>
            <a:ext cx="0" cy="3048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7"/>
          <p:cNvSpPr>
            <a:spLocks noChangeArrowheads="1"/>
          </p:cNvSpPr>
          <p:nvPr/>
        </p:nvSpPr>
        <p:spPr bwMode="auto">
          <a:xfrm>
            <a:off x="4419600" y="4648200"/>
            <a:ext cx="76200" cy="1219200"/>
          </a:xfrm>
          <a:prstGeom prst="rect">
            <a:avLst/>
          </a:prstGeom>
          <a:solidFill>
            <a:schemeClr val="hlink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2328" name="Freeform 8"/>
          <p:cNvSpPr>
            <a:spLocks/>
          </p:cNvSpPr>
          <p:nvPr/>
        </p:nvSpPr>
        <p:spPr bwMode="auto">
          <a:xfrm>
            <a:off x="4408488" y="4648200"/>
            <a:ext cx="812800" cy="1214438"/>
          </a:xfrm>
          <a:custGeom>
            <a:avLst/>
            <a:gdLst>
              <a:gd name="T0" fmla="*/ 2147483647 w 512"/>
              <a:gd name="T1" fmla="*/ 2147483647 h 765"/>
              <a:gd name="T2" fmla="*/ 2147483647 w 512"/>
              <a:gd name="T3" fmla="*/ 2147483647 h 765"/>
              <a:gd name="T4" fmla="*/ 2147483647 w 512"/>
              <a:gd name="T5" fmla="*/ 2147483647 h 765"/>
              <a:gd name="T6" fmla="*/ 2147483647 w 512"/>
              <a:gd name="T7" fmla="*/ 2147483647 h 765"/>
              <a:gd name="T8" fmla="*/ 2147483647 w 512"/>
              <a:gd name="T9" fmla="*/ 2147483647 h 765"/>
              <a:gd name="T10" fmla="*/ 2147483647 w 512"/>
              <a:gd name="T11" fmla="*/ 2147483647 h 765"/>
              <a:gd name="T12" fmla="*/ 2147483647 w 512"/>
              <a:gd name="T13" fmla="*/ 2147483647 h 765"/>
              <a:gd name="T14" fmla="*/ 2147483647 w 512"/>
              <a:gd name="T15" fmla="*/ 2147483647 h 765"/>
              <a:gd name="T16" fmla="*/ 2147483647 w 512"/>
              <a:gd name="T17" fmla="*/ 2147483647 h 765"/>
              <a:gd name="T18" fmla="*/ 2147483647 w 512"/>
              <a:gd name="T19" fmla="*/ 2147483647 h 765"/>
              <a:gd name="T20" fmla="*/ 2147483647 w 512"/>
              <a:gd name="T21" fmla="*/ 2147483647 h 765"/>
              <a:gd name="T22" fmla="*/ 2147483647 w 512"/>
              <a:gd name="T23" fmla="*/ 2147483647 h 765"/>
              <a:gd name="T24" fmla="*/ 2147483647 w 512"/>
              <a:gd name="T25" fmla="*/ 2147483647 h 765"/>
              <a:gd name="T26" fmla="*/ 2147483647 w 512"/>
              <a:gd name="T27" fmla="*/ 2147483647 h 765"/>
              <a:gd name="T28" fmla="*/ 2147483647 w 512"/>
              <a:gd name="T29" fmla="*/ 2147483647 h 765"/>
              <a:gd name="T30" fmla="*/ 2147483647 w 512"/>
              <a:gd name="T31" fmla="*/ 2147483647 h 765"/>
              <a:gd name="T32" fmla="*/ 2147483647 w 512"/>
              <a:gd name="T33" fmla="*/ 2147483647 h 765"/>
              <a:gd name="T34" fmla="*/ 2147483647 w 512"/>
              <a:gd name="T35" fmla="*/ 2147483647 h 765"/>
              <a:gd name="T36" fmla="*/ 2147483647 w 512"/>
              <a:gd name="T37" fmla="*/ 2147483647 h 765"/>
              <a:gd name="T38" fmla="*/ 2147483647 w 512"/>
              <a:gd name="T39" fmla="*/ 2147483647 h 765"/>
              <a:gd name="T40" fmla="*/ 2147483647 w 512"/>
              <a:gd name="T41" fmla="*/ 2147483647 h 7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12"/>
              <a:gd name="T64" fmla="*/ 0 h 765"/>
              <a:gd name="T65" fmla="*/ 512 w 512"/>
              <a:gd name="T66" fmla="*/ 765 h 76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12" h="765">
                <a:moveTo>
                  <a:pt x="23" y="19"/>
                </a:moveTo>
                <a:cubicBezTo>
                  <a:pt x="20" y="2"/>
                  <a:pt x="14" y="16"/>
                  <a:pt x="17" y="17"/>
                </a:cubicBezTo>
                <a:cubicBezTo>
                  <a:pt x="20" y="18"/>
                  <a:pt x="35" y="25"/>
                  <a:pt x="43" y="27"/>
                </a:cubicBezTo>
                <a:cubicBezTo>
                  <a:pt x="61" y="29"/>
                  <a:pt x="48" y="21"/>
                  <a:pt x="65" y="27"/>
                </a:cubicBezTo>
                <a:cubicBezTo>
                  <a:pt x="80" y="32"/>
                  <a:pt x="83" y="33"/>
                  <a:pt x="95" y="43"/>
                </a:cubicBezTo>
                <a:cubicBezTo>
                  <a:pt x="123" y="64"/>
                  <a:pt x="138" y="88"/>
                  <a:pt x="167" y="106"/>
                </a:cubicBezTo>
                <a:cubicBezTo>
                  <a:pt x="180" y="144"/>
                  <a:pt x="215" y="179"/>
                  <a:pt x="245" y="208"/>
                </a:cubicBezTo>
                <a:cubicBezTo>
                  <a:pt x="259" y="248"/>
                  <a:pt x="272" y="246"/>
                  <a:pt x="296" y="280"/>
                </a:cubicBezTo>
                <a:cubicBezTo>
                  <a:pt x="304" y="292"/>
                  <a:pt x="315" y="306"/>
                  <a:pt x="327" y="313"/>
                </a:cubicBezTo>
                <a:cubicBezTo>
                  <a:pt x="333" y="317"/>
                  <a:pt x="339" y="340"/>
                  <a:pt x="339" y="340"/>
                </a:cubicBezTo>
                <a:cubicBezTo>
                  <a:pt x="348" y="366"/>
                  <a:pt x="360" y="368"/>
                  <a:pt x="374" y="391"/>
                </a:cubicBezTo>
                <a:cubicBezTo>
                  <a:pt x="386" y="409"/>
                  <a:pt x="416" y="440"/>
                  <a:pt x="431" y="458"/>
                </a:cubicBezTo>
                <a:cubicBezTo>
                  <a:pt x="450" y="482"/>
                  <a:pt x="447" y="510"/>
                  <a:pt x="471" y="526"/>
                </a:cubicBezTo>
                <a:cubicBezTo>
                  <a:pt x="480" y="553"/>
                  <a:pt x="494" y="532"/>
                  <a:pt x="494" y="571"/>
                </a:cubicBezTo>
                <a:cubicBezTo>
                  <a:pt x="494" y="765"/>
                  <a:pt x="512" y="743"/>
                  <a:pt x="326" y="750"/>
                </a:cubicBezTo>
                <a:cubicBezTo>
                  <a:pt x="308" y="752"/>
                  <a:pt x="290" y="757"/>
                  <a:pt x="272" y="756"/>
                </a:cubicBezTo>
                <a:cubicBezTo>
                  <a:pt x="220" y="755"/>
                  <a:pt x="116" y="745"/>
                  <a:pt x="116" y="745"/>
                </a:cubicBezTo>
                <a:cubicBezTo>
                  <a:pt x="75" y="731"/>
                  <a:pt x="60" y="731"/>
                  <a:pt x="19" y="745"/>
                </a:cubicBezTo>
                <a:cubicBezTo>
                  <a:pt x="0" y="646"/>
                  <a:pt x="28" y="594"/>
                  <a:pt x="49" y="513"/>
                </a:cubicBezTo>
                <a:cubicBezTo>
                  <a:pt x="13" y="288"/>
                  <a:pt x="9" y="166"/>
                  <a:pt x="5" y="23"/>
                </a:cubicBezTo>
                <a:cubicBezTo>
                  <a:pt x="4" y="0"/>
                  <a:pt x="44" y="19"/>
                  <a:pt x="23" y="19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9" name="Freeform 9"/>
          <p:cNvSpPr>
            <a:spLocks/>
          </p:cNvSpPr>
          <p:nvPr/>
        </p:nvSpPr>
        <p:spPr bwMode="auto">
          <a:xfrm>
            <a:off x="3048000" y="4641850"/>
            <a:ext cx="1400175" cy="1149350"/>
          </a:xfrm>
          <a:custGeom>
            <a:avLst/>
            <a:gdLst>
              <a:gd name="T0" fmla="*/ 0 w 882"/>
              <a:gd name="T1" fmla="*/ 2147483647 h 724"/>
              <a:gd name="T2" fmla="*/ 2147483647 w 882"/>
              <a:gd name="T3" fmla="*/ 2147483647 h 724"/>
              <a:gd name="T4" fmla="*/ 2147483647 w 882"/>
              <a:gd name="T5" fmla="*/ 2147483647 h 724"/>
              <a:gd name="T6" fmla="*/ 2147483647 w 882"/>
              <a:gd name="T7" fmla="*/ 2147483647 h 724"/>
              <a:gd name="T8" fmla="*/ 2147483647 w 882"/>
              <a:gd name="T9" fmla="*/ 2147483647 h 724"/>
              <a:gd name="T10" fmla="*/ 2147483647 w 882"/>
              <a:gd name="T11" fmla="*/ 2147483647 h 724"/>
              <a:gd name="T12" fmla="*/ 2147483647 w 882"/>
              <a:gd name="T13" fmla="*/ 2147483647 h 724"/>
              <a:gd name="T14" fmla="*/ 2147483647 w 882"/>
              <a:gd name="T15" fmla="*/ 2147483647 h 724"/>
              <a:gd name="T16" fmla="*/ 2147483647 w 882"/>
              <a:gd name="T17" fmla="*/ 2147483647 h 724"/>
              <a:gd name="T18" fmla="*/ 2147483647 w 882"/>
              <a:gd name="T19" fmla="*/ 2147483647 h 724"/>
              <a:gd name="T20" fmla="*/ 2147483647 w 882"/>
              <a:gd name="T21" fmla="*/ 2147483647 h 724"/>
              <a:gd name="T22" fmla="*/ 2147483647 w 882"/>
              <a:gd name="T23" fmla="*/ 2147483647 h 724"/>
              <a:gd name="T24" fmla="*/ 2147483647 w 882"/>
              <a:gd name="T25" fmla="*/ 2147483647 h 724"/>
              <a:gd name="T26" fmla="*/ 2147483647 w 882"/>
              <a:gd name="T27" fmla="*/ 2147483647 h 724"/>
              <a:gd name="T28" fmla="*/ 2147483647 w 882"/>
              <a:gd name="T29" fmla="*/ 2147483647 h 724"/>
              <a:gd name="T30" fmla="*/ 2147483647 w 882"/>
              <a:gd name="T31" fmla="*/ 0 h 7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82"/>
              <a:gd name="T49" fmla="*/ 0 h 724"/>
              <a:gd name="T50" fmla="*/ 882 w 882"/>
              <a:gd name="T51" fmla="*/ 724 h 7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82" h="724">
                <a:moveTo>
                  <a:pt x="0" y="724"/>
                </a:moveTo>
                <a:lnTo>
                  <a:pt x="95" y="716"/>
                </a:lnTo>
                <a:lnTo>
                  <a:pt x="142" y="708"/>
                </a:lnTo>
                <a:lnTo>
                  <a:pt x="189" y="695"/>
                </a:lnTo>
                <a:lnTo>
                  <a:pt x="237" y="679"/>
                </a:lnTo>
                <a:lnTo>
                  <a:pt x="284" y="657"/>
                </a:lnTo>
                <a:lnTo>
                  <a:pt x="331" y="627"/>
                </a:lnTo>
                <a:lnTo>
                  <a:pt x="426" y="544"/>
                </a:lnTo>
                <a:lnTo>
                  <a:pt x="521" y="426"/>
                </a:lnTo>
                <a:lnTo>
                  <a:pt x="616" y="285"/>
                </a:lnTo>
                <a:lnTo>
                  <a:pt x="663" y="213"/>
                </a:lnTo>
                <a:lnTo>
                  <a:pt x="710" y="146"/>
                </a:lnTo>
                <a:lnTo>
                  <a:pt x="757" y="87"/>
                </a:lnTo>
                <a:lnTo>
                  <a:pt x="805" y="42"/>
                </a:lnTo>
                <a:lnTo>
                  <a:pt x="852" y="13"/>
                </a:lnTo>
                <a:lnTo>
                  <a:pt x="882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0" name="Line 10"/>
          <p:cNvSpPr>
            <a:spLocks noChangeShapeType="1"/>
          </p:cNvSpPr>
          <p:nvPr/>
        </p:nvSpPr>
        <p:spPr bwMode="auto">
          <a:xfrm>
            <a:off x="5969000" y="5726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Rectangle 11"/>
          <p:cNvSpPr>
            <a:spLocks noChangeArrowheads="1"/>
          </p:cNvSpPr>
          <p:nvPr/>
        </p:nvSpPr>
        <p:spPr bwMode="auto">
          <a:xfrm>
            <a:off x="6096000" y="5791200"/>
            <a:ext cx="3508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12332" name="Rectangle 12"/>
          <p:cNvSpPr>
            <a:spLocks noChangeArrowheads="1"/>
          </p:cNvSpPr>
          <p:nvPr/>
        </p:nvSpPr>
        <p:spPr bwMode="auto">
          <a:xfrm>
            <a:off x="4267200" y="5807075"/>
            <a:ext cx="47942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µ</a:t>
            </a:r>
          </a:p>
        </p:txBody>
      </p:sp>
      <p:sp>
        <p:nvSpPr>
          <p:cNvPr id="12333" name="Rectangle 13"/>
          <p:cNvSpPr>
            <a:spLocks noChangeArrowheads="1"/>
          </p:cNvSpPr>
          <p:nvPr/>
        </p:nvSpPr>
        <p:spPr bwMode="auto">
          <a:xfrm>
            <a:off x="5029200" y="5794375"/>
            <a:ext cx="685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x</a:t>
            </a:r>
            <a:r>
              <a:rPr lang="en-US" baseline="-25000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2334" name="Line 14"/>
          <p:cNvSpPr>
            <a:spLocks noChangeShapeType="1"/>
          </p:cNvSpPr>
          <p:nvPr/>
        </p:nvSpPr>
        <p:spPr bwMode="auto">
          <a:xfrm>
            <a:off x="4419600" y="5791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5" name="Line 15"/>
          <p:cNvSpPr>
            <a:spLocks noChangeShapeType="1"/>
          </p:cNvSpPr>
          <p:nvPr/>
        </p:nvSpPr>
        <p:spPr bwMode="auto">
          <a:xfrm>
            <a:off x="4419600" y="57912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Line 16"/>
          <p:cNvSpPr>
            <a:spLocks noChangeShapeType="1"/>
          </p:cNvSpPr>
          <p:nvPr/>
        </p:nvSpPr>
        <p:spPr bwMode="auto">
          <a:xfrm>
            <a:off x="4419600" y="5791200"/>
            <a:ext cx="762000" cy="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7" name="Line 18"/>
          <p:cNvSpPr>
            <a:spLocks noChangeShapeType="1"/>
          </p:cNvSpPr>
          <p:nvPr/>
        </p:nvSpPr>
        <p:spPr bwMode="auto">
          <a:xfrm flipH="1">
            <a:off x="4800600" y="49530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Freeform 19"/>
          <p:cNvSpPr>
            <a:spLocks/>
          </p:cNvSpPr>
          <p:nvPr/>
        </p:nvSpPr>
        <p:spPr bwMode="auto">
          <a:xfrm>
            <a:off x="4460875" y="4645025"/>
            <a:ext cx="1384300" cy="1139825"/>
          </a:xfrm>
          <a:custGeom>
            <a:avLst/>
            <a:gdLst>
              <a:gd name="T0" fmla="*/ 2147483647 w 872"/>
              <a:gd name="T1" fmla="*/ 2147483647 h 718"/>
              <a:gd name="T2" fmla="*/ 2147483647 w 872"/>
              <a:gd name="T3" fmla="*/ 2147483647 h 718"/>
              <a:gd name="T4" fmla="*/ 2147483647 w 872"/>
              <a:gd name="T5" fmla="*/ 2147483647 h 718"/>
              <a:gd name="T6" fmla="*/ 2147483647 w 872"/>
              <a:gd name="T7" fmla="*/ 2147483647 h 718"/>
              <a:gd name="T8" fmla="*/ 2147483647 w 872"/>
              <a:gd name="T9" fmla="*/ 2147483647 h 718"/>
              <a:gd name="T10" fmla="*/ 2147483647 w 872"/>
              <a:gd name="T11" fmla="*/ 2147483647 h 718"/>
              <a:gd name="T12" fmla="*/ 2147483647 w 872"/>
              <a:gd name="T13" fmla="*/ 2147483647 h 718"/>
              <a:gd name="T14" fmla="*/ 2147483647 w 872"/>
              <a:gd name="T15" fmla="*/ 2147483647 h 718"/>
              <a:gd name="T16" fmla="*/ 2147483647 w 872"/>
              <a:gd name="T17" fmla="*/ 2147483647 h 718"/>
              <a:gd name="T18" fmla="*/ 2147483647 w 872"/>
              <a:gd name="T19" fmla="*/ 2147483647 h 718"/>
              <a:gd name="T20" fmla="*/ 2147483647 w 872"/>
              <a:gd name="T21" fmla="*/ 2147483647 h 718"/>
              <a:gd name="T22" fmla="*/ 2147483647 w 872"/>
              <a:gd name="T23" fmla="*/ 2147483647 h 718"/>
              <a:gd name="T24" fmla="*/ 2147483647 w 872"/>
              <a:gd name="T25" fmla="*/ 2147483647 h 718"/>
              <a:gd name="T26" fmla="*/ 2147483647 w 872"/>
              <a:gd name="T27" fmla="*/ 2147483647 h 718"/>
              <a:gd name="T28" fmla="*/ 2147483647 w 872"/>
              <a:gd name="T29" fmla="*/ 2147483647 h 718"/>
              <a:gd name="T30" fmla="*/ 0 w 872"/>
              <a:gd name="T31" fmla="*/ 0 h 7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718"/>
              <a:gd name="T50" fmla="*/ 872 w 872"/>
              <a:gd name="T51" fmla="*/ 718 h 7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718">
                <a:moveTo>
                  <a:pt x="872" y="718"/>
                </a:moveTo>
                <a:lnTo>
                  <a:pt x="777" y="710"/>
                </a:lnTo>
                <a:lnTo>
                  <a:pt x="730" y="702"/>
                </a:lnTo>
                <a:lnTo>
                  <a:pt x="683" y="689"/>
                </a:lnTo>
                <a:lnTo>
                  <a:pt x="635" y="673"/>
                </a:lnTo>
                <a:lnTo>
                  <a:pt x="587" y="651"/>
                </a:lnTo>
                <a:lnTo>
                  <a:pt x="540" y="621"/>
                </a:lnTo>
                <a:lnTo>
                  <a:pt x="445" y="538"/>
                </a:lnTo>
                <a:lnTo>
                  <a:pt x="350" y="420"/>
                </a:lnTo>
                <a:lnTo>
                  <a:pt x="256" y="279"/>
                </a:lnTo>
                <a:lnTo>
                  <a:pt x="208" y="207"/>
                </a:lnTo>
                <a:lnTo>
                  <a:pt x="161" y="140"/>
                </a:lnTo>
                <a:lnTo>
                  <a:pt x="114" y="81"/>
                </a:lnTo>
                <a:lnTo>
                  <a:pt x="66" y="36"/>
                </a:lnTo>
                <a:lnTo>
                  <a:pt x="18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9" name="Freeform 20"/>
          <p:cNvSpPr>
            <a:spLocks/>
          </p:cNvSpPr>
          <p:nvPr/>
        </p:nvSpPr>
        <p:spPr bwMode="auto">
          <a:xfrm>
            <a:off x="2743200" y="5867400"/>
            <a:ext cx="3422650" cy="1588"/>
          </a:xfrm>
          <a:custGeom>
            <a:avLst/>
            <a:gdLst>
              <a:gd name="T0" fmla="*/ 0 w 2156"/>
              <a:gd name="T1" fmla="*/ 0 h 1"/>
              <a:gd name="T2" fmla="*/ 2147483647 w 2156"/>
              <a:gd name="T3" fmla="*/ 2147483647 h 1"/>
              <a:gd name="T4" fmla="*/ 2147483647 w 2156"/>
              <a:gd name="T5" fmla="*/ 2147483647 h 1"/>
              <a:gd name="T6" fmla="*/ 0 60000 65536"/>
              <a:gd name="T7" fmla="*/ 0 60000 65536"/>
              <a:gd name="T8" fmla="*/ 0 60000 65536"/>
              <a:gd name="T9" fmla="*/ 0 w 2156"/>
              <a:gd name="T10" fmla="*/ 0 h 1"/>
              <a:gd name="T11" fmla="*/ 2156 w 2156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" h="1">
                <a:moveTo>
                  <a:pt x="0" y="0"/>
                </a:moveTo>
                <a:lnTo>
                  <a:pt x="72" y="1"/>
                </a:lnTo>
                <a:lnTo>
                  <a:pt x="2156" y="1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0" name="Line 21"/>
          <p:cNvSpPr>
            <a:spLocks noChangeShapeType="1"/>
          </p:cNvSpPr>
          <p:nvPr/>
        </p:nvSpPr>
        <p:spPr bwMode="auto">
          <a:xfrm>
            <a:off x="4419600" y="464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5410200" y="4713288"/>
          <a:ext cx="1325563" cy="468312"/>
        </p:xfrm>
        <a:graphic>
          <a:graphicData uri="http://schemas.openxmlformats.org/presentationml/2006/ole">
            <p:oleObj spid="_x0000_s5123" name="Equation" r:id="rId4" imgW="647700" imgH="228600" progId="Equation.3">
              <p:embed/>
            </p:oleObj>
          </a:graphicData>
        </a:graphic>
      </p:graphicFrame>
      <p:sp>
        <p:nvSpPr>
          <p:cNvPr id="12341" name="Freeform 23"/>
          <p:cNvSpPr>
            <a:spLocks/>
          </p:cNvSpPr>
          <p:nvPr/>
        </p:nvSpPr>
        <p:spPr bwMode="auto">
          <a:xfrm>
            <a:off x="2743200" y="4419600"/>
            <a:ext cx="9525" cy="1447800"/>
          </a:xfrm>
          <a:custGeom>
            <a:avLst/>
            <a:gdLst>
              <a:gd name="T0" fmla="*/ 0 w 6"/>
              <a:gd name="T1" fmla="*/ 2147483647 h 912"/>
              <a:gd name="T2" fmla="*/ 2147483647 w 6"/>
              <a:gd name="T3" fmla="*/ 0 h 912"/>
              <a:gd name="T4" fmla="*/ 2147483647 w 6"/>
              <a:gd name="T5" fmla="*/ 0 h 912"/>
              <a:gd name="T6" fmla="*/ 0 60000 65536"/>
              <a:gd name="T7" fmla="*/ 0 60000 65536"/>
              <a:gd name="T8" fmla="*/ 0 60000 65536"/>
              <a:gd name="T9" fmla="*/ 0 w 6"/>
              <a:gd name="T10" fmla="*/ 0 h 912"/>
              <a:gd name="T11" fmla="*/ 6 w 6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912">
                <a:moveTo>
                  <a:pt x="0" y="912"/>
                </a:moveTo>
                <a:lnTo>
                  <a:pt x="2" y="0"/>
                </a:lnTo>
                <a:lnTo>
                  <a:pt x="6" y="0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2" name="Text Box 24"/>
          <p:cNvSpPr txBox="1">
            <a:spLocks noChangeArrowheads="1"/>
          </p:cNvSpPr>
          <p:nvPr/>
        </p:nvSpPr>
        <p:spPr bwMode="auto">
          <a:xfrm>
            <a:off x="2133600" y="4191000"/>
            <a:ext cx="685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8260"/>
                </a:solidFill>
              </a:rPr>
              <a:t>f(x)</a:t>
            </a:r>
          </a:p>
        </p:txBody>
      </p:sp>
      <p:sp>
        <p:nvSpPr>
          <p:cNvPr id="12343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9658F969-2332-4B93-8D05-258DD8C22626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2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9" name="Rectangle 49"/>
          <p:cNvSpPr>
            <a:spLocks noGrp="1" noChangeArrowheads="1"/>
          </p:cNvSpPr>
          <p:nvPr>
            <p:ph type="title"/>
          </p:nvPr>
        </p:nvSpPr>
        <p:spPr>
          <a:xfrm>
            <a:off x="914400" y="503238"/>
            <a:ext cx="7772400" cy="676275"/>
          </a:xfrm>
        </p:spPr>
        <p:txBody>
          <a:bodyPr lIns="90487" tIns="44450" rIns="90487" bIns="44450" anchor="ctr" anchorCtr="1">
            <a:normAutofit/>
          </a:bodyPr>
          <a:lstStyle/>
          <a:p>
            <a:pPr defTabSz="914400" eaLnBrk="1" hangingPunct="1">
              <a:lnSpc>
                <a:spcPct val="95000"/>
              </a:lnSpc>
            </a:pPr>
            <a:r>
              <a:rPr lang="en-US" sz="3200" b="1" i="1" u="sng" dirty="0" smtClean="0"/>
              <a:t>Finding Normal Probabilities  </a:t>
            </a:r>
          </a:p>
        </p:txBody>
      </p:sp>
      <p:sp>
        <p:nvSpPr>
          <p:cNvPr id="13331" name="Freeform 17"/>
          <p:cNvSpPr>
            <a:spLocks/>
          </p:cNvSpPr>
          <p:nvPr/>
        </p:nvSpPr>
        <p:spPr bwMode="auto">
          <a:xfrm>
            <a:off x="4495800" y="4362450"/>
            <a:ext cx="385763" cy="1652588"/>
          </a:xfrm>
          <a:custGeom>
            <a:avLst/>
            <a:gdLst>
              <a:gd name="T0" fmla="*/ 2147483647 w 243"/>
              <a:gd name="T1" fmla="*/ 0 h 1041"/>
              <a:gd name="T2" fmla="*/ 0 w 243"/>
              <a:gd name="T3" fmla="*/ 2147483647 h 1041"/>
              <a:gd name="T4" fmla="*/ 2147483647 w 243"/>
              <a:gd name="T5" fmla="*/ 2147483647 h 1041"/>
              <a:gd name="T6" fmla="*/ 2147483647 w 243"/>
              <a:gd name="T7" fmla="*/ 2147483647 h 1041"/>
              <a:gd name="T8" fmla="*/ 2147483647 w 243"/>
              <a:gd name="T9" fmla="*/ 2147483647 h 1041"/>
              <a:gd name="T10" fmla="*/ 2147483647 w 243"/>
              <a:gd name="T11" fmla="*/ 2147483647 h 1041"/>
              <a:gd name="T12" fmla="*/ 2147483647 w 243"/>
              <a:gd name="T13" fmla="*/ 2147483647 h 10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1041"/>
              <a:gd name="T23" fmla="*/ 243 w 243"/>
              <a:gd name="T24" fmla="*/ 1041 h 10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1041">
                <a:moveTo>
                  <a:pt x="6" y="0"/>
                </a:moveTo>
                <a:lnTo>
                  <a:pt x="0" y="1038"/>
                </a:lnTo>
                <a:lnTo>
                  <a:pt x="243" y="1041"/>
                </a:lnTo>
                <a:lnTo>
                  <a:pt x="237" y="201"/>
                </a:lnTo>
                <a:lnTo>
                  <a:pt x="204" y="144"/>
                </a:lnTo>
                <a:lnTo>
                  <a:pt x="174" y="102"/>
                </a:lnTo>
                <a:lnTo>
                  <a:pt x="102" y="24"/>
                </a:lnTo>
              </a:path>
            </a:pathLst>
          </a:cu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2" name="Freeform 18"/>
          <p:cNvSpPr>
            <a:spLocks/>
          </p:cNvSpPr>
          <p:nvPr/>
        </p:nvSpPr>
        <p:spPr bwMode="auto">
          <a:xfrm>
            <a:off x="3724275" y="4343400"/>
            <a:ext cx="809625" cy="1666875"/>
          </a:xfrm>
          <a:custGeom>
            <a:avLst/>
            <a:gdLst>
              <a:gd name="T0" fmla="*/ 2147483647 w 510"/>
              <a:gd name="T1" fmla="*/ 2147483647 h 1050"/>
              <a:gd name="T2" fmla="*/ 2147483647 w 510"/>
              <a:gd name="T3" fmla="*/ 0 h 1050"/>
              <a:gd name="T4" fmla="*/ 2147483647 w 510"/>
              <a:gd name="T5" fmla="*/ 2147483647 h 1050"/>
              <a:gd name="T6" fmla="*/ 2147483647 w 510"/>
              <a:gd name="T7" fmla="*/ 2147483647 h 1050"/>
              <a:gd name="T8" fmla="*/ 2147483647 w 510"/>
              <a:gd name="T9" fmla="*/ 2147483647 h 1050"/>
              <a:gd name="T10" fmla="*/ 2147483647 w 510"/>
              <a:gd name="T11" fmla="*/ 2147483647 h 1050"/>
              <a:gd name="T12" fmla="*/ 0 w 510"/>
              <a:gd name="T13" fmla="*/ 2147483647 h 1050"/>
              <a:gd name="T14" fmla="*/ 0 w 510"/>
              <a:gd name="T15" fmla="*/ 2147483647 h 1050"/>
              <a:gd name="T16" fmla="*/ 2147483647 w 510"/>
              <a:gd name="T17" fmla="*/ 2147483647 h 10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10"/>
              <a:gd name="T28" fmla="*/ 0 h 1050"/>
              <a:gd name="T29" fmla="*/ 510 w 510"/>
              <a:gd name="T30" fmla="*/ 1050 h 10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10" h="1050">
                <a:moveTo>
                  <a:pt x="486" y="1044"/>
                </a:moveTo>
                <a:lnTo>
                  <a:pt x="510" y="0"/>
                </a:lnTo>
                <a:lnTo>
                  <a:pt x="348" y="72"/>
                </a:lnTo>
                <a:lnTo>
                  <a:pt x="255" y="201"/>
                </a:lnTo>
                <a:lnTo>
                  <a:pt x="180" y="327"/>
                </a:lnTo>
                <a:lnTo>
                  <a:pt x="108" y="471"/>
                </a:lnTo>
                <a:lnTo>
                  <a:pt x="0" y="642"/>
                </a:lnTo>
                <a:lnTo>
                  <a:pt x="0" y="1050"/>
                </a:lnTo>
                <a:lnTo>
                  <a:pt x="486" y="1044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Freeform 19"/>
          <p:cNvSpPr>
            <a:spLocks/>
          </p:cNvSpPr>
          <p:nvPr/>
        </p:nvSpPr>
        <p:spPr bwMode="auto">
          <a:xfrm>
            <a:off x="4495800" y="4370388"/>
            <a:ext cx="6350" cy="1630362"/>
          </a:xfrm>
          <a:custGeom>
            <a:avLst/>
            <a:gdLst>
              <a:gd name="T0" fmla="*/ 0 w 4"/>
              <a:gd name="T1" fmla="*/ 0 h 1027"/>
              <a:gd name="T2" fmla="*/ 2147483647 w 4"/>
              <a:gd name="T3" fmla="*/ 2147483647 h 1027"/>
              <a:gd name="T4" fmla="*/ 0 60000 65536"/>
              <a:gd name="T5" fmla="*/ 0 60000 65536"/>
              <a:gd name="T6" fmla="*/ 0 w 4"/>
              <a:gd name="T7" fmla="*/ 0 h 1027"/>
              <a:gd name="T8" fmla="*/ 4 w 4"/>
              <a:gd name="T9" fmla="*/ 1027 h 10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027">
                <a:moveTo>
                  <a:pt x="0" y="0"/>
                </a:moveTo>
                <a:lnTo>
                  <a:pt x="4" y="1027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20"/>
          <p:cNvSpPr>
            <a:spLocks/>
          </p:cNvSpPr>
          <p:nvPr/>
        </p:nvSpPr>
        <p:spPr bwMode="auto">
          <a:xfrm>
            <a:off x="4514850" y="4352925"/>
            <a:ext cx="1649413" cy="15748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Freeform 21"/>
          <p:cNvSpPr>
            <a:spLocks/>
          </p:cNvSpPr>
          <p:nvPr/>
        </p:nvSpPr>
        <p:spPr bwMode="auto">
          <a:xfrm>
            <a:off x="2819400" y="4357688"/>
            <a:ext cx="1676400" cy="1570037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Freeform 22"/>
          <p:cNvSpPr>
            <a:spLocks/>
          </p:cNvSpPr>
          <p:nvPr/>
        </p:nvSpPr>
        <p:spPr bwMode="auto">
          <a:xfrm>
            <a:off x="2843213" y="6013450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Rectangle 23"/>
          <p:cNvSpPr>
            <a:spLocks noChangeArrowheads="1"/>
          </p:cNvSpPr>
          <p:nvPr/>
        </p:nvSpPr>
        <p:spPr bwMode="auto">
          <a:xfrm>
            <a:off x="6172200" y="59245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3338" name="Rectangle 25"/>
          <p:cNvSpPr>
            <a:spLocks noChangeArrowheads="1"/>
          </p:cNvSpPr>
          <p:nvPr/>
        </p:nvSpPr>
        <p:spPr bwMode="auto">
          <a:xfrm>
            <a:off x="4724400" y="60007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3339" name="Rectangle 26"/>
          <p:cNvSpPr>
            <a:spLocks noChangeArrowheads="1"/>
          </p:cNvSpPr>
          <p:nvPr/>
        </p:nvSpPr>
        <p:spPr bwMode="auto">
          <a:xfrm>
            <a:off x="4343400" y="60007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3340" name="Rectangle 27"/>
          <p:cNvSpPr>
            <a:spLocks noChangeArrowheads="1"/>
          </p:cNvSpPr>
          <p:nvPr/>
        </p:nvSpPr>
        <p:spPr bwMode="auto">
          <a:xfrm>
            <a:off x="3581400" y="60007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3341" name="Rectangle 48"/>
          <p:cNvSpPr>
            <a:spLocks noChangeArrowheads="1"/>
          </p:cNvSpPr>
          <p:nvPr/>
        </p:nvSpPr>
        <p:spPr bwMode="auto">
          <a:xfrm>
            <a:off x="1371600" y="1905000"/>
            <a:ext cx="6781800" cy="982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2900" b="0">
                <a:solidFill>
                  <a:srgbClr val="0000FF"/>
                </a:solidFill>
              </a:rPr>
              <a:t>The probability for a range of values is measured by the area under the curve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514600" y="3200400"/>
          <a:ext cx="4092575" cy="512763"/>
        </p:xfrm>
        <a:graphic>
          <a:graphicData uri="http://schemas.openxmlformats.org/presentationml/2006/ole">
            <p:oleObj spid="_x0000_s6146" name="Equation" r:id="rId3" imgW="1625600" imgH="203200" progId="Equation.3">
              <p:embed/>
            </p:oleObj>
          </a:graphicData>
        </a:graphic>
      </p:graphicFrame>
      <p:sp>
        <p:nvSpPr>
          <p:cNvPr id="13342" name="Slide Number Placeholder 1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1D6601F2-2BFE-49ED-82B2-B91238858271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14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3" name="Rectangle 46"/>
          <p:cNvSpPr>
            <a:spLocks noGrp="1" noChangeArrowheads="1"/>
          </p:cNvSpPr>
          <p:nvPr>
            <p:ph type="title"/>
          </p:nvPr>
        </p:nvSpPr>
        <p:spPr>
          <a:xfrm>
            <a:off x="914400" y="503238"/>
            <a:ext cx="7772400" cy="676275"/>
          </a:xfrm>
        </p:spPr>
        <p:txBody>
          <a:bodyPr lIns="90487" tIns="44450" rIns="90487" bIns="44450" anchor="ctr" anchorCtr="1">
            <a:normAutofit/>
          </a:bodyPr>
          <a:lstStyle/>
          <a:p>
            <a:pPr defTabSz="914400" eaLnBrk="1" hangingPunct="1">
              <a:lnSpc>
                <a:spcPct val="95000"/>
              </a:lnSpc>
            </a:pPr>
            <a:r>
              <a:rPr lang="en-US" sz="3200" b="1" i="1" u="sng" dirty="0" smtClean="0"/>
              <a:t>Finding Normal Probabilities  </a:t>
            </a:r>
          </a:p>
        </p:txBody>
      </p:sp>
      <p:sp>
        <p:nvSpPr>
          <p:cNvPr id="14385" name="Freeform 14"/>
          <p:cNvSpPr>
            <a:spLocks/>
          </p:cNvSpPr>
          <p:nvPr/>
        </p:nvSpPr>
        <p:spPr bwMode="auto">
          <a:xfrm>
            <a:off x="5943600" y="5257800"/>
            <a:ext cx="385763" cy="985838"/>
          </a:xfrm>
          <a:custGeom>
            <a:avLst/>
            <a:gdLst>
              <a:gd name="T0" fmla="*/ 2147483647 w 243"/>
              <a:gd name="T1" fmla="*/ 0 h 621"/>
              <a:gd name="T2" fmla="*/ 0 w 243"/>
              <a:gd name="T3" fmla="*/ 2147483647 h 621"/>
              <a:gd name="T4" fmla="*/ 2147483647 w 243"/>
              <a:gd name="T5" fmla="*/ 2147483647 h 621"/>
              <a:gd name="T6" fmla="*/ 2147483647 w 243"/>
              <a:gd name="T7" fmla="*/ 2147483647 h 621"/>
              <a:gd name="T8" fmla="*/ 2147483647 w 243"/>
              <a:gd name="T9" fmla="*/ 2147483647 h 621"/>
              <a:gd name="T10" fmla="*/ 2147483647 w 243"/>
              <a:gd name="T11" fmla="*/ 2147483647 h 621"/>
              <a:gd name="T12" fmla="*/ 2147483647 w 243"/>
              <a:gd name="T13" fmla="*/ 2147483647 h 6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621"/>
              <a:gd name="T23" fmla="*/ 243 w 243"/>
              <a:gd name="T24" fmla="*/ 621 h 6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621">
                <a:moveTo>
                  <a:pt x="6" y="0"/>
                </a:moveTo>
                <a:lnTo>
                  <a:pt x="0" y="618"/>
                </a:lnTo>
                <a:lnTo>
                  <a:pt x="243" y="621"/>
                </a:lnTo>
                <a:lnTo>
                  <a:pt x="240" y="114"/>
                </a:lnTo>
                <a:lnTo>
                  <a:pt x="198" y="84"/>
                </a:lnTo>
                <a:lnTo>
                  <a:pt x="108" y="30"/>
                </a:lnTo>
                <a:lnTo>
                  <a:pt x="48" y="12"/>
                </a:lnTo>
              </a:path>
            </a:pathLst>
          </a:cu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6" name="Freeform 15"/>
          <p:cNvSpPr>
            <a:spLocks/>
          </p:cNvSpPr>
          <p:nvPr/>
        </p:nvSpPr>
        <p:spPr bwMode="auto">
          <a:xfrm>
            <a:off x="5178425" y="5248275"/>
            <a:ext cx="774700" cy="996950"/>
          </a:xfrm>
          <a:custGeom>
            <a:avLst/>
            <a:gdLst>
              <a:gd name="T0" fmla="*/ 2147483647 w 488"/>
              <a:gd name="T1" fmla="*/ 2147483647 h 628"/>
              <a:gd name="T2" fmla="*/ 2147483647 w 488"/>
              <a:gd name="T3" fmla="*/ 0 h 628"/>
              <a:gd name="T4" fmla="*/ 2147483647 w 488"/>
              <a:gd name="T5" fmla="*/ 2147483647 h 628"/>
              <a:gd name="T6" fmla="*/ 2147483647 w 488"/>
              <a:gd name="T7" fmla="*/ 2147483647 h 628"/>
              <a:gd name="T8" fmla="*/ 2147483647 w 488"/>
              <a:gd name="T9" fmla="*/ 2147483647 h 628"/>
              <a:gd name="T10" fmla="*/ 2147483647 w 488"/>
              <a:gd name="T11" fmla="*/ 2147483647 h 628"/>
              <a:gd name="T12" fmla="*/ 2147483647 w 488"/>
              <a:gd name="T13" fmla="*/ 2147483647 h 628"/>
              <a:gd name="T14" fmla="*/ 0 w 488"/>
              <a:gd name="T15" fmla="*/ 2147483647 h 628"/>
              <a:gd name="T16" fmla="*/ 2147483647 w 488"/>
              <a:gd name="T17" fmla="*/ 2147483647 h 6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8"/>
              <a:gd name="T28" fmla="*/ 0 h 628"/>
              <a:gd name="T29" fmla="*/ 488 w 488"/>
              <a:gd name="T30" fmla="*/ 628 h 6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8" h="628">
                <a:moveTo>
                  <a:pt x="476" y="624"/>
                </a:moveTo>
                <a:lnTo>
                  <a:pt x="488" y="0"/>
                </a:lnTo>
                <a:lnTo>
                  <a:pt x="344" y="30"/>
                </a:lnTo>
                <a:lnTo>
                  <a:pt x="242" y="114"/>
                </a:lnTo>
                <a:lnTo>
                  <a:pt x="158" y="180"/>
                </a:lnTo>
                <a:lnTo>
                  <a:pt x="92" y="258"/>
                </a:lnTo>
                <a:lnTo>
                  <a:pt x="2" y="354"/>
                </a:lnTo>
                <a:lnTo>
                  <a:pt x="0" y="628"/>
                </a:lnTo>
                <a:lnTo>
                  <a:pt x="476" y="624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7" name="Freeform 17"/>
          <p:cNvSpPr>
            <a:spLocks/>
          </p:cNvSpPr>
          <p:nvPr/>
        </p:nvSpPr>
        <p:spPr bwMode="auto">
          <a:xfrm>
            <a:off x="5962650" y="5257800"/>
            <a:ext cx="1649413" cy="8890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8" name="Freeform 18"/>
          <p:cNvSpPr>
            <a:spLocks/>
          </p:cNvSpPr>
          <p:nvPr/>
        </p:nvSpPr>
        <p:spPr bwMode="auto">
          <a:xfrm>
            <a:off x="4267200" y="5257800"/>
            <a:ext cx="1676400" cy="898525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89" name="Freeform 19"/>
          <p:cNvSpPr>
            <a:spLocks/>
          </p:cNvSpPr>
          <p:nvPr/>
        </p:nvSpPr>
        <p:spPr bwMode="auto">
          <a:xfrm>
            <a:off x="4291013" y="6242050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0" name="Rectangle 20"/>
          <p:cNvSpPr>
            <a:spLocks noChangeArrowheads="1"/>
          </p:cNvSpPr>
          <p:nvPr/>
        </p:nvSpPr>
        <p:spPr bwMode="auto">
          <a:xfrm>
            <a:off x="7620000" y="61531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4391" name="Rectangle 21"/>
          <p:cNvSpPr>
            <a:spLocks noChangeArrowheads="1"/>
          </p:cNvSpPr>
          <p:nvPr/>
        </p:nvSpPr>
        <p:spPr bwMode="auto">
          <a:xfrm>
            <a:off x="6172200" y="62293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392" name="Rectangle 22"/>
          <p:cNvSpPr>
            <a:spLocks noChangeArrowheads="1"/>
          </p:cNvSpPr>
          <p:nvPr/>
        </p:nvSpPr>
        <p:spPr bwMode="auto">
          <a:xfrm>
            <a:off x="5791200" y="622935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4393" name="Rectangle 23"/>
          <p:cNvSpPr>
            <a:spLocks noChangeArrowheads="1"/>
          </p:cNvSpPr>
          <p:nvPr/>
        </p:nvSpPr>
        <p:spPr bwMode="auto">
          <a:xfrm>
            <a:off x="5029200" y="622935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394" name="Line 24"/>
          <p:cNvSpPr>
            <a:spLocks noChangeShapeType="1"/>
          </p:cNvSpPr>
          <p:nvPr/>
        </p:nvSpPr>
        <p:spPr bwMode="auto">
          <a:xfrm>
            <a:off x="5943600" y="5257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95" name="Freeform 25"/>
          <p:cNvSpPr>
            <a:spLocks/>
          </p:cNvSpPr>
          <p:nvPr/>
        </p:nvSpPr>
        <p:spPr bwMode="auto">
          <a:xfrm>
            <a:off x="5943600" y="1762125"/>
            <a:ext cx="385763" cy="985838"/>
          </a:xfrm>
          <a:custGeom>
            <a:avLst/>
            <a:gdLst>
              <a:gd name="T0" fmla="*/ 2147483647 w 243"/>
              <a:gd name="T1" fmla="*/ 0 h 621"/>
              <a:gd name="T2" fmla="*/ 0 w 243"/>
              <a:gd name="T3" fmla="*/ 2147483647 h 621"/>
              <a:gd name="T4" fmla="*/ 2147483647 w 243"/>
              <a:gd name="T5" fmla="*/ 2147483647 h 621"/>
              <a:gd name="T6" fmla="*/ 2147483647 w 243"/>
              <a:gd name="T7" fmla="*/ 2147483647 h 621"/>
              <a:gd name="T8" fmla="*/ 2147483647 w 243"/>
              <a:gd name="T9" fmla="*/ 2147483647 h 621"/>
              <a:gd name="T10" fmla="*/ 2147483647 w 243"/>
              <a:gd name="T11" fmla="*/ 2147483647 h 621"/>
              <a:gd name="T12" fmla="*/ 2147483647 w 243"/>
              <a:gd name="T13" fmla="*/ 2147483647 h 6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"/>
              <a:gd name="T22" fmla="*/ 0 h 621"/>
              <a:gd name="T23" fmla="*/ 243 w 243"/>
              <a:gd name="T24" fmla="*/ 621 h 62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" h="621">
                <a:moveTo>
                  <a:pt x="6" y="0"/>
                </a:moveTo>
                <a:lnTo>
                  <a:pt x="0" y="618"/>
                </a:lnTo>
                <a:lnTo>
                  <a:pt x="243" y="621"/>
                </a:lnTo>
                <a:lnTo>
                  <a:pt x="240" y="114"/>
                </a:lnTo>
                <a:lnTo>
                  <a:pt x="198" y="84"/>
                </a:lnTo>
                <a:lnTo>
                  <a:pt x="108" y="30"/>
                </a:lnTo>
                <a:lnTo>
                  <a:pt x="48" y="12"/>
                </a:lnTo>
              </a:path>
            </a:pathLst>
          </a:custGeom>
          <a:solidFill>
            <a:srgbClr val="D989B8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96" name="Freeform 26"/>
          <p:cNvSpPr>
            <a:spLocks/>
          </p:cNvSpPr>
          <p:nvPr/>
        </p:nvSpPr>
        <p:spPr bwMode="auto">
          <a:xfrm>
            <a:off x="4273550" y="1752600"/>
            <a:ext cx="1679575" cy="993775"/>
          </a:xfrm>
          <a:custGeom>
            <a:avLst/>
            <a:gdLst>
              <a:gd name="T0" fmla="*/ 2147483647 w 1058"/>
              <a:gd name="T1" fmla="*/ 2147483647 h 626"/>
              <a:gd name="T2" fmla="*/ 2147483647 w 1058"/>
              <a:gd name="T3" fmla="*/ 0 h 626"/>
              <a:gd name="T4" fmla="*/ 2147483647 w 1058"/>
              <a:gd name="T5" fmla="*/ 2147483647 h 626"/>
              <a:gd name="T6" fmla="*/ 2147483647 w 1058"/>
              <a:gd name="T7" fmla="*/ 2147483647 h 626"/>
              <a:gd name="T8" fmla="*/ 2147483647 w 1058"/>
              <a:gd name="T9" fmla="*/ 2147483647 h 626"/>
              <a:gd name="T10" fmla="*/ 2147483647 w 1058"/>
              <a:gd name="T11" fmla="*/ 2147483647 h 626"/>
              <a:gd name="T12" fmla="*/ 2147483647 w 1058"/>
              <a:gd name="T13" fmla="*/ 2147483647 h 626"/>
              <a:gd name="T14" fmla="*/ 2147483647 w 1058"/>
              <a:gd name="T15" fmla="*/ 2147483647 h 626"/>
              <a:gd name="T16" fmla="*/ 0 w 1058"/>
              <a:gd name="T17" fmla="*/ 2147483647 h 626"/>
              <a:gd name="T18" fmla="*/ 0 w 1058"/>
              <a:gd name="T19" fmla="*/ 2147483647 h 626"/>
              <a:gd name="T20" fmla="*/ 2147483647 w 1058"/>
              <a:gd name="T21" fmla="*/ 2147483647 h 626"/>
              <a:gd name="T22" fmla="*/ 2147483647 w 1058"/>
              <a:gd name="T23" fmla="*/ 2147483647 h 626"/>
              <a:gd name="T24" fmla="*/ 2147483647 w 1058"/>
              <a:gd name="T25" fmla="*/ 2147483647 h 6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8"/>
              <a:gd name="T40" fmla="*/ 0 h 626"/>
              <a:gd name="T41" fmla="*/ 1058 w 1058"/>
              <a:gd name="T42" fmla="*/ 626 h 62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8" h="626">
                <a:moveTo>
                  <a:pt x="1046" y="624"/>
                </a:moveTo>
                <a:lnTo>
                  <a:pt x="1058" y="0"/>
                </a:lnTo>
                <a:lnTo>
                  <a:pt x="914" y="30"/>
                </a:lnTo>
                <a:lnTo>
                  <a:pt x="812" y="114"/>
                </a:lnTo>
                <a:lnTo>
                  <a:pt x="626" y="300"/>
                </a:lnTo>
                <a:lnTo>
                  <a:pt x="532" y="388"/>
                </a:lnTo>
                <a:lnTo>
                  <a:pt x="402" y="480"/>
                </a:lnTo>
                <a:lnTo>
                  <a:pt x="198" y="548"/>
                </a:lnTo>
                <a:lnTo>
                  <a:pt x="0" y="570"/>
                </a:lnTo>
                <a:lnTo>
                  <a:pt x="0" y="626"/>
                </a:lnTo>
                <a:lnTo>
                  <a:pt x="94" y="626"/>
                </a:lnTo>
                <a:lnTo>
                  <a:pt x="554" y="624"/>
                </a:lnTo>
                <a:lnTo>
                  <a:pt x="1046" y="624"/>
                </a:lnTo>
                <a:close/>
              </a:path>
            </a:pathLst>
          </a:custGeom>
          <a:solidFill>
            <a:srgbClr val="D989B8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7" name="Freeform 27"/>
          <p:cNvSpPr>
            <a:spLocks/>
          </p:cNvSpPr>
          <p:nvPr/>
        </p:nvSpPr>
        <p:spPr bwMode="auto">
          <a:xfrm>
            <a:off x="5962650" y="1762125"/>
            <a:ext cx="1649413" cy="8890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8" name="Freeform 28"/>
          <p:cNvSpPr>
            <a:spLocks/>
          </p:cNvSpPr>
          <p:nvPr/>
        </p:nvSpPr>
        <p:spPr bwMode="auto">
          <a:xfrm>
            <a:off x="4267200" y="1762125"/>
            <a:ext cx="1676400" cy="898525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9" name="Freeform 29"/>
          <p:cNvSpPr>
            <a:spLocks/>
          </p:cNvSpPr>
          <p:nvPr/>
        </p:nvSpPr>
        <p:spPr bwMode="auto">
          <a:xfrm>
            <a:off x="4291013" y="2746375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0" name="Rectangle 30"/>
          <p:cNvSpPr>
            <a:spLocks noChangeArrowheads="1"/>
          </p:cNvSpPr>
          <p:nvPr/>
        </p:nvSpPr>
        <p:spPr bwMode="auto">
          <a:xfrm>
            <a:off x="7620000" y="2657475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4401" name="Rectangle 31"/>
          <p:cNvSpPr>
            <a:spLocks noChangeArrowheads="1"/>
          </p:cNvSpPr>
          <p:nvPr/>
        </p:nvSpPr>
        <p:spPr bwMode="auto">
          <a:xfrm>
            <a:off x="6172200" y="273367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02" name="Rectangle 32"/>
          <p:cNvSpPr>
            <a:spLocks noChangeArrowheads="1"/>
          </p:cNvSpPr>
          <p:nvPr/>
        </p:nvSpPr>
        <p:spPr bwMode="auto">
          <a:xfrm>
            <a:off x="5791200" y="273367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4403" name="Rectangle 33"/>
          <p:cNvSpPr>
            <a:spLocks noChangeArrowheads="1"/>
          </p:cNvSpPr>
          <p:nvPr/>
        </p:nvSpPr>
        <p:spPr bwMode="auto">
          <a:xfrm>
            <a:off x="5029200" y="273367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04" name="Line 34"/>
          <p:cNvSpPr>
            <a:spLocks noChangeShapeType="1"/>
          </p:cNvSpPr>
          <p:nvPr/>
        </p:nvSpPr>
        <p:spPr bwMode="auto">
          <a:xfrm>
            <a:off x="5943600" y="1762125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05" name="Freeform 36"/>
          <p:cNvSpPr>
            <a:spLocks/>
          </p:cNvSpPr>
          <p:nvPr/>
        </p:nvSpPr>
        <p:spPr bwMode="auto">
          <a:xfrm>
            <a:off x="4267200" y="4016375"/>
            <a:ext cx="914400" cy="434975"/>
          </a:xfrm>
          <a:custGeom>
            <a:avLst/>
            <a:gdLst>
              <a:gd name="T0" fmla="*/ 0 w 576"/>
              <a:gd name="T1" fmla="*/ 2147483647 h 274"/>
              <a:gd name="T2" fmla="*/ 2147483647 w 576"/>
              <a:gd name="T3" fmla="*/ 2147483647 h 274"/>
              <a:gd name="T4" fmla="*/ 2147483647 w 576"/>
              <a:gd name="T5" fmla="*/ 2147483647 h 274"/>
              <a:gd name="T6" fmla="*/ 2147483647 w 576"/>
              <a:gd name="T7" fmla="*/ 2147483647 h 274"/>
              <a:gd name="T8" fmla="*/ 2147483647 w 576"/>
              <a:gd name="T9" fmla="*/ 2147483647 h 274"/>
              <a:gd name="T10" fmla="*/ 2147483647 w 576"/>
              <a:gd name="T11" fmla="*/ 2147483647 h 274"/>
              <a:gd name="T12" fmla="*/ 2147483647 w 576"/>
              <a:gd name="T13" fmla="*/ 0 h 274"/>
              <a:gd name="T14" fmla="*/ 2147483647 w 576"/>
              <a:gd name="T15" fmla="*/ 2147483647 h 274"/>
              <a:gd name="T16" fmla="*/ 0 w 576"/>
              <a:gd name="T17" fmla="*/ 2147483647 h 2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6"/>
              <a:gd name="T28" fmla="*/ 0 h 274"/>
              <a:gd name="T29" fmla="*/ 576 w 576"/>
              <a:gd name="T30" fmla="*/ 274 h 2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6" h="274">
                <a:moveTo>
                  <a:pt x="0" y="274"/>
                </a:moveTo>
                <a:lnTo>
                  <a:pt x="2" y="216"/>
                </a:lnTo>
                <a:lnTo>
                  <a:pt x="90" y="210"/>
                </a:lnTo>
                <a:lnTo>
                  <a:pt x="198" y="202"/>
                </a:lnTo>
                <a:lnTo>
                  <a:pt x="356" y="154"/>
                </a:lnTo>
                <a:lnTo>
                  <a:pt x="484" y="80"/>
                </a:lnTo>
                <a:lnTo>
                  <a:pt x="576" y="0"/>
                </a:lnTo>
                <a:lnTo>
                  <a:pt x="576" y="274"/>
                </a:lnTo>
                <a:lnTo>
                  <a:pt x="0" y="274"/>
                </a:lnTo>
                <a:close/>
              </a:path>
            </a:pathLst>
          </a:custGeom>
          <a:solidFill>
            <a:srgbClr val="00FFFF"/>
          </a:solidFill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6" name="Freeform 37"/>
          <p:cNvSpPr>
            <a:spLocks/>
          </p:cNvSpPr>
          <p:nvPr/>
        </p:nvSpPr>
        <p:spPr bwMode="auto">
          <a:xfrm>
            <a:off x="5962650" y="3465513"/>
            <a:ext cx="1649413" cy="889000"/>
          </a:xfrm>
          <a:custGeom>
            <a:avLst/>
            <a:gdLst>
              <a:gd name="T0" fmla="*/ 2147483647 w 1039"/>
              <a:gd name="T1" fmla="*/ 2147483647 h 992"/>
              <a:gd name="T2" fmla="*/ 2147483647 w 1039"/>
              <a:gd name="T3" fmla="*/ 2147483647 h 992"/>
              <a:gd name="T4" fmla="*/ 2147483647 w 1039"/>
              <a:gd name="T5" fmla="*/ 2147483647 h 992"/>
              <a:gd name="T6" fmla="*/ 2147483647 w 1039"/>
              <a:gd name="T7" fmla="*/ 2147483647 h 992"/>
              <a:gd name="T8" fmla="*/ 2147483647 w 1039"/>
              <a:gd name="T9" fmla="*/ 2147483647 h 992"/>
              <a:gd name="T10" fmla="*/ 2147483647 w 1039"/>
              <a:gd name="T11" fmla="*/ 2147483647 h 992"/>
              <a:gd name="T12" fmla="*/ 2147483647 w 1039"/>
              <a:gd name="T13" fmla="*/ 2147483647 h 992"/>
              <a:gd name="T14" fmla="*/ 2147483647 w 1039"/>
              <a:gd name="T15" fmla="*/ 2147483647 h 992"/>
              <a:gd name="T16" fmla="*/ 2147483647 w 1039"/>
              <a:gd name="T17" fmla="*/ 2147483647 h 992"/>
              <a:gd name="T18" fmla="*/ 2147483647 w 1039"/>
              <a:gd name="T19" fmla="*/ 2147483647 h 992"/>
              <a:gd name="T20" fmla="*/ 2147483647 w 1039"/>
              <a:gd name="T21" fmla="*/ 2147483647 h 992"/>
              <a:gd name="T22" fmla="*/ 2147483647 w 1039"/>
              <a:gd name="T23" fmla="*/ 2147483647 h 992"/>
              <a:gd name="T24" fmla="*/ 2147483647 w 1039"/>
              <a:gd name="T25" fmla="*/ 2147483647 h 992"/>
              <a:gd name="T26" fmla="*/ 2147483647 w 1039"/>
              <a:gd name="T27" fmla="*/ 2147483647 h 992"/>
              <a:gd name="T28" fmla="*/ 2147483647 w 1039"/>
              <a:gd name="T29" fmla="*/ 2147483647 h 992"/>
              <a:gd name="T30" fmla="*/ 2147483647 w 1039"/>
              <a:gd name="T31" fmla="*/ 2147483647 h 992"/>
              <a:gd name="T32" fmla="*/ 0 w 1039"/>
              <a:gd name="T33" fmla="*/ 0 h 9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39"/>
              <a:gd name="T52" fmla="*/ 0 h 992"/>
              <a:gd name="T53" fmla="*/ 1039 w 1039"/>
              <a:gd name="T54" fmla="*/ 992 h 99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7" name="Freeform 38"/>
          <p:cNvSpPr>
            <a:spLocks/>
          </p:cNvSpPr>
          <p:nvPr/>
        </p:nvSpPr>
        <p:spPr bwMode="auto">
          <a:xfrm>
            <a:off x="4267200" y="3465513"/>
            <a:ext cx="1676400" cy="898525"/>
          </a:xfrm>
          <a:custGeom>
            <a:avLst/>
            <a:gdLst>
              <a:gd name="T0" fmla="*/ 0 w 1056"/>
              <a:gd name="T1" fmla="*/ 2147483647 h 989"/>
              <a:gd name="T2" fmla="*/ 2147483647 w 1056"/>
              <a:gd name="T3" fmla="*/ 2147483647 h 989"/>
              <a:gd name="T4" fmla="*/ 2147483647 w 1056"/>
              <a:gd name="T5" fmla="*/ 2147483647 h 989"/>
              <a:gd name="T6" fmla="*/ 2147483647 w 1056"/>
              <a:gd name="T7" fmla="*/ 2147483647 h 989"/>
              <a:gd name="T8" fmla="*/ 2147483647 w 1056"/>
              <a:gd name="T9" fmla="*/ 2147483647 h 989"/>
              <a:gd name="T10" fmla="*/ 2147483647 w 1056"/>
              <a:gd name="T11" fmla="*/ 2147483647 h 989"/>
              <a:gd name="T12" fmla="*/ 2147483647 w 1056"/>
              <a:gd name="T13" fmla="*/ 2147483647 h 989"/>
              <a:gd name="T14" fmla="*/ 2147483647 w 1056"/>
              <a:gd name="T15" fmla="*/ 2147483647 h 989"/>
              <a:gd name="T16" fmla="*/ 2147483647 w 1056"/>
              <a:gd name="T17" fmla="*/ 2147483647 h 989"/>
              <a:gd name="T18" fmla="*/ 2147483647 w 1056"/>
              <a:gd name="T19" fmla="*/ 2147483647 h 989"/>
              <a:gd name="T20" fmla="*/ 2147483647 w 1056"/>
              <a:gd name="T21" fmla="*/ 2147483647 h 989"/>
              <a:gd name="T22" fmla="*/ 2147483647 w 1056"/>
              <a:gd name="T23" fmla="*/ 2147483647 h 989"/>
              <a:gd name="T24" fmla="*/ 2147483647 w 1056"/>
              <a:gd name="T25" fmla="*/ 2147483647 h 989"/>
              <a:gd name="T26" fmla="*/ 2147483647 w 1056"/>
              <a:gd name="T27" fmla="*/ 2147483647 h 989"/>
              <a:gd name="T28" fmla="*/ 2147483647 w 1056"/>
              <a:gd name="T29" fmla="*/ 2147483647 h 989"/>
              <a:gd name="T30" fmla="*/ 2147483647 w 1056"/>
              <a:gd name="T31" fmla="*/ 0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56"/>
              <a:gd name="T49" fmla="*/ 0 h 989"/>
              <a:gd name="T50" fmla="*/ 1056 w 1056"/>
              <a:gd name="T51" fmla="*/ 989 h 9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8" name="Freeform 39"/>
          <p:cNvSpPr>
            <a:spLocks/>
          </p:cNvSpPr>
          <p:nvPr/>
        </p:nvSpPr>
        <p:spPr bwMode="auto">
          <a:xfrm>
            <a:off x="4291013" y="4449763"/>
            <a:ext cx="3395662" cy="6350"/>
          </a:xfrm>
          <a:custGeom>
            <a:avLst/>
            <a:gdLst>
              <a:gd name="T0" fmla="*/ 0 w 2139"/>
              <a:gd name="T1" fmla="*/ 0 h 4"/>
              <a:gd name="T2" fmla="*/ 0 w 2139"/>
              <a:gd name="T3" fmla="*/ 0 h 4"/>
              <a:gd name="T4" fmla="*/ 2147483647 w 2139"/>
              <a:gd name="T5" fmla="*/ 2147483647 h 4"/>
              <a:gd name="T6" fmla="*/ 0 60000 65536"/>
              <a:gd name="T7" fmla="*/ 0 60000 65536"/>
              <a:gd name="T8" fmla="*/ 0 60000 65536"/>
              <a:gd name="T9" fmla="*/ 0 w 2139"/>
              <a:gd name="T10" fmla="*/ 0 h 4"/>
              <a:gd name="T11" fmla="*/ 2139 w 2139"/>
              <a:gd name="T12" fmla="*/ 4 h 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09" name="Rectangle 40"/>
          <p:cNvSpPr>
            <a:spLocks noChangeArrowheads="1"/>
          </p:cNvSpPr>
          <p:nvPr/>
        </p:nvSpPr>
        <p:spPr bwMode="auto">
          <a:xfrm>
            <a:off x="7620000" y="43608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/>
              <a:t>x</a:t>
            </a:r>
          </a:p>
        </p:txBody>
      </p:sp>
      <p:sp>
        <p:nvSpPr>
          <p:cNvPr id="14410" name="Rectangle 41"/>
          <p:cNvSpPr>
            <a:spLocks noChangeArrowheads="1"/>
          </p:cNvSpPr>
          <p:nvPr/>
        </p:nvSpPr>
        <p:spPr bwMode="auto">
          <a:xfrm>
            <a:off x="6172200" y="44370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b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11" name="Rectangle 42"/>
          <p:cNvSpPr>
            <a:spLocks noChangeArrowheads="1"/>
          </p:cNvSpPr>
          <p:nvPr/>
        </p:nvSpPr>
        <p:spPr bwMode="auto">
          <a:xfrm>
            <a:off x="5791200" y="44370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l-GR" sz="1800"/>
              <a:t>μ</a:t>
            </a:r>
            <a:endParaRPr lang="el-GR"/>
          </a:p>
        </p:txBody>
      </p:sp>
      <p:sp>
        <p:nvSpPr>
          <p:cNvPr id="14412" name="Rectangle 43"/>
          <p:cNvSpPr>
            <a:spLocks noChangeArrowheads="1"/>
          </p:cNvSpPr>
          <p:nvPr/>
        </p:nvSpPr>
        <p:spPr bwMode="auto">
          <a:xfrm>
            <a:off x="5029200" y="4437063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339933"/>
                </a:solidFill>
              </a:rPr>
              <a:t>a</a:t>
            </a:r>
            <a:endParaRPr lang="en-US">
              <a:solidFill>
                <a:srgbClr val="339933"/>
              </a:solidFill>
            </a:endParaRPr>
          </a:p>
        </p:txBody>
      </p:sp>
      <p:sp>
        <p:nvSpPr>
          <p:cNvPr id="14413" name="Line 44"/>
          <p:cNvSpPr>
            <a:spLocks noChangeShapeType="1"/>
          </p:cNvSpPr>
          <p:nvPr/>
        </p:nvSpPr>
        <p:spPr bwMode="auto">
          <a:xfrm>
            <a:off x="5943600" y="3465513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14" name="Text Box 47"/>
          <p:cNvSpPr txBox="1">
            <a:spLocks noChangeArrowheads="1"/>
          </p:cNvSpPr>
          <p:nvPr/>
        </p:nvSpPr>
        <p:spPr bwMode="auto">
          <a:xfrm>
            <a:off x="7543800" y="1203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i="1">
                <a:solidFill>
                  <a:srgbClr val="000099"/>
                </a:solidFill>
              </a:rPr>
              <a:t>(continued)</a:t>
            </a:r>
          </a:p>
        </p:txBody>
      </p:sp>
      <p:graphicFrame>
        <p:nvGraphicFramePr>
          <p:cNvPr id="14380" name="Object 44"/>
          <p:cNvGraphicFramePr>
            <a:graphicFrameLocks noChangeAspect="1"/>
          </p:cNvGraphicFramePr>
          <p:nvPr/>
        </p:nvGraphicFramePr>
        <p:xfrm>
          <a:off x="631825" y="5257800"/>
          <a:ext cx="4092575" cy="512763"/>
        </p:xfrm>
        <a:graphic>
          <a:graphicData uri="http://schemas.openxmlformats.org/presentationml/2006/ole">
            <p:oleObj spid="_x0000_s7170" name="Equation" r:id="rId3" imgW="1625600" imgH="203200" progId="Equation.3">
              <p:embed/>
            </p:oleObj>
          </a:graphicData>
        </a:graphic>
      </p:graphicFrame>
      <p:sp>
        <p:nvSpPr>
          <p:cNvPr id="14415" name="Line 51"/>
          <p:cNvSpPr>
            <a:spLocks noChangeShapeType="1"/>
          </p:cNvSpPr>
          <p:nvPr/>
        </p:nvSpPr>
        <p:spPr bwMode="auto">
          <a:xfrm>
            <a:off x="4648200" y="19812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52"/>
          <p:cNvSpPr>
            <a:spLocks noChangeShapeType="1"/>
          </p:cNvSpPr>
          <p:nvPr/>
        </p:nvSpPr>
        <p:spPr bwMode="auto">
          <a:xfrm>
            <a:off x="4572000" y="39624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53"/>
          <p:cNvSpPr>
            <a:spLocks noChangeShapeType="1"/>
          </p:cNvSpPr>
          <p:nvPr/>
        </p:nvSpPr>
        <p:spPr bwMode="auto">
          <a:xfrm>
            <a:off x="4724400" y="55626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81" name="Object 45"/>
          <p:cNvGraphicFramePr>
            <a:graphicFrameLocks noChangeAspect="1"/>
          </p:cNvGraphicFramePr>
          <p:nvPr/>
        </p:nvGraphicFramePr>
        <p:xfrm>
          <a:off x="2078038" y="3581400"/>
          <a:ext cx="2493962" cy="512763"/>
        </p:xfrm>
        <a:graphic>
          <a:graphicData uri="http://schemas.openxmlformats.org/presentationml/2006/ole">
            <p:oleObj spid="_x0000_s7171" name="Equation" r:id="rId4" imgW="990170" imgH="203112" progId="Equation.3">
              <p:embed/>
            </p:oleObj>
          </a:graphicData>
        </a:graphic>
      </p:graphicFrame>
      <p:graphicFrame>
        <p:nvGraphicFramePr>
          <p:cNvPr id="14382" name="Object 46"/>
          <p:cNvGraphicFramePr>
            <a:graphicFrameLocks noChangeAspect="1"/>
          </p:cNvGraphicFramePr>
          <p:nvPr/>
        </p:nvGraphicFramePr>
        <p:xfrm>
          <a:off x="2154238" y="1676400"/>
          <a:ext cx="2493962" cy="512763"/>
        </p:xfrm>
        <a:graphic>
          <a:graphicData uri="http://schemas.openxmlformats.org/presentationml/2006/ole">
            <p:oleObj spid="_x0000_s7172" name="Equation" r:id="rId5" imgW="990170" imgH="203112" progId="Equation.3">
              <p:embed/>
            </p:oleObj>
          </a:graphicData>
        </a:graphic>
      </p:graphicFrame>
      <p:sp>
        <p:nvSpPr>
          <p:cNvPr id="14418" name="Slide Number Placeholder 4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5-</a:t>
            </a:r>
            <a:fld id="{782357C7-C099-4CF1-A3D3-6A1FB8441A8A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0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1925" y="469900"/>
            <a:ext cx="6781800" cy="765175"/>
          </a:xfrm>
        </p:spPr>
        <p:txBody>
          <a:bodyPr>
            <a:normAutofit fontScale="90000"/>
          </a:bodyPr>
          <a:lstStyle/>
          <a:p>
            <a:pPr defTabSz="914400" eaLnBrk="1" hangingPunct="1">
              <a:lnSpc>
                <a:spcPct val="80000"/>
              </a:lnSpc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b="1" i="1" u="sng" dirty="0" smtClean="0"/>
              <a:t>Standard Normal Distribution</a:t>
            </a:r>
          </a:p>
        </p:txBody>
      </p:sp>
      <p:sp>
        <p:nvSpPr>
          <p:cNvPr id="15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76338" y="1524000"/>
            <a:ext cx="7813675" cy="4794250"/>
          </a:xfrm>
        </p:spPr>
        <p:txBody>
          <a:bodyPr/>
          <a:lstStyle/>
          <a:p>
            <a:pPr marL="571500" indent="-571500" defTabSz="914400" eaLnBrk="1" hangingPunct="1"/>
            <a:r>
              <a:rPr lang="en-US" sz="2400" dirty="0" smtClean="0">
                <a:solidFill>
                  <a:srgbClr val="0000FF"/>
                </a:solidFill>
              </a:rPr>
              <a:t>Any</a:t>
            </a:r>
            <a:r>
              <a:rPr lang="en-US" sz="2400" dirty="0" smtClean="0"/>
              <a:t> normal distribution (with any mean and variance combination) can be transformed into the </a:t>
            </a:r>
            <a:r>
              <a:rPr lang="en-US" sz="2400" dirty="0" smtClean="0">
                <a:solidFill>
                  <a:srgbClr val="0000FF"/>
                </a:solidFill>
              </a:rPr>
              <a:t>standardized normal distribution (Z), with mean 0 and variance 1</a:t>
            </a:r>
          </a:p>
          <a:p>
            <a:pPr marL="571500" indent="-571500" defTabSz="914400" eaLnBrk="1" hangingPunct="1"/>
            <a:endParaRPr lang="en-US" sz="2400" dirty="0" smtClean="0">
              <a:solidFill>
                <a:schemeClr val="folHlink"/>
              </a:solidFill>
            </a:endParaRPr>
          </a:p>
          <a:p>
            <a:pPr marL="571500" indent="-571500" defTabSz="914400" eaLnBrk="1" hangingPunct="1"/>
            <a:endParaRPr lang="en-US" sz="2400" dirty="0" smtClean="0">
              <a:solidFill>
                <a:schemeClr val="folHlink"/>
              </a:solidFill>
            </a:endParaRPr>
          </a:p>
          <a:p>
            <a:pPr marL="571500" indent="-571500" defTabSz="914400" eaLnBrk="1" hangingPunct="1"/>
            <a:endParaRPr lang="en-US" sz="2400" dirty="0" smtClean="0">
              <a:solidFill>
                <a:schemeClr val="folHlink"/>
              </a:solidFill>
            </a:endParaRPr>
          </a:p>
          <a:p>
            <a:pPr marL="571500" indent="-571500" defTabSz="914400" eaLnBrk="1" hangingPunct="1"/>
            <a:endParaRPr lang="en-US" sz="1000" dirty="0" smtClean="0"/>
          </a:p>
          <a:p>
            <a:pPr marL="571500" indent="-571500" defTabSz="914400" eaLnBrk="1" hangingPunct="1"/>
            <a:endParaRPr lang="en-US" sz="800" dirty="0" smtClean="0"/>
          </a:p>
          <a:p>
            <a:pPr marL="571500" indent="-571500" defTabSz="914400" eaLnBrk="1" hangingPunct="1"/>
            <a:r>
              <a:rPr lang="en-US" sz="2000" dirty="0" smtClean="0"/>
              <a:t>Need to transform  X  units into  Z </a:t>
            </a:r>
            <a:r>
              <a:rPr lang="en-US" sz="2000" dirty="0" smtClean="0">
                <a:solidFill>
                  <a:schemeClr val="folHlink"/>
                </a:solidFill>
              </a:rPr>
              <a:t> </a:t>
            </a:r>
            <a:r>
              <a:rPr lang="en-US" sz="2000" dirty="0" smtClean="0"/>
              <a:t>units by </a:t>
            </a:r>
            <a:r>
              <a:rPr lang="en-US" sz="2000" dirty="0" smtClean="0">
                <a:solidFill>
                  <a:srgbClr val="0000FF"/>
                </a:solidFill>
              </a:rPr>
              <a:t>subtracting the mean</a:t>
            </a:r>
            <a:r>
              <a:rPr lang="en-US" sz="2000" dirty="0" smtClean="0"/>
              <a:t> of  X  and </a:t>
            </a:r>
            <a:r>
              <a:rPr lang="en-US" sz="2000" dirty="0" smtClean="0">
                <a:solidFill>
                  <a:srgbClr val="0000FF"/>
                </a:solidFill>
              </a:rPr>
              <a:t>dividing by its standard deviation</a:t>
            </a:r>
          </a:p>
        </p:txBody>
      </p:sp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1609725" y="3538538"/>
          <a:ext cx="1836738" cy="544512"/>
        </p:xfrm>
        <a:graphic>
          <a:graphicData uri="http://schemas.openxmlformats.org/presentationml/2006/ole">
            <p:oleObj spid="_x0000_s8194" name="Equation" r:id="rId3" imgW="685800" imgH="203200" progId="Equation.3">
              <p:embed/>
            </p:oleObj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4419600" y="5486400"/>
          <a:ext cx="1838325" cy="1143000"/>
        </p:xfrm>
        <a:graphic>
          <a:graphicData uri="http://schemas.openxmlformats.org/presentationml/2006/ole">
            <p:oleObj spid="_x0000_s8195" name="Equation" r:id="rId4" imgW="634725" imgH="393529" progId="Equation.3">
              <p:embed/>
            </p:oleObj>
          </a:graphicData>
        </a:graphic>
      </p:graphicFrame>
      <p:sp>
        <p:nvSpPr>
          <p:cNvPr id="15397" name="Freeform 6"/>
          <p:cNvSpPr>
            <a:spLocks/>
          </p:cNvSpPr>
          <p:nvPr/>
        </p:nvSpPr>
        <p:spPr bwMode="auto">
          <a:xfrm>
            <a:off x="5969000" y="3209925"/>
            <a:ext cx="1430338" cy="982663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8" name="Freeform 7"/>
          <p:cNvSpPr>
            <a:spLocks/>
          </p:cNvSpPr>
          <p:nvPr/>
        </p:nvSpPr>
        <p:spPr bwMode="auto">
          <a:xfrm>
            <a:off x="4540250" y="3209925"/>
            <a:ext cx="1430338" cy="982663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9" name="Line 8"/>
          <p:cNvSpPr>
            <a:spLocks noChangeShapeType="1"/>
          </p:cNvSpPr>
          <p:nvPr/>
        </p:nvSpPr>
        <p:spPr bwMode="auto">
          <a:xfrm>
            <a:off x="5962650" y="3209925"/>
            <a:ext cx="0" cy="1060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Freeform 9"/>
          <p:cNvSpPr>
            <a:spLocks/>
          </p:cNvSpPr>
          <p:nvPr/>
        </p:nvSpPr>
        <p:spPr bwMode="auto">
          <a:xfrm>
            <a:off x="4413250" y="3173413"/>
            <a:ext cx="3005138" cy="108585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2147483647 h 765"/>
              <a:gd name="T4" fmla="*/ 2147483647 w 1893"/>
              <a:gd name="T5" fmla="*/ 2147483647 h 765"/>
              <a:gd name="T6" fmla="*/ 0 60000 65536"/>
              <a:gd name="T7" fmla="*/ 0 60000 65536"/>
              <a:gd name="T8" fmla="*/ 0 60000 65536"/>
              <a:gd name="T9" fmla="*/ 0 w 1893"/>
              <a:gd name="T10" fmla="*/ 0 h 765"/>
              <a:gd name="T11" fmla="*/ 1893 w 1893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1" name="Line 20"/>
          <p:cNvSpPr>
            <a:spLocks noChangeShapeType="1"/>
          </p:cNvSpPr>
          <p:nvPr/>
        </p:nvSpPr>
        <p:spPr bwMode="auto">
          <a:xfrm>
            <a:off x="7486650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21"/>
          <p:cNvSpPr>
            <a:spLocks noChangeShapeType="1"/>
          </p:cNvSpPr>
          <p:nvPr/>
        </p:nvSpPr>
        <p:spPr bwMode="auto">
          <a:xfrm>
            <a:off x="7186613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Line 22"/>
          <p:cNvSpPr>
            <a:spLocks noChangeShapeType="1"/>
          </p:cNvSpPr>
          <p:nvPr/>
        </p:nvSpPr>
        <p:spPr bwMode="auto">
          <a:xfrm>
            <a:off x="6884988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Line 23"/>
          <p:cNvSpPr>
            <a:spLocks noChangeShapeType="1"/>
          </p:cNvSpPr>
          <p:nvPr/>
        </p:nvSpPr>
        <p:spPr bwMode="auto">
          <a:xfrm>
            <a:off x="6584950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Line 24"/>
          <p:cNvSpPr>
            <a:spLocks noChangeShapeType="1"/>
          </p:cNvSpPr>
          <p:nvPr/>
        </p:nvSpPr>
        <p:spPr bwMode="auto">
          <a:xfrm>
            <a:off x="6284913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Line 25"/>
          <p:cNvSpPr>
            <a:spLocks noChangeShapeType="1"/>
          </p:cNvSpPr>
          <p:nvPr/>
        </p:nvSpPr>
        <p:spPr bwMode="auto">
          <a:xfrm>
            <a:off x="5984875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26"/>
          <p:cNvSpPr>
            <a:spLocks noChangeShapeType="1"/>
          </p:cNvSpPr>
          <p:nvPr/>
        </p:nvSpPr>
        <p:spPr bwMode="auto">
          <a:xfrm>
            <a:off x="5684838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Line 27"/>
          <p:cNvSpPr>
            <a:spLocks noChangeShapeType="1"/>
          </p:cNvSpPr>
          <p:nvPr/>
        </p:nvSpPr>
        <p:spPr bwMode="auto">
          <a:xfrm>
            <a:off x="5384800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28"/>
          <p:cNvSpPr>
            <a:spLocks noChangeShapeType="1"/>
          </p:cNvSpPr>
          <p:nvPr/>
        </p:nvSpPr>
        <p:spPr bwMode="auto">
          <a:xfrm>
            <a:off x="5083175" y="41989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31"/>
          <p:cNvSpPr>
            <a:spLocks noChangeArrowheads="1"/>
          </p:cNvSpPr>
          <p:nvPr/>
        </p:nvSpPr>
        <p:spPr bwMode="auto">
          <a:xfrm>
            <a:off x="5892800" y="41687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5411" name="Rectangle 32"/>
          <p:cNvSpPr>
            <a:spLocks noChangeArrowheads="1"/>
          </p:cNvSpPr>
          <p:nvPr/>
        </p:nvSpPr>
        <p:spPr bwMode="auto">
          <a:xfrm>
            <a:off x="7461250" y="4035425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15412" name="Rectangle 33"/>
          <p:cNvSpPr>
            <a:spLocks noChangeArrowheads="1"/>
          </p:cNvSpPr>
          <p:nvPr/>
        </p:nvSpPr>
        <p:spPr bwMode="auto">
          <a:xfrm>
            <a:off x="3805238" y="2843213"/>
            <a:ext cx="671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339933"/>
                </a:solidFill>
              </a:rPr>
              <a:t>f(Z)</a:t>
            </a:r>
          </a:p>
        </p:txBody>
      </p:sp>
      <p:sp>
        <p:nvSpPr>
          <p:cNvPr id="15413" name="Rectangle 34"/>
          <p:cNvSpPr>
            <a:spLocks noChangeArrowheads="1"/>
          </p:cNvSpPr>
          <p:nvPr/>
        </p:nvSpPr>
        <p:spPr bwMode="auto">
          <a:xfrm>
            <a:off x="5784850" y="4187825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15414" name="Line 35"/>
          <p:cNvSpPr>
            <a:spLocks noChangeShapeType="1"/>
          </p:cNvSpPr>
          <p:nvPr/>
        </p:nvSpPr>
        <p:spPr bwMode="auto">
          <a:xfrm>
            <a:off x="5969000" y="3709988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36"/>
          <p:cNvSpPr>
            <a:spLocks noChangeArrowheads="1"/>
          </p:cNvSpPr>
          <p:nvPr/>
        </p:nvSpPr>
        <p:spPr bwMode="auto">
          <a:xfrm>
            <a:off x="6067425" y="3633788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339933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2567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Distribution of Intercept  and Slope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Estimate of 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σ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= RSS/(n-2)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  Sum of squares about regression(error)/n-2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n-2 is degrees of Freedom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b</a:t>
            </a:r>
            <a:r>
              <a:rPr lang="en-US" sz="3200" baseline="-25000" dirty="0" smtClean="0">
                <a:solidFill>
                  <a:srgbClr val="002060"/>
                </a:solidFill>
                <a:cs typeface="Arial" pitchFamily="34" charset="0"/>
              </a:rPr>
              <a:t>0 </a:t>
            </a:r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 and b</a:t>
            </a:r>
            <a:r>
              <a:rPr lang="en-US" sz="32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 are unbiased estimates of Slope and Intercept</a:t>
            </a:r>
          </a:p>
          <a:p>
            <a:r>
              <a:rPr lang="en-US" sz="3200" dirty="0" err="1" smtClean="0">
                <a:solidFill>
                  <a:srgbClr val="002060"/>
                </a:solidFill>
                <a:cs typeface="Arial" pitchFamily="34" charset="0"/>
              </a:rPr>
              <a:t>Var</a:t>
            </a:r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(b</a:t>
            </a:r>
            <a:r>
              <a:rPr lang="en-US" sz="32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) = 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σ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/SXX</a:t>
            </a:r>
          </a:p>
          <a:p>
            <a:r>
              <a:rPr lang="en-US" sz="3200" dirty="0" err="1" smtClean="0">
                <a:solidFill>
                  <a:srgbClr val="002060"/>
                </a:solidFill>
                <a:cs typeface="Arial" pitchFamily="34" charset="0"/>
              </a:rPr>
              <a:t>Var</a:t>
            </a:r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(b</a:t>
            </a:r>
            <a:r>
              <a:rPr lang="en-US" sz="32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Arial" pitchFamily="34" charset="0"/>
              </a:rPr>
              <a:t>) = 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σ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(1/n+ Average(X)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/SXX)</a:t>
            </a:r>
          </a:p>
          <a:p>
            <a:r>
              <a:rPr lang="en-US" sz="3200" dirty="0" err="1" smtClean="0">
                <a:solidFill>
                  <a:srgbClr val="002060"/>
                </a:solidFill>
                <a:latin typeface="Perpetua" pitchFamily="18" charset="0"/>
                <a:cs typeface="Times New Roman"/>
              </a:rPr>
              <a:t>Var</a:t>
            </a:r>
            <a:r>
              <a:rPr lang="en-US" sz="3200" dirty="0" smtClean="0">
                <a:solidFill>
                  <a:srgbClr val="002060"/>
                </a:solidFill>
                <a:latin typeface="Perpetua" pitchFamily="18" charset="0"/>
                <a:cs typeface="Times New Roman"/>
              </a:rPr>
              <a:t>(y</a:t>
            </a:r>
            <a:r>
              <a:rPr lang="en-US" sz="3200" baseline="30000" dirty="0" smtClean="0">
                <a:solidFill>
                  <a:srgbClr val="002060"/>
                </a:solidFill>
                <a:latin typeface="Perpetua" pitchFamily="18" charset="0"/>
                <a:cs typeface="Times New Roman"/>
              </a:rPr>
              <a:t>*</a:t>
            </a:r>
            <a:r>
              <a:rPr lang="en-US" sz="3200" dirty="0" smtClean="0">
                <a:solidFill>
                  <a:srgbClr val="002060"/>
                </a:solidFill>
                <a:latin typeface="Perpetua" pitchFamily="18" charset="0"/>
                <a:cs typeface="Times New Roman"/>
              </a:rPr>
              <a:t>) = 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Estimate of </a:t>
            </a:r>
            <a:r>
              <a:rPr lang="el-GR" sz="2800" dirty="0" smtClean="0">
                <a:solidFill>
                  <a:srgbClr val="002060"/>
                </a:solidFill>
                <a:cs typeface="Times New Roman"/>
              </a:rPr>
              <a:t>σ</a:t>
            </a:r>
            <a:r>
              <a:rPr lang="en-US" sz="28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2800" dirty="0" smtClean="0">
                <a:solidFill>
                  <a:srgbClr val="002060"/>
                </a:solidFill>
                <a:cs typeface="Times New Roman"/>
              </a:rPr>
              <a:t> (1+1/n+(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2800" baseline="30000" dirty="0" smtClean="0">
                <a:solidFill>
                  <a:srgbClr val="002060"/>
                </a:solidFill>
                <a:cs typeface="Arial" pitchFamily="34" charset="0"/>
              </a:rPr>
              <a:t>*</a:t>
            </a:r>
            <a:r>
              <a:rPr lang="en-US" sz="2800" dirty="0" smtClean="0">
                <a:solidFill>
                  <a:srgbClr val="002060"/>
                </a:solidFill>
                <a:cs typeface="Times New Roman"/>
              </a:rPr>
              <a:t>- Average(x))</a:t>
            </a:r>
            <a:r>
              <a:rPr lang="en-US" sz="28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2800" dirty="0" smtClean="0">
                <a:solidFill>
                  <a:srgbClr val="002060"/>
                </a:solidFill>
                <a:cs typeface="Times New Roman"/>
              </a:rPr>
              <a:t>    /SXX)</a:t>
            </a:r>
            <a:endParaRPr lang="en-US" sz="3000" dirty="0" smtClean="0">
              <a:solidFill>
                <a:srgbClr val="002060"/>
              </a:solidFill>
              <a:latin typeface="Perpetua" pitchFamily="18" charset="0"/>
              <a:cs typeface="Times New Roman"/>
            </a:endParaRPr>
          </a:p>
          <a:p>
            <a:pPr>
              <a:buNone/>
            </a:pP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endParaRPr lang="en-US" sz="30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Confidence Interval and Tests for Intercept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(1-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α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</a:t>
            </a:r>
            <a:r>
              <a:rPr lang="en-US" sz="3200" dirty="0" smtClean="0">
                <a:solidFill>
                  <a:srgbClr val="002060"/>
                </a:solidFill>
                <a:cs typeface="Calibri Light" pitchFamily="34" charset="0"/>
              </a:rPr>
              <a:t>x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100% confidence interval for Intercept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  [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– t(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α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,n-2)se(b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,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+ t(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α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,n-2)se(b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]  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Test of Hypothesis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 H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:  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=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*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 H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1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:  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≠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*</a:t>
            </a:r>
            <a:endParaRPr lang="en-US" sz="32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Compute t = 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-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*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)/se(b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and use t-distribution with n-2 degrees of freedom</a:t>
            </a:r>
          </a:p>
          <a:p>
            <a:endParaRPr lang="en-US" sz="3000" dirty="0" smtClean="0">
              <a:solidFill>
                <a:srgbClr val="002060"/>
              </a:solidFill>
              <a:latin typeface="Perpetua" pitchFamily="18" charset="0"/>
              <a:cs typeface="Times New Roman"/>
            </a:endParaRPr>
          </a:p>
          <a:p>
            <a:endParaRPr lang="en-US" sz="3000" dirty="0" smtClean="0">
              <a:solidFill>
                <a:srgbClr val="002060"/>
              </a:solidFill>
              <a:latin typeface="Perpetua" pitchFamily="18" charset="0"/>
              <a:cs typeface="Times New Roman"/>
            </a:endParaRPr>
          </a:p>
          <a:p>
            <a:endParaRPr lang="en-US" sz="3000" dirty="0" smtClean="0">
              <a:solidFill>
                <a:srgbClr val="002060"/>
              </a:solidFill>
              <a:latin typeface="Perpetua" pitchFamily="18" charset="0"/>
              <a:cs typeface="Times New Roman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latin typeface="Perpetua" pitchFamily="18" charset="0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Confidence Interval and Tests for Slope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(1-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α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</a:t>
            </a:r>
            <a:r>
              <a:rPr lang="en-US" sz="3200" dirty="0" smtClean="0">
                <a:solidFill>
                  <a:srgbClr val="002060"/>
                </a:solidFill>
                <a:cs typeface="Calibri Light" pitchFamily="34" charset="0"/>
              </a:rPr>
              <a:t>x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100% confidence interval for Slope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  </a:t>
            </a:r>
            <a:r>
              <a:rPr lang="en-US" sz="3200" smtClean="0">
                <a:solidFill>
                  <a:srgbClr val="002060"/>
                </a:solidFill>
                <a:cs typeface="Times New Roman"/>
              </a:rPr>
              <a:t>[ b</a:t>
            </a:r>
            <a:r>
              <a:rPr lang="en-US" sz="3200" baseline="-25000" smtClean="0">
                <a:solidFill>
                  <a:srgbClr val="002060"/>
                </a:solidFill>
                <a:cs typeface="Times New Roman"/>
              </a:rPr>
              <a:t>1</a:t>
            </a:r>
            <a:r>
              <a:rPr lang="en-US" sz="3200" smtClean="0">
                <a:solidFill>
                  <a:srgbClr val="002060"/>
                </a:solidFill>
                <a:cs typeface="Times New Roman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– t(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α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,n-2)se(b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1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,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1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+ t(</a:t>
            </a:r>
            <a:r>
              <a:rPr lang="el-GR" sz="3200" dirty="0" smtClean="0">
                <a:solidFill>
                  <a:srgbClr val="002060"/>
                </a:solidFill>
                <a:cs typeface="Times New Roman"/>
              </a:rPr>
              <a:t>α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,n-2)se(b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1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]  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Test of Hypothesis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 H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:  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= 0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  H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1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:  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≠ 0</a:t>
            </a:r>
            <a:endParaRPr lang="en-US" sz="32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Compute t = 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/se(b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 and use t-distribution with  n-2 degrees of freedom</a:t>
            </a:r>
          </a:p>
          <a:p>
            <a:endParaRPr lang="en-US" sz="3200" dirty="0" smtClean="0">
              <a:solidFill>
                <a:srgbClr val="002060"/>
              </a:solidFill>
              <a:cs typeface="Times New Roman"/>
            </a:endParaRP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Note t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= [b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/se(b</a:t>
            </a:r>
            <a:r>
              <a:rPr lang="en-US" sz="3200" baseline="-25000" dirty="0" smtClean="0">
                <a:solidFill>
                  <a:srgbClr val="002060"/>
                </a:solidFill>
                <a:cs typeface="Times New Roman"/>
              </a:rPr>
              <a:t>0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)]</a:t>
            </a:r>
            <a:r>
              <a:rPr lang="en-US" sz="3200" baseline="30000" dirty="0" smtClean="0">
                <a:solidFill>
                  <a:srgbClr val="002060"/>
                </a:solidFill>
                <a:cs typeface="Times New Roman"/>
              </a:rPr>
              <a:t>2</a:t>
            </a:r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 = F distribution</a:t>
            </a:r>
          </a:p>
          <a:p>
            <a:endParaRPr lang="en-US" sz="3000" dirty="0" smtClean="0">
              <a:solidFill>
                <a:srgbClr val="002060"/>
              </a:solidFill>
              <a:latin typeface="Perpetua" pitchFamily="18" charset="0"/>
              <a:cs typeface="Times New Roman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latin typeface="Perpetua" pitchFamily="18" charset="0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Simple Linear Regression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Models relationship between two variables: X (Predictor), Y (Response) by a line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y =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+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= Intercept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          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Slope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What is the “best” line?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How “effective” is the line in describing the relationship between X and Y?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Can the linear relationship be due to chance? (Testing Statistical Hypothesis)?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What can be said about the “actual” values of intercept and slope?</a:t>
            </a:r>
          </a:p>
          <a:p>
            <a:pPr>
              <a:buNone/>
            </a:pP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Examining Residual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4800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Randomness  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Variability Increasing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Variability decreasing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Variability increasing and then decreasing</a:t>
            </a:r>
          </a:p>
          <a:p>
            <a:r>
              <a:rPr lang="en-US" sz="3200" dirty="0" smtClean="0">
                <a:solidFill>
                  <a:srgbClr val="002060"/>
                </a:solidFill>
                <a:cs typeface="Times New Roman"/>
              </a:rPr>
              <a:t>Non-linearity</a:t>
            </a:r>
            <a:endParaRPr lang="en-US" sz="3200" dirty="0" smtClean="0">
              <a:solidFill>
                <a:srgbClr val="002060"/>
              </a:solidFill>
              <a:cs typeface="Arial" pitchFamily="34" charset="0"/>
            </a:endParaRPr>
          </a:p>
          <a:p>
            <a:endParaRPr lang="en-US" sz="3000" dirty="0" smtClean="0">
              <a:solidFill>
                <a:srgbClr val="002060"/>
              </a:solidFill>
              <a:latin typeface="Perpetua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Simple Linear Regression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Can regression be used for prediction?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Can prediction be stated as an interval with a confidence level associated with it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How parameters can be interpreted?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What are the assumptions and how those assumptions can be examined?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What are some caveats?</a:t>
            </a:r>
          </a:p>
          <a:p>
            <a:pPr>
              <a:buNone/>
            </a:pP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Data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Water Content of Snow (X) and Water Yield (Y) of Snake River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</a:t>
            </a:r>
          </a:p>
          <a:p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286000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Y= Water  Yield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Water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Parameter Estimation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y =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+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Error  = Observed - Expected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 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e</a:t>
            </a:r>
            <a:r>
              <a:rPr lang="en-US" sz="30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= 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y</a:t>
            </a:r>
            <a:r>
              <a:rPr lang="en-US" sz="30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–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–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i</a:t>
            </a: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“Best” Estimate of “b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” and “b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” minimizes sum of squared errors (SSE)</a:t>
            </a:r>
            <a:endParaRPr lang="en-US" sz="3000" baseline="-250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SSE  = ∑ e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2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∑ (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y</a:t>
            </a:r>
            <a:r>
              <a:rPr lang="en-US" sz="3000" baseline="-25000" dirty="0" err="1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–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–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i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)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2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   ∂SSE/∂b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0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   ∂SSE/∂b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Estimates of Slope and </a:t>
            </a:r>
            <a:r>
              <a:rPr lang="en-US" sz="3200" b="1" i="1" u="sng" dirty="0" err="1" smtClean="0">
                <a:cs typeface="Arial" pitchFamily="34" charset="0"/>
              </a:rPr>
              <a:t>Intecept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Slope= SXY/SXX = 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= Intercept  =  Average(Y) -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Average(X)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Forecast 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y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*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0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+ b</a:t>
            </a:r>
            <a:r>
              <a:rPr lang="en-US" sz="3000" baseline="-25000" dirty="0" smtClean="0">
                <a:solidFill>
                  <a:srgbClr val="002060"/>
                </a:solidFill>
                <a:cs typeface="Arial" pitchFamily="34" charset="0"/>
              </a:rPr>
              <a:t>1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*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Matrix approach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Interpretation of average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Arithmetic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Geometric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Cosine of an angle between two vectors</a:t>
            </a:r>
          </a:p>
          <a:p>
            <a:pPr>
              <a:buNone/>
            </a:pP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pPr lvl="1"/>
            <a:endParaRPr lang="en-US" sz="2800" dirty="0" smtClean="0">
              <a:solidFill>
                <a:srgbClr val="00206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Matrix Approach 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Y = X B</a:t>
            </a:r>
          </a:p>
          <a:p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30000" dirty="0" err="1" smtClean="0">
                <a:solidFill>
                  <a:srgbClr val="002060"/>
                </a:solidFill>
                <a:cs typeface="Arial" pitchFamily="34" charset="0"/>
              </a:rPr>
              <a:t>t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Y = 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30000" dirty="0" err="1" smtClean="0">
                <a:solidFill>
                  <a:srgbClr val="002060"/>
                </a:solidFill>
                <a:cs typeface="Arial" pitchFamily="34" charset="0"/>
              </a:rPr>
              <a:t>t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 B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(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30000" dirty="0" err="1" smtClean="0">
                <a:solidFill>
                  <a:srgbClr val="002060"/>
                </a:solidFill>
                <a:cs typeface="Arial" pitchFamily="34" charset="0"/>
              </a:rPr>
              <a:t>t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X)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-1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t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Y = (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30000" dirty="0" err="1" smtClean="0">
                <a:solidFill>
                  <a:srgbClr val="002060"/>
                </a:solidFill>
                <a:cs typeface="Arial" pitchFamily="34" charset="0"/>
              </a:rPr>
              <a:t>t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X)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-1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t 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X B = B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Explaining power of regression</a:t>
            </a:r>
            <a:endParaRPr lang="en-US" sz="3000" baseline="300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Variability and 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explainablity</a:t>
            </a: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Total Sum of Squares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Sum of Squares due to regression (explainable)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Sum of squares about regression (Random)</a:t>
            </a:r>
          </a:p>
          <a:p>
            <a:pPr>
              <a:buNone/>
            </a:pPr>
            <a:endParaRPr lang="en-US" sz="3000" dirty="0" smtClean="0">
              <a:solidFill>
                <a:srgbClr val="002060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smtClean="0">
                <a:cs typeface="Arial" pitchFamily="34" charset="0"/>
              </a:rPr>
              <a:t>Coefficient of Determination (R</a:t>
            </a:r>
            <a:r>
              <a:rPr lang="en-US" sz="3200" b="1" i="1" u="sng" baseline="30000" dirty="0" smtClean="0">
                <a:cs typeface="Arial" pitchFamily="34" charset="0"/>
              </a:rPr>
              <a:t>2</a:t>
            </a:r>
            <a:r>
              <a:rPr lang="en-US" sz="3200" b="1" i="1" u="sng" dirty="0" smtClean="0">
                <a:cs typeface="Arial" pitchFamily="34" charset="0"/>
              </a:rPr>
              <a:t>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52578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Total Sum of Squares =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Sum of squares due to regression +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Sum of squares about Regression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Total variability of observations =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Variability  explainable by regression +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  Unexplained variability  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R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2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 = </a:t>
            </a:r>
            <a:r>
              <a:rPr lang="en-US" sz="2400" dirty="0" smtClean="0">
                <a:solidFill>
                  <a:srgbClr val="002060"/>
                </a:solidFill>
                <a:cs typeface="Arial" pitchFamily="34" charset="0"/>
              </a:rPr>
              <a:t>Sum of squares due to regression / Total Sum of Squares </a:t>
            </a:r>
            <a:endParaRPr lang="en-US" sz="2400" baseline="300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R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2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</a:t>
            </a:r>
            <a:r>
              <a:rPr lang="en-US" sz="4000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cs typeface="Arial" pitchFamily="34" charset="0"/>
              </a:rPr>
              <a:t>1- Sum of squares about regression / Total Sum of Squares</a:t>
            </a:r>
          </a:p>
          <a:p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R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2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 = Correlation (</a:t>
            </a:r>
            <a:r>
              <a:rPr lang="en-US" sz="3000" dirty="0" err="1" smtClean="0">
                <a:solidFill>
                  <a:srgbClr val="002060"/>
                </a:solidFill>
                <a:cs typeface="Arial" pitchFamily="34" charset="0"/>
              </a:rPr>
              <a:t>x,y</a:t>
            </a: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)</a:t>
            </a:r>
            <a:r>
              <a:rPr lang="en-US" sz="3000" baseline="30000" dirty="0" smtClean="0">
                <a:solidFill>
                  <a:srgbClr val="002060"/>
                </a:solidFill>
                <a:cs typeface="Arial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Autofit/>
          </a:bodyPr>
          <a:lstStyle/>
          <a:p>
            <a:r>
              <a:rPr lang="en-US" sz="3200" b="1" i="1" u="sng" dirty="0" err="1" smtClean="0">
                <a:cs typeface="Arial" pitchFamily="34" charset="0"/>
              </a:rPr>
              <a:t>Nonesense</a:t>
            </a:r>
            <a:r>
              <a:rPr lang="en-US" sz="3200" b="1" i="1" u="sng" dirty="0" smtClean="0">
                <a:cs typeface="Arial" pitchFamily="34" charset="0"/>
              </a:rPr>
              <a:t> Correlation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066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0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  <a:cs typeface="Arial" pitchFamily="34" charset="0"/>
              </a:rPr>
              <a:t>		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9687" y="3244334"/>
            <a:ext cx="448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http://www.tylervigen.com/spurious-correlations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30353</TotalTime>
  <Words>649</Words>
  <Application>Microsoft Office PowerPoint</Application>
  <PresentationFormat>On-screen Show (4:3)</PresentationFormat>
  <Paragraphs>179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Equity</vt:lpstr>
      <vt:lpstr>Equation</vt:lpstr>
      <vt:lpstr> Simple Linear Regression  </vt:lpstr>
      <vt:lpstr>Simple Linear Regression</vt:lpstr>
      <vt:lpstr>Simple Linear Regression</vt:lpstr>
      <vt:lpstr>Data</vt:lpstr>
      <vt:lpstr>Parameter Estimation</vt:lpstr>
      <vt:lpstr>Estimates of Slope and Intecept</vt:lpstr>
      <vt:lpstr>Matrix Approach </vt:lpstr>
      <vt:lpstr>Coefficient of Determination (R2)</vt:lpstr>
      <vt:lpstr>Nonesense Correlation</vt:lpstr>
      <vt:lpstr>Distributional Assumptions</vt:lpstr>
      <vt:lpstr>Normal Probability Density Function</vt:lpstr>
      <vt:lpstr>Central Limit Theorm</vt:lpstr>
      <vt:lpstr>Cumulative Normal Distribution</vt:lpstr>
      <vt:lpstr>Finding Normal Probabilities  </vt:lpstr>
      <vt:lpstr>Finding Normal Probabilities  </vt:lpstr>
      <vt:lpstr>  Standard Normal Distribution</vt:lpstr>
      <vt:lpstr>Distribution of Intercept  and Slope</vt:lpstr>
      <vt:lpstr>Confidence Interval and Tests for Intercept</vt:lpstr>
      <vt:lpstr>Confidence Interval and Tests for Slope</vt:lpstr>
      <vt:lpstr>Examining Residual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BUDGETING</dc:title>
  <dc:creator>S13897</dc:creator>
  <cp:lastModifiedBy>Kosrow Dehnad</cp:lastModifiedBy>
  <cp:revision>70</cp:revision>
  <dcterms:created xsi:type="dcterms:W3CDTF">2015-02-20T08:08:29Z</dcterms:created>
  <dcterms:modified xsi:type="dcterms:W3CDTF">2017-02-01T17:03:41Z</dcterms:modified>
</cp:coreProperties>
</file>