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11"/>
  </p:notesMasterIdLst>
  <p:sldIdLst>
    <p:sldId id="256" r:id="rId2"/>
    <p:sldId id="352" r:id="rId3"/>
    <p:sldId id="354" r:id="rId4"/>
    <p:sldId id="303" r:id="rId5"/>
    <p:sldId id="353" r:id="rId6"/>
    <p:sldId id="304" r:id="rId7"/>
    <p:sldId id="307" r:id="rId8"/>
    <p:sldId id="357" r:id="rId9"/>
    <p:sldId id="340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CC"/>
    <a:srgbClr val="B2B2B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80" d="100"/>
          <a:sy n="80" d="100"/>
        </p:scale>
        <p:origin x="1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6EA2F2-E727-4F74-8743-03D0AA128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91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i.org/PMBOK-Guide-and-Standards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689017-CAC3-4F7F-9AE4-FB091DEEEF2D}" type="slidenum">
              <a:rPr lang="en-US" altLang="zh-CN"/>
              <a:pPr>
                <a:spcBef>
                  <a:spcPct val="0"/>
                </a:spcBef>
              </a:pPr>
              <a:t>0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7854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B0417D-B323-46FC-8B78-D45642D60D0F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0336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C5BB10-2569-4A13-B620-D79EB0CDEC86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073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811527-FE2C-49AE-916B-46269400D4D6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4136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B41432-BA29-4030-BAF9-C4CC77E3F1CB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hlinkClick r:id="rId3"/>
              </a:rPr>
              <a:t>http://www.pmi.org/PMBOK-Guide-and-Standards.aspx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1029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284D4B-0930-480B-9396-96C5B320A31C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24135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BA57C7-7BB7-4532-A3A3-48BCC6685457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895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F8EE8E-CA50-4962-AAB2-F7CEB4CF8205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1860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0" y="5167313"/>
            <a:ext cx="9144000" cy="1690687"/>
          </a:xfrm>
          <a:prstGeom prst="rect">
            <a:avLst/>
          </a:prstGeom>
          <a:solidFill>
            <a:srgbClr val="0454AC"/>
          </a:solidFill>
          <a:ln w="9525">
            <a:solidFill>
              <a:srgbClr val="0454A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6 h 1912"/>
              <a:gd name="T4" fmla="*/ 0 w 1588"/>
              <a:gd name="T5" fmla="*/ 2147483646 h 1912"/>
              <a:gd name="T6" fmla="*/ 0 w 1588"/>
              <a:gd name="T7" fmla="*/ 2147483646 h 1912"/>
              <a:gd name="T8" fmla="*/ 0 w 1588"/>
              <a:gd name="T9" fmla="*/ 2147483646 h 1912"/>
              <a:gd name="T10" fmla="*/ 0 w 1588"/>
              <a:gd name="T11" fmla="*/ 2147483646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rgbClr val="0454AC"/>
          </a:solidFill>
          <a:ln w="9525">
            <a:solidFill>
              <a:srgbClr val="0454A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07950" y="1185863"/>
            <a:ext cx="6192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smtClean="0">
                <a:latin typeface="Georgia" pitchFamily="18" charset="0"/>
              </a:rPr>
              <a:t>Glorious Sun School of Business and Management</a:t>
            </a:r>
          </a:p>
        </p:txBody>
      </p:sp>
      <p:pic>
        <p:nvPicPr>
          <p:cNvPr id="8" name="Picture 12" descr="DHU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33375"/>
            <a:ext cx="25463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 b="0"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27125"/>
          </a:xfrm>
        </p:spPr>
        <p:txBody>
          <a:bodyPr/>
          <a:lstStyle>
            <a:lvl1pPr marL="0" indent="0" algn="ctr">
              <a:buFontTx/>
              <a:buNone/>
              <a:defRPr b="0"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6C2CCE-B4D0-4156-B4EE-C181A40B0C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1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0EB57-548E-4DF5-AF5E-6B4B376AA2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5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619125"/>
            <a:ext cx="2108200" cy="5400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619125"/>
            <a:ext cx="6175375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59003-72AA-4A6A-9643-DAFCADCA9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41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198B0-CD01-44B8-B5F1-FB794876B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30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68BC6-D767-4B3C-B336-3EF75DD67E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23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557338"/>
            <a:ext cx="3816350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863" y="1557338"/>
            <a:ext cx="3817937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8CCA4-ED4F-456B-BBBB-8D454626AA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72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E199B-7CAC-49D1-8F1C-44F84580DE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6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1B7A4-9C3C-4584-B04E-FC3F2913D5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8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6E698-688F-40CF-9172-E1A8EA2C97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0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7975F-9FE7-4561-8F4A-3359E8DA3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08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7AD6-FAE8-4838-8962-C02668509B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92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White">
          <a:xfrm>
            <a:off x="0" y="6453188"/>
            <a:ext cx="9144000" cy="404812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454A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19125"/>
            <a:ext cx="8229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57338"/>
            <a:ext cx="7786687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337300"/>
            <a:ext cx="4679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6D2C71E-3F2D-4CE3-AAAD-CAF94CFA5E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blackWhite">
          <a:xfrm>
            <a:off x="0" y="0"/>
            <a:ext cx="9144000" cy="404813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454A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34925" y="60325"/>
            <a:ext cx="597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 smtClean="0">
                <a:latin typeface="Georgia" pitchFamily="18" charset="0"/>
              </a:rPr>
              <a:t>Department of Information Management, SBM</a:t>
            </a:r>
          </a:p>
        </p:txBody>
      </p:sp>
      <p:pic>
        <p:nvPicPr>
          <p:cNvPr id="1034" name="Picture 11" descr="DHU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3" y="44450"/>
            <a:ext cx="674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华文隶书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华文隶书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华文隶书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ea typeface="华文隶书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1" dirty="0" smtClean="0"/>
              <a:t>IT Project Management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6600"/>
                </a:solidFill>
              </a:rPr>
              <a:t>2017 </a:t>
            </a:r>
            <a:r>
              <a:rPr lang="en-US" altLang="zh-CN" dirty="0" smtClean="0">
                <a:solidFill>
                  <a:srgbClr val="FF6600"/>
                </a:solidFill>
              </a:rPr>
              <a:t>Spring</a:t>
            </a:r>
          </a:p>
        </p:txBody>
      </p:sp>
      <p:sp>
        <p:nvSpPr>
          <p:cNvPr id="4100" name="Text Box 8"/>
          <p:cNvSpPr txBox="1">
            <a:spLocks noChangeArrowheads="1"/>
          </p:cNvSpPr>
          <p:nvPr/>
        </p:nvSpPr>
        <p:spPr bwMode="auto">
          <a:xfrm>
            <a:off x="2339752" y="5805264"/>
            <a:ext cx="47798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Tahoma" panose="020B0604030504040204" pitchFamily="34" charset="0"/>
              </a:rPr>
              <a:t>Department of </a:t>
            </a:r>
            <a:r>
              <a:rPr lang="en-US" altLang="zh-CN" sz="2000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Information Management</a:t>
            </a:r>
            <a:endParaRPr lang="en-US" altLang="zh-CN" sz="2000" b="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0A2602-5D5C-4149-A0A4-2F9F7D7E2FE7}" type="slidenum">
              <a:rPr lang="en-US" altLang="zh-CN" sz="1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Instructors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马彪（信息管理系）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Office: 701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Tel: 62379194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Email: mabiao@dhu.edu.cn</a:t>
            </a:r>
          </a:p>
          <a:p>
            <a:pPr lvl="1" eaLnBrk="1" hangingPunct="1">
              <a:defRPr/>
            </a:pPr>
            <a:endParaRPr lang="en-US" altLang="zh-CN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F457F0-48EB-4C79-BB4F-33092D3DF14E}" type="slidenum">
              <a:rPr lang="en-US" altLang="zh-CN" sz="1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/>
              <a:t>Objectives</a:t>
            </a:r>
            <a:endParaRPr lang="zh-CN" altLang="en-US" sz="3600" dirty="0" smtClean="0"/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使学生了解项目管理的知识体系结构（包括范围管理、时间管理、成本管理、风险管理以及质量管理等），学习项目管理所必需的技能，熟悉项目的管理过程，掌握项目管理软件的基本使用方法，培养他们具备项目经理的素质。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树立两个观念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Projects need to be managed (</a:t>
            </a:r>
            <a:r>
              <a:rPr lang="zh-CN" altLang="en-US" sz="2400" dirty="0" smtClean="0"/>
              <a:t>项目是要管理的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Project management has methods (</a:t>
            </a:r>
            <a:r>
              <a:rPr lang="zh-CN" altLang="en-US" sz="2400" dirty="0" smtClean="0"/>
              <a:t>项目管理有一些方法可循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/>
              <a:t>Understand some principles (</a:t>
            </a:r>
            <a:r>
              <a:rPr lang="zh-CN" altLang="en-US" sz="2800" dirty="0" smtClean="0"/>
              <a:t>掌握基本原则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/>
              <a:t>Learning some methods (</a:t>
            </a:r>
            <a:r>
              <a:rPr lang="zh-CN" altLang="en-US" sz="2800" dirty="0" smtClean="0"/>
              <a:t>学到一些方法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/>
              <a:t>and some Practices (</a:t>
            </a:r>
            <a:r>
              <a:rPr lang="zh-CN" altLang="en-US" sz="2800" dirty="0" smtClean="0"/>
              <a:t>实践某些环节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F6AFCB-0A2D-4CF3-A93F-3063E76AD85C}" type="slidenum">
              <a:rPr lang="en-US" altLang="zh-CN" sz="1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教学方式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强调实际动手能力；</a:t>
            </a:r>
          </a:p>
          <a:p>
            <a:pPr eaLnBrk="1" hangingPunct="1">
              <a:defRPr/>
            </a:pPr>
            <a:r>
              <a:rPr lang="zh-CN" altLang="en-US" dirty="0" smtClean="0"/>
              <a:t>教学方式：</a:t>
            </a:r>
            <a:r>
              <a:rPr lang="zh-CN" altLang="en-US" dirty="0" smtClean="0">
                <a:latin typeface="Verdana" pitchFamily="34" charset="0"/>
              </a:rPr>
              <a:t>采用理论讲授、案例研究、问题讨论等方式；</a:t>
            </a:r>
          </a:p>
          <a:p>
            <a:pPr eaLnBrk="1" hangingPunct="1">
              <a:defRPr/>
            </a:pPr>
            <a:r>
              <a:rPr lang="en-US" altLang="zh-CN" dirty="0" smtClean="0">
                <a:latin typeface="Verdana" pitchFamily="34" charset="0"/>
              </a:rPr>
              <a:t>3~5</a:t>
            </a:r>
            <a:r>
              <a:rPr lang="zh-CN" altLang="en-US" dirty="0" smtClean="0">
                <a:latin typeface="Verdana" pitchFamily="34" charset="0"/>
              </a:rPr>
              <a:t>人组成项目小组参加教学</a:t>
            </a:r>
            <a:r>
              <a:rPr lang="zh-CN" altLang="en-US" dirty="0" smtClean="0">
                <a:latin typeface="Verdana" pitchFamily="34" charset="0"/>
              </a:rPr>
              <a:t>活动，完成小组项目。</a:t>
            </a:r>
            <a:endParaRPr lang="zh-CN" altLang="en-US" dirty="0" smtClean="0">
              <a:latin typeface="Verdana" pitchFamily="34" charset="0"/>
            </a:endParaRP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3BF368-D86E-4184-8DDF-D9C672846A3B}" type="slidenum">
              <a:rPr lang="en-US" altLang="zh-CN" sz="1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sym typeface="Wingdings" pitchFamily="2" charset="2"/>
              </a:rPr>
              <a:t>Course Textbook</a:t>
            </a:r>
            <a:endParaRPr lang="zh-CN" altLang="en-US" sz="3600" dirty="0" smtClean="0">
              <a:sym typeface="Wingdings" pitchFamily="2" charset="2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Textbook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Kathy Schwalbe. 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Information Technology Project Management 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(Seventh 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Edition)</a:t>
            </a:r>
            <a:r>
              <a:rPr lang="en-US" altLang="zh-CN" sz="2000" dirty="0" smtClean="0">
                <a:solidFill>
                  <a:srgbClr val="FF0000"/>
                </a:solidFill>
              </a:rPr>
              <a:t>.  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zh-CN" altLang="en-US" sz="1600" dirty="0" smtClean="0"/>
              <a:t>邢</a:t>
            </a:r>
            <a:r>
              <a:rPr lang="zh-CN" altLang="en-US" sz="1600" dirty="0" smtClean="0"/>
              <a:t>春晓等译</a:t>
            </a:r>
            <a:r>
              <a:rPr lang="en-US" altLang="zh-CN" sz="1600" dirty="0" smtClean="0"/>
              <a:t>. </a:t>
            </a:r>
            <a:r>
              <a:rPr lang="en-US" altLang="zh-CN" sz="1600" u="sng" dirty="0" smtClean="0"/>
              <a:t>IT</a:t>
            </a:r>
            <a:r>
              <a:rPr lang="zh-CN" altLang="en-US" sz="1600" u="sng" dirty="0" smtClean="0"/>
              <a:t>项目管理 第</a:t>
            </a:r>
            <a:r>
              <a:rPr lang="en-US" altLang="zh-CN" sz="1600" u="sng" dirty="0" smtClean="0"/>
              <a:t>7</a:t>
            </a:r>
            <a:r>
              <a:rPr lang="zh-CN" altLang="en-US" sz="1600" u="sng" dirty="0" smtClean="0"/>
              <a:t>版（</a:t>
            </a:r>
            <a:r>
              <a:rPr lang="en-US" altLang="zh-CN" sz="1600" u="sng" dirty="0" smtClean="0"/>
              <a:t>Information Technology Project Management </a:t>
            </a:r>
            <a:r>
              <a:rPr lang="en-US" altLang="zh-CN" sz="1600" u="sng" dirty="0" smtClean="0"/>
              <a:t>Seventh </a:t>
            </a:r>
            <a:r>
              <a:rPr lang="en-US" altLang="zh-CN" sz="1600" u="sng" dirty="0" smtClean="0"/>
              <a:t>Edition</a:t>
            </a:r>
            <a:r>
              <a:rPr lang="zh-CN" altLang="en-US" sz="1600" u="sng" dirty="0" smtClean="0"/>
              <a:t>）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北京：机械工业出版社，</a:t>
            </a:r>
            <a:r>
              <a:rPr lang="en-US" altLang="zh-CN" sz="1600" dirty="0" smtClean="0"/>
              <a:t>2015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月</a:t>
            </a:r>
            <a:endParaRPr lang="zh-CN" altLang="en-U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Further Readings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1800" dirty="0" smtClean="0">
                <a:solidFill>
                  <a:srgbClr val="FF0000"/>
                </a:solidFill>
              </a:rPr>
              <a:t>PMI PMBOK 2004/2008/2012*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1400" dirty="0" smtClean="0"/>
              <a:t>Joseph Philips. IT Project Management: On Track from Start to Finish, Second Edition. Osborne – McGraw Hill</a:t>
            </a:r>
            <a:r>
              <a:rPr lang="zh-CN" altLang="en-US" sz="1400" dirty="0" smtClean="0"/>
              <a:t>（实用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项目管理</a:t>
            </a:r>
            <a:r>
              <a:rPr lang="en-US" altLang="zh-CN" sz="1400" dirty="0" smtClean="0"/>
              <a:t>·</a:t>
            </a:r>
            <a:r>
              <a:rPr lang="zh-CN" altLang="en-US" sz="1400" dirty="0" smtClean="0"/>
              <a:t>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版</a:t>
            </a:r>
            <a:r>
              <a:rPr lang="zh-CN" altLang="en-US" sz="1400" dirty="0" smtClean="0"/>
              <a:t>）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1400" dirty="0" smtClean="0"/>
              <a:t>Jack Gido, James P. Clements </a:t>
            </a:r>
            <a:r>
              <a:rPr lang="zh-CN" altLang="en-US" sz="1400" dirty="0" smtClean="0"/>
              <a:t>著，张金成 译</a:t>
            </a:r>
            <a:r>
              <a:rPr lang="en-US" altLang="zh-CN" sz="1400" dirty="0" smtClean="0"/>
              <a:t>. </a:t>
            </a:r>
            <a:r>
              <a:rPr lang="zh-CN" altLang="en-US" sz="1400" u="sng" dirty="0" smtClean="0"/>
              <a:t>成功的项目管理 </a:t>
            </a:r>
            <a:r>
              <a:rPr lang="zh-CN" altLang="en-US" sz="1400" u="sng" dirty="0" smtClean="0"/>
              <a:t>第</a:t>
            </a:r>
            <a:r>
              <a:rPr lang="en-US" altLang="zh-CN" sz="1400" u="sng" dirty="0" smtClean="0"/>
              <a:t>5</a:t>
            </a:r>
            <a:r>
              <a:rPr lang="zh-CN" altLang="en-US" sz="1400" u="sng" dirty="0" smtClean="0"/>
              <a:t>版</a:t>
            </a:r>
            <a:r>
              <a:rPr lang="zh-CN" altLang="en-US" sz="1400" u="sng" dirty="0" smtClean="0"/>
              <a:t>（</a:t>
            </a:r>
            <a:r>
              <a:rPr lang="en-US" altLang="zh-CN" sz="1400" u="sng" dirty="0" smtClean="0"/>
              <a:t>Successful Project Management </a:t>
            </a:r>
            <a:r>
              <a:rPr lang="en-US" altLang="zh-CN" sz="1400" u="sng" dirty="0" smtClean="0"/>
              <a:t>fifth </a:t>
            </a:r>
            <a:r>
              <a:rPr lang="en-US" altLang="zh-CN" sz="1400" u="sng" dirty="0" smtClean="0"/>
              <a:t>Edition</a:t>
            </a:r>
            <a:r>
              <a:rPr lang="zh-CN" altLang="en-US" sz="1400" u="sng" dirty="0" smtClean="0"/>
              <a:t>）</a:t>
            </a:r>
            <a:r>
              <a:rPr lang="en-US" altLang="zh-CN" sz="1400" dirty="0" smtClean="0"/>
              <a:t>. </a:t>
            </a:r>
            <a:r>
              <a:rPr lang="zh-CN" altLang="en-US" sz="1400" dirty="0" smtClean="0"/>
              <a:t>北京：机械工业</a:t>
            </a:r>
            <a:r>
              <a:rPr lang="zh-CN" altLang="en-US" sz="1400" dirty="0" smtClean="0"/>
              <a:t>出版社</a:t>
            </a:r>
            <a:endParaRPr lang="en-US" altLang="zh-CN" sz="1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1400" dirty="0"/>
              <a:t>刘</a:t>
            </a:r>
            <a:r>
              <a:rPr lang="zh-CN" altLang="en-US" sz="1400" dirty="0" smtClean="0"/>
              <a:t>丽霞</a:t>
            </a:r>
            <a:r>
              <a:rPr lang="en-US" altLang="zh-CN" sz="1400" dirty="0" smtClean="0"/>
              <a:t>·Project 2013</a:t>
            </a:r>
            <a:r>
              <a:rPr lang="zh-CN" altLang="en-US" sz="1400" dirty="0" smtClean="0"/>
              <a:t>项目管理标准教程</a:t>
            </a:r>
            <a:r>
              <a:rPr lang="en-US" altLang="zh-CN" sz="1400" dirty="0" smtClean="0"/>
              <a:t>·</a:t>
            </a:r>
            <a:r>
              <a:rPr lang="zh-CN" altLang="en-US" sz="1400" dirty="0" smtClean="0"/>
              <a:t>北京：人民邮电出版社，</a:t>
            </a:r>
            <a:r>
              <a:rPr lang="en-US" altLang="zh-CN" sz="1400" dirty="0" smtClean="0"/>
              <a:t>2017.3</a:t>
            </a:r>
            <a:endParaRPr lang="zh-CN" altLang="en-US" sz="1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Grading policy (</a:t>
            </a:r>
            <a:r>
              <a:rPr lang="zh-CN" altLang="en-US" dirty="0" smtClean="0"/>
              <a:t>考评方式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The course grade will be based on team project and presentation, individual presentation, quiz and a final exam. The weights are: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Team project and presentations: </a:t>
            </a:r>
            <a:r>
              <a:rPr lang="en-US" altLang="zh-CN" sz="2400" dirty="0" smtClean="0"/>
              <a:t>30</a:t>
            </a:r>
            <a:r>
              <a:rPr lang="en-US" altLang="zh-CN" sz="2400" dirty="0" smtClean="0"/>
              <a:t>%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Individual presentation and Quiz: 15%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Final exam: </a:t>
            </a:r>
            <a:r>
              <a:rPr lang="en-US" altLang="zh-CN" sz="2400" dirty="0" smtClean="0"/>
              <a:t>55</a:t>
            </a:r>
            <a:r>
              <a:rPr lang="en-US" altLang="zh-CN" sz="2400" dirty="0" smtClean="0"/>
              <a:t>%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考勤</a:t>
            </a:r>
          </a:p>
          <a:p>
            <a:pPr lvl="2" eaLnBrk="1" hangingPunct="1">
              <a:defRPr/>
            </a:pPr>
            <a:r>
              <a:rPr lang="zh-CN" altLang="en-US" sz="2000" dirty="0" smtClean="0"/>
              <a:t>每缺勤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次总评成绩扣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分，超过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次者不得参加期末考试</a:t>
            </a:r>
            <a:endParaRPr lang="zh-CN" altLang="en-US" dirty="0" smtClean="0"/>
          </a:p>
          <a:p>
            <a:pPr lvl="2" eaLnBrk="1" hangingPunct="1">
              <a:defRPr/>
            </a:pPr>
            <a:endParaRPr lang="en-US" altLang="zh-CN" sz="2000" dirty="0" smtClean="0"/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F2D65-2F87-437B-91CB-1886FF805F84}" type="slidenum">
              <a:rPr lang="en-US" altLang="zh-CN" sz="1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Contents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课堂教学（</a:t>
            </a:r>
            <a:r>
              <a:rPr lang="en-US" altLang="zh-CN" sz="2400" dirty="0" smtClean="0"/>
              <a:t>Lectures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: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章 导论（</a:t>
            </a:r>
            <a:r>
              <a:rPr lang="en-US" altLang="zh-CN" sz="2000" dirty="0" smtClean="0"/>
              <a:t>Overview of Project Management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章 定义项目（</a:t>
            </a:r>
            <a:r>
              <a:rPr lang="en-US" altLang="zh-CN" sz="2000" dirty="0" smtClean="0"/>
              <a:t>Defining the Project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章 估算项目时间和成本（</a:t>
            </a:r>
            <a:r>
              <a:rPr lang="en-US" altLang="zh-CN" sz="1800" dirty="0" smtClean="0"/>
              <a:t>Estimating Project Times and Costs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章 制定项目计划（</a:t>
            </a:r>
            <a:r>
              <a:rPr lang="en-US" altLang="zh-CN" sz="2000" dirty="0" smtClean="0"/>
              <a:t>Developing a Project Plan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5 </a:t>
            </a:r>
            <a:r>
              <a:rPr lang="zh-CN" altLang="en-US" sz="2000" dirty="0" smtClean="0"/>
              <a:t>章 风险管理（</a:t>
            </a:r>
            <a:r>
              <a:rPr lang="en-US" altLang="zh-CN" sz="2000" dirty="0" smtClean="0"/>
              <a:t>Managing Risks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章 资源与成本进度计划（</a:t>
            </a:r>
            <a:r>
              <a:rPr lang="en-US" altLang="zh-CN" sz="2000" dirty="0" smtClean="0"/>
              <a:t>Scheduling Resources and Costs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章 缩短项目时间（</a:t>
            </a:r>
            <a:r>
              <a:rPr lang="en-US" altLang="zh-CN" sz="2000" dirty="0" smtClean="0"/>
              <a:t>Reducing Project Duration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章 管理项目团队（</a:t>
            </a:r>
            <a:r>
              <a:rPr lang="en-US" altLang="zh-CN" sz="2000" dirty="0" smtClean="0"/>
              <a:t>Managing Project Teams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章 进度和绩效的衡量与评价（</a:t>
            </a:r>
            <a:r>
              <a:rPr lang="en-US" altLang="zh-CN" sz="1000" dirty="0" smtClean="0"/>
              <a:t>Progress and Performance Measurement and Evaluation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章 项目收尾（</a:t>
            </a:r>
            <a:r>
              <a:rPr lang="en-US" altLang="zh-CN" sz="2000" dirty="0" smtClean="0"/>
              <a:t>Project Closure</a:t>
            </a:r>
            <a:r>
              <a:rPr lang="zh-CN" altLang="en-US" sz="2000" dirty="0" smtClean="0"/>
              <a:t>）</a:t>
            </a: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84C83F-6FAA-49C8-A809-9FB89B5ECF12}" type="slidenum">
              <a:rPr lang="en-US" altLang="zh-CN" sz="1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Contents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Practice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（课外，</a:t>
            </a:r>
            <a:r>
              <a:rPr lang="en-US" altLang="zh-CN" sz="2800" dirty="0" smtClean="0"/>
              <a:t>Microsoft Project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:</a:t>
            </a:r>
            <a:endParaRPr lang="zh-CN" altLang="en-US" sz="2800" dirty="0" smtClean="0"/>
          </a:p>
          <a:p>
            <a:pPr lvl="1" eaLnBrk="1" hangingPunct="1">
              <a:defRPr/>
            </a:pPr>
            <a:r>
              <a:rPr lang="en-US" sz="2400" dirty="0" smtClean="0"/>
              <a:t>Lab 1 Creating your first Microsoft Project file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Lab 2 Making project plan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Lab 3 Arranging project schedule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Lab 4 Managing project resources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Lab 5 Managing project cost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Lab 6 Monitoring and controlling project</a:t>
            </a:r>
            <a:endParaRPr lang="zh-CN" altLang="en-US" sz="2400" dirty="0" smtClean="0"/>
          </a:p>
          <a:p>
            <a:pPr eaLnBrk="1" hangingPunct="1">
              <a:defRPr/>
            </a:pPr>
            <a:endParaRPr lang="zh-CN" altLang="en-US" sz="2800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C81E86-DF74-4D1F-A6C4-F68E708E4235}" type="slidenum">
              <a:rPr lang="en-US" altLang="zh-CN" sz="1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8800" smtClean="0"/>
              <a:t>Q &amp; A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755650" y="5516563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Garamond" panose="02020404030301010803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hlink"/>
                </a:solidFill>
                <a:latin typeface="Georgia" panose="02040502050405020303" pitchFamily="18" charset="0"/>
                <a:ea typeface="华文隶书" panose="02010800040101010101" pitchFamily="2" charset="-122"/>
              </a:rPr>
              <a:t>IT Project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Garamond"/>
        <a:ea typeface="华文隶书"/>
        <a:cs typeface=""/>
      </a:majorFont>
      <a:minorFont>
        <a:latin typeface="Garamon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MaBiao2004</Template>
  <TotalTime>825</TotalTime>
  <Words>554</Words>
  <Application>Microsoft Office PowerPoint</Application>
  <PresentationFormat>全屏显示(4:3)</PresentationFormat>
  <Paragraphs>75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华文隶书</vt:lpstr>
      <vt:lpstr>华文新魏</vt:lpstr>
      <vt:lpstr>宋体</vt:lpstr>
      <vt:lpstr>Arial</vt:lpstr>
      <vt:lpstr>Garamond</vt:lpstr>
      <vt:lpstr>Georgia</vt:lpstr>
      <vt:lpstr>Tahoma</vt:lpstr>
      <vt:lpstr>Times New Roman</vt:lpstr>
      <vt:lpstr>Verdana</vt:lpstr>
      <vt:lpstr>Wingdings</vt:lpstr>
      <vt:lpstr>Ocean</vt:lpstr>
      <vt:lpstr>IT Project Management</vt:lpstr>
      <vt:lpstr>Instructors</vt:lpstr>
      <vt:lpstr>Objectives</vt:lpstr>
      <vt:lpstr>教学方式</vt:lpstr>
      <vt:lpstr>Course Textbook</vt:lpstr>
      <vt:lpstr>Grading policy (考评方式)</vt:lpstr>
      <vt:lpstr>Contents</vt:lpstr>
      <vt:lpstr>Contents</vt:lpstr>
      <vt:lpstr>Q &amp; A</vt:lpstr>
    </vt:vector>
  </TitlesOfParts>
  <Company>Michael-Carol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Michael Ma</dc:creator>
  <cp:lastModifiedBy>Doudou</cp:lastModifiedBy>
  <cp:revision>161</cp:revision>
  <dcterms:created xsi:type="dcterms:W3CDTF">2002-06-26T07:56:27Z</dcterms:created>
  <dcterms:modified xsi:type="dcterms:W3CDTF">2017-04-16T14:49:46Z</dcterms:modified>
</cp:coreProperties>
</file>