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5356-5B54-493F-B401-91A33883A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5E4A2-FA60-4874-99DC-0C7AEC2D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FFF9-040C-4BEC-9231-6770CB7D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100F-EA3C-4DA4-9C30-C58DBD4B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13C90-8C6D-44E6-8366-CF46F19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E44F-50CE-43C3-AC68-5B00F0F3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10B47-58D6-4A81-B181-9A1EE376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63AA-A152-45BE-B4FA-9EC1072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A7E7-B2D1-4597-A501-57D02837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6D26-F882-49FC-8721-10F38E4D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289DF-0DCA-42DA-8C48-9E5F87E09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57147-FE85-4A9B-A7D1-A6579089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7E59-1B91-43E2-9180-AF49310F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05BE-6186-445B-AAD3-EAD94455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6B94F-5BDA-4B82-A953-164274E5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6D30-3721-46C3-BBBF-D46D3783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4D52-6AC1-448A-9DC6-4BD975EB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C2BF-1B9C-4D52-BBE4-8FD4D675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0A81-BCA9-4D92-8685-383E7862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75E0-687D-4B70-9567-242B69C9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12B1-4427-476F-95F9-ADACF85B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FBBB-9D80-4436-B175-86C4D97C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7E23-65A3-48D0-B239-8B41CD76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BE5D-131B-469F-94DA-4773B26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1FB4-E963-4252-B473-1E564094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F47B-5EEE-4E31-8BE1-DAE47348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F03D-65E1-49CD-AB04-C5AAACE03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098F9-46E0-45EB-9632-1AD6D2C0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954DB-CF29-4497-9E48-6EAB8C9D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35A6-F588-48A2-A8B8-909FF25D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8758-D534-41EF-B504-B4A6D8B0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A564-DE07-43FB-A3D3-14685862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D5BF-3BB3-4A2D-895E-F258723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8D55-CCCD-4ABB-B14D-2D1A1A2F9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1FA8D-2C9D-41A5-A016-FDE77894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DEF06-F5B0-4EB4-92F6-95222D2FF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3BD7D-7942-4B58-8C55-1E328BC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FC5EC-2AC5-45CC-B90C-2D465451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EC25-829E-4B1F-9897-F76C34E9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0795-C97B-444D-9E13-3051ED46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AF30-9376-4911-AEEA-DBE2B85A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2A2D0-8F5B-4945-9ABD-1EE005C2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09BF-8ECA-4096-9BD6-D6CC2DF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DE358-2468-437F-8E01-3A70A46D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D940-FFA8-49BD-8469-E9B0012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9134-9E72-4A82-B549-F62E380E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2A49-88C9-405A-AF46-08D5DE52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6371-CF95-4DD7-BA57-44260598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2FFBC-F866-4148-899A-A776C98B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AFE65-7C38-4AC3-825D-BCEDF6BA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600CF-06B0-4A26-AC8C-A520C9AB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C7C94-18B6-4F3A-AB8A-47BA7B6E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8F30-2632-4FF1-BDD2-2F542CFD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0AFFC-6601-4419-86C6-E210212DD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CFA3-5E42-4063-A75C-FC92067C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FFE2-7C26-44FD-A818-704A559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A36A-F974-4B60-9B0D-63EB1A28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06B6-794C-450C-9303-F748018D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6D1B-30FD-457D-8D22-091DE1E2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D222-90FD-4BA2-BEAC-F9179876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41A4-A689-4510-98CE-98488AD5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06DF-1E0B-4B7A-BF3B-179BE9FE9A2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43EF-51FA-4FD4-BA43-D1322F972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11FE-9135-4E31-BE37-EC41F4974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3C35-5C8F-4151-8F54-03D57E5E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B530-95CA-47E1-9F33-F989A594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17" y="1041400"/>
            <a:ext cx="11846766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Machine</a:t>
            </a:r>
            <a:r>
              <a:rPr lang="en-US" b="1" dirty="0">
                <a:solidFill>
                  <a:schemeClr val="bg1"/>
                </a:solidFill>
              </a:rPr>
              <a:t> Learning: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Music Genre </a:t>
            </a:r>
            <a:r>
              <a:rPr lang="en-US" sz="5400" b="1" dirty="0">
                <a:solidFill>
                  <a:schemeClr val="bg1"/>
                </a:solidFill>
              </a:rPr>
              <a:t>Classification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DB8-7AD5-4524-8E63-9F7B8302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16" y="3807312"/>
            <a:ext cx="11846765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Devon Hunter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69D84-4E63-4D1C-A769-8E4C06D15B2E}"/>
              </a:ext>
            </a:extLst>
          </p:cNvPr>
          <p:cNvSpPr/>
          <p:nvPr/>
        </p:nvSpPr>
        <p:spPr>
          <a:xfrm>
            <a:off x="5914698" y="380731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87966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Time Signature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45F13D-8901-4528-AC7C-961B09FF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17" y="1929418"/>
            <a:ext cx="5389739" cy="3326239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0FC6A34-BF16-4E00-89C7-260A4E66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817" y="5255657"/>
            <a:ext cx="5389739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Pearson's Chi-squared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lang="en-US" altLang="en-US" sz="1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timesig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X-squared = 1125.1, df = 24,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3DCEAB-BBA2-4462-BCDE-4F79B384747D}"/>
              </a:ext>
            </a:extLst>
          </p:cNvPr>
          <p:cNvSpPr txBox="1">
            <a:spLocks/>
          </p:cNvSpPr>
          <p:nvPr/>
        </p:nvSpPr>
        <p:spPr>
          <a:xfrm>
            <a:off x="706261" y="2553264"/>
            <a:ext cx="5061689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Only a few genres use time signatures other than 4/4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Most songs are in 4/4</a:t>
            </a:r>
          </a:p>
        </p:txBody>
      </p:sp>
    </p:spTree>
    <p:extLst>
      <p:ext uri="{BB962C8B-B14F-4D97-AF65-F5344CB8AC3E}">
        <p14:creationId xmlns:p14="http://schemas.microsoft.com/office/powerpoint/2010/main" val="3805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Acousticness and Genre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5202C-7232-4043-A884-1F7A5803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73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473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acousticness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1560.2,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6481.8,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1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Danceability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45137-CE60-435D-A800-6A0FCF787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danceability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1245.5,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6489.6,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Duration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4E4A1E-786C-4061-9D11-0EF379863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0894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duration_ms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104.56,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6444.9,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Energy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EF1916-F5CD-4807-80B3-989E407AA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energy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1062.1,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6485.4,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8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Instrumentalness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FD736E-6EB9-4A2A-A69E-A097E5E4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instrumentalness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905.37,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6357.9,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5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Liveness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9B1457-E59A-4FB2-AAE0-C6D0B33C0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0894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liveness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14.752,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6493.4,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4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Loudness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401FB4-D33F-4421-AA1F-801CF748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loudness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984.83,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6470.1,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0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Speechiness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21FB98-CAA9-4A4F-B72D-7B1608BF6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speechiness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411.04,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6432.7,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Tempo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8A149B-D704-482D-A584-051B2A8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tempo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95.534,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6494,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0841-7B71-462B-9882-A9B9E93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4D69-2613-4812-8D7F-1C16F3AE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Project Description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Data Exploration and Preprocessing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Training the Models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4512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Valence And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40E132-110B-4D19-96A9-4F2E3CC30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98" y="1935921"/>
            <a:ext cx="5988403" cy="36957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2B8D0E4-E06A-4C5B-9ADD-A533F383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98" y="5631621"/>
            <a:ext cx="5988403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One-way analysis of means (not assuming equal variances)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valence and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= 381.84, num df = 8.0,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df = 6493.4,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6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CA08-5F06-420F-B95C-E01C3E8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1D7-CD6F-420E-822F-6A44AAF4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dataset was partitioned into train and test sets (90% train, 10% test)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train and test sets were duplicated, converted to all numeric, and normalized using min-max normalization so all variable values were between 0 and 1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numeric dataset was used for KNN, SVM, and neural networks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To train the neural networks with multiple class values, the class variable was one-hot encoded using </a:t>
            </a:r>
            <a:r>
              <a:rPr lang="en-US" sz="2400" dirty="0" err="1">
                <a:solidFill>
                  <a:schemeClr val="bg1"/>
                </a:solidFill>
              </a:rPr>
              <a:t>Keras</a:t>
            </a:r>
            <a:r>
              <a:rPr lang="en-US" sz="2400" dirty="0">
                <a:solidFill>
                  <a:schemeClr val="bg1"/>
                </a:solidFill>
              </a:rPr>
              <a:t>’ </a:t>
            </a:r>
            <a:r>
              <a:rPr lang="en-US" sz="2400" dirty="0" err="1">
                <a:solidFill>
                  <a:schemeClr val="bg1"/>
                </a:solidFill>
              </a:rPr>
              <a:t>to_categorical</a:t>
            </a:r>
            <a:r>
              <a:rPr lang="en-US" sz="2400" dirty="0">
                <a:solidFill>
                  <a:schemeClr val="bg1"/>
                </a:solidFill>
              </a:rPr>
              <a:t>() function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This was done just before training the neural networks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Neural networks were trained last so the class labels did not need to be decoded</a:t>
            </a:r>
          </a:p>
        </p:txBody>
      </p:sp>
    </p:spTree>
    <p:extLst>
      <p:ext uri="{BB962C8B-B14F-4D97-AF65-F5344CB8AC3E}">
        <p14:creationId xmlns:p14="http://schemas.microsoft.com/office/powerpoint/2010/main" val="202409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6FA-501F-496F-B88D-158CD0AD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F4D8-B2A5-4B39-8E24-D2F3C208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10-fold cross-validation and the caret package were used to train and tune the models (except the neural network)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6 classifiers were trained and tuned: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CE048-36CB-42BE-9D4B-1BF43576E260}"/>
              </a:ext>
            </a:extLst>
          </p:cNvPr>
          <p:cNvSpPr txBox="1"/>
          <p:nvPr/>
        </p:nvSpPr>
        <p:spPr>
          <a:xfrm>
            <a:off x="3020427" y="3331880"/>
            <a:ext cx="6151146" cy="1338828"/>
          </a:xfrm>
          <a:prstGeom prst="rect">
            <a:avLst/>
          </a:prstGeom>
          <a:noFill/>
        </p:spPr>
        <p:txBody>
          <a:bodyPr wrap="square" numCol="2" spcCol="4572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SVM Linear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SVM Radial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GBM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0896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88AB1441-6B32-400A-9EB3-F978F8D0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02" y="3083494"/>
            <a:ext cx="5592702" cy="316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BF127-EE5E-44D3-926D-F433AA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7801D4-3E7A-4DE4-A3BC-F362F53D7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5502" y="2096064"/>
            <a:ext cx="5592702" cy="1141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 = c(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knn.model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train(genre ~ ., data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"cv"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number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tuneGrid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392F4-181F-4775-9813-39107B292953}"/>
              </a:ext>
            </a:extLst>
          </p:cNvPr>
          <p:cNvSpPr txBox="1">
            <a:spLocks/>
          </p:cNvSpPr>
          <p:nvPr/>
        </p:nvSpPr>
        <p:spPr>
          <a:xfrm>
            <a:off x="913796" y="2096064"/>
            <a:ext cx="397253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A tune grid was used with values between 1 and the square root of the number of observations in the training set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OOS Accuracy: 42.4%</a:t>
            </a:r>
          </a:p>
        </p:txBody>
      </p:sp>
    </p:spTree>
    <p:extLst>
      <p:ext uri="{BB962C8B-B14F-4D97-AF65-F5344CB8AC3E}">
        <p14:creationId xmlns:p14="http://schemas.microsoft.com/office/powerpoint/2010/main" val="185958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127-EE5E-44D3-926D-F433AA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SVM Linear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392F4-181F-4775-9813-39107B292953}"/>
              </a:ext>
            </a:extLst>
          </p:cNvPr>
          <p:cNvSpPr txBox="1">
            <a:spLocks/>
          </p:cNvSpPr>
          <p:nvPr/>
        </p:nvSpPr>
        <p:spPr>
          <a:xfrm>
            <a:off x="913796" y="2096064"/>
            <a:ext cx="3972530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A tune grid was used with values between 0.5 and 5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Changes to the hyper parameter didn’t make much difference in performance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OOS Accuracy: 45.15%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3B4E2B-0962-44E0-A6B7-3ADACA30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76" y="2759412"/>
            <a:ext cx="5906624" cy="1141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= c(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svm.lin.model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train(genre ~ ., data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"cv"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number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tuneGrid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svmLinear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AE13DF-1B97-4658-9907-65CD1A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76" y="3900730"/>
            <a:ext cx="5906624" cy="1295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Resampling results across tuning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   Accuracy   Kappa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0.5 0.4481481 0.3791667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1.0 0.4481481 0.3791667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3.0 0.4481481 0.3791667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5.0 0.4482194 0.3792468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2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127-EE5E-44D3-926D-F433AA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SVM Radial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392F4-181F-4775-9813-39107B292953}"/>
              </a:ext>
            </a:extLst>
          </p:cNvPr>
          <p:cNvSpPr txBox="1">
            <a:spLocks/>
          </p:cNvSpPr>
          <p:nvPr/>
        </p:nvSpPr>
        <p:spPr>
          <a:xfrm>
            <a:off x="913796" y="2096064"/>
            <a:ext cx="3972530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This model took the longest to train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Using a tune grid was slow and impractical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hyperparameters were autotuned by caret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OOS Accuracy: 46.76%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3B4E2B-0962-44E0-A6B7-3ADACA30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80" y="2464239"/>
            <a:ext cx="5906625" cy="679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svm.</a:t>
            </a:r>
            <a:r>
              <a:rPr lang="en-US" altLang="en-US" sz="1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train(genre ~ ., data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"cv"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number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svmRadial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AE13DF-1B97-4658-9907-65CD1A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80" y="3143892"/>
            <a:ext cx="5906624" cy="1756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Resampling results across tuning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   Accuracy   Kappa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0.25 0.4553419 0.3872596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.50 0.4606838 0.3932692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.00 0.4664530 0.3997596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Tuning parameter ‘sigma’ was held constant at a value of 0.06630039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 was used to select the optimal model using the largest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final values used for the model were sigma = 0.06630039 and C = 1.</a:t>
            </a:r>
          </a:p>
        </p:txBody>
      </p:sp>
    </p:spTree>
    <p:extLst>
      <p:ext uri="{BB962C8B-B14F-4D97-AF65-F5344CB8AC3E}">
        <p14:creationId xmlns:p14="http://schemas.microsoft.com/office/powerpoint/2010/main" val="397012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127-EE5E-44D3-926D-F433AA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392F4-181F-4775-9813-39107B292953}"/>
              </a:ext>
            </a:extLst>
          </p:cNvPr>
          <p:cNvSpPr txBox="1">
            <a:spLocks/>
          </p:cNvSpPr>
          <p:nvPr/>
        </p:nvSpPr>
        <p:spPr>
          <a:xfrm>
            <a:off x="913796" y="2096063"/>
            <a:ext cx="3972530" cy="4028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A tune grid was used with mtry values between 1 and the number of features in the dataset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Instrumentalness, speechiness, and danceability were the three most important variables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OOS Accuracy: 47.53%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3B4E2B-0962-44E0-A6B7-3ADACA30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80" y="2464239"/>
            <a:ext cx="5906624" cy="833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(mtry = c(1, 3, 6, 8, 11, 13))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rf.model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train(genre ~ ., data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"cv"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number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“rf"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AE13DF-1B97-4658-9907-65CD1A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80" y="3297780"/>
            <a:ext cx="5906624" cy="2064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Resampling results across tuning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mtry  Accuracy   Kappa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1    0.3706553  0.2919872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0.4762821  0.4108173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6    0.4760684  0.4105769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8    0.4720798  0.4060897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11   0.4718661  0.4058494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13   0.4708689  0.4047276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 was used to select the optimal model using the largest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final value used for the model was mtry = 3.</a:t>
            </a:r>
          </a:p>
        </p:txBody>
      </p:sp>
    </p:spTree>
    <p:extLst>
      <p:ext uri="{BB962C8B-B14F-4D97-AF65-F5344CB8AC3E}">
        <p14:creationId xmlns:p14="http://schemas.microsoft.com/office/powerpoint/2010/main" val="44136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127-EE5E-44D3-926D-F433AA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GBM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392F4-181F-4775-9813-39107B292953}"/>
              </a:ext>
            </a:extLst>
          </p:cNvPr>
          <p:cNvSpPr txBox="1">
            <a:spLocks/>
          </p:cNvSpPr>
          <p:nvPr/>
        </p:nvSpPr>
        <p:spPr>
          <a:xfrm>
            <a:off x="913796" y="2096064"/>
            <a:ext cx="397253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GBM took almost as long as SVM radial to tune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The model was autotuned with caret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OOS Accuracy: 49.45%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3B4E2B-0962-44E0-A6B7-3ADACA30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31" y="2096064"/>
            <a:ext cx="5917291" cy="679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train(genre ~ ., data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"cv"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number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gbm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80B12A-55F7-4F0E-AFE5-05273CE6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32" y="2698773"/>
            <a:ext cx="5917272" cy="2987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Resampling results across tuning parameters: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interaction.depth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n.trees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Accuracy   Kappa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1                  50      0.4476496  0.3786058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1 	        100	     0.4650285  0.3981571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1 	        150      0.4717949  0.4057692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2 	         50      0.4686610  0.4022436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2 	        100      0.4782051  0.4129808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2 	        150      0.4819801  0.4172276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3 	         50      0.4730769  0.4072115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3 	        100      0.4811254  0.4162660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3 	        150      0.4845442  0.4201122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Tuning parameter 'shrinkage' was held constant at a value of 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Tuning parameter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n.minobsinnode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was held constant at a value of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Accuracy was used to select the optimal model using the largest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final values used for the model were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n.trees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150,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interaction.depth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3, shrinkage = 0.1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n.minobsinnode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5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127-EE5E-44D3-926D-F433AA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the Models: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392F4-181F-4775-9813-39107B292953}"/>
              </a:ext>
            </a:extLst>
          </p:cNvPr>
          <p:cNvSpPr txBox="1">
            <a:spLocks/>
          </p:cNvSpPr>
          <p:nvPr/>
        </p:nvSpPr>
        <p:spPr>
          <a:xfrm>
            <a:off x="913796" y="1690688"/>
            <a:ext cx="3972530" cy="48958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The neural networks were tuned manually using different values for the mini-batch size, number of layers, and number of neurons</a:t>
            </a:r>
          </a:p>
          <a:p>
            <a:pPr>
              <a:spcAft>
                <a:spcPts val="1000"/>
              </a:spcAft>
            </a:pP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activation function and </a:t>
            </a:r>
            <a:r>
              <a:rPr lang="en-US" dirty="0" err="1">
                <a:solidFill>
                  <a:schemeClr val="bg1"/>
                </a:solidFill>
              </a:rPr>
              <a:t>categorical_crossentropy</a:t>
            </a:r>
            <a:r>
              <a:rPr lang="en-US" dirty="0">
                <a:solidFill>
                  <a:schemeClr val="bg1"/>
                </a:solidFill>
              </a:rPr>
              <a:t> loss function were used</a:t>
            </a:r>
          </a:p>
          <a:p>
            <a:pPr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Class labels were one-hot encoded</a:t>
            </a:r>
          </a:p>
          <a:p>
            <a:pPr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OOS Accuracy: 45.99%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7A5977-476C-4739-A715-4DF6BF12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1" y="1888664"/>
            <a:ext cx="6705599" cy="158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&lt;-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(units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activation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dim(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(units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activation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model %&gt;% compile(loss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optimizer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metrics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6A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"accuracy"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history &lt;- model %&gt;% fit(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music.train.labels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epochs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verbose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music.validation.nn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music.validation.labels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25091514-3569-48C1-87E5-3C271AA2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476258"/>
            <a:ext cx="6705599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28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B39-7E0A-4D00-A96D-2DB85153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2D1-B76D-4093-8D60-F93FEF88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134455" cy="369513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GBM performed the best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Classification accuracy and AUC are not great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Models have trouble classifying pop and rock songs</a:t>
            </a:r>
          </a:p>
          <a:p>
            <a:pPr>
              <a:spcAft>
                <a:spcPts val="1000"/>
              </a:spcAft>
            </a:pPr>
            <a:r>
              <a:rPr lang="en-US" sz="2200" dirty="0">
                <a:solidFill>
                  <a:schemeClr val="bg1"/>
                </a:solidFill>
              </a:rPr>
              <a:t>More descriptive features or fewer class labels would improve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E28D3F-FDEF-4712-85E1-D4F56E63C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60609"/>
              </p:ext>
            </p:extLst>
          </p:nvPr>
        </p:nvGraphicFramePr>
        <p:xfrm>
          <a:off x="5324475" y="2096064"/>
          <a:ext cx="6029325" cy="31601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545715">
                  <a:extLst>
                    <a:ext uri="{9D8B030D-6E8A-4147-A177-3AD203B41FA5}">
                      <a16:colId xmlns:a16="http://schemas.microsoft.com/office/drawing/2014/main" val="1116708252"/>
                    </a:ext>
                  </a:extLst>
                </a:gridCol>
                <a:gridCol w="2034136">
                  <a:extLst>
                    <a:ext uri="{9D8B030D-6E8A-4147-A177-3AD203B41FA5}">
                      <a16:colId xmlns:a16="http://schemas.microsoft.com/office/drawing/2014/main" val="2252339976"/>
                    </a:ext>
                  </a:extLst>
                </a:gridCol>
                <a:gridCol w="1449474">
                  <a:extLst>
                    <a:ext uri="{9D8B030D-6E8A-4147-A177-3AD203B41FA5}">
                      <a16:colId xmlns:a16="http://schemas.microsoft.com/office/drawing/2014/main" val="327659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AUC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99291"/>
                  </a:ext>
                </a:extLst>
              </a:tr>
              <a:tr h="465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KNN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37917"/>
                  </a:ext>
                </a:extLst>
              </a:tr>
              <a:tr h="465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SVM Linear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45.1%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0.651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4641"/>
                  </a:ext>
                </a:extLst>
              </a:tr>
              <a:tr h="465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SVM Radial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46.7%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0.651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41299"/>
                  </a:ext>
                </a:extLst>
              </a:tr>
              <a:tr h="465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Random Forest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0.668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970424"/>
                  </a:ext>
                </a:extLst>
              </a:tr>
              <a:tr h="465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GBM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49.4%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0.657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47161"/>
                  </a:ext>
                </a:extLst>
              </a:tr>
              <a:tr h="4657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45.9%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0.653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8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1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548-8F29-4C66-B509-F89024F7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566D-2C87-4223-8109-A3DA7682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The purpose of this project is to classify songs by genre using aural attributes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The scope is limited to 9 popular genres: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F363C-263B-4411-8426-C82BD8E04F38}"/>
              </a:ext>
            </a:extLst>
          </p:cNvPr>
          <p:cNvSpPr txBox="1"/>
          <p:nvPr/>
        </p:nvSpPr>
        <p:spPr>
          <a:xfrm>
            <a:off x="3122145" y="3429000"/>
            <a:ext cx="5947709" cy="2365006"/>
          </a:xfrm>
          <a:prstGeom prst="rect">
            <a:avLst/>
          </a:prstGeom>
          <a:noFill/>
        </p:spPr>
        <p:txBody>
          <a:bodyPr wrap="square" numCol="2" spcCol="4572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Electronic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Folk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Hip-Hop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Jazz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9656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48CF-2776-4777-B7A2-8D4112B2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sz="4800" b="1" dirty="0">
                <a:solidFill>
                  <a:schemeClr val="bg1"/>
                </a:solidFill>
              </a:rPr>
              <a:t>Exploration</a:t>
            </a:r>
            <a:r>
              <a:rPr lang="en-US" b="1" dirty="0">
                <a:solidFill>
                  <a:schemeClr val="bg1"/>
                </a:solidFill>
              </a:rPr>
              <a:t>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6D14-CF9E-4A93-80F3-56F7857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dataset was obtained from Kaggle.com and the data was generated by Spotify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There are 228,159 songs from 26 genres (though only 9 of the genres will be used)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There are 7 categorical variables and 11 numeric variables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There are no missing values</a:t>
            </a:r>
          </a:p>
          <a:p>
            <a:pPr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548-8F29-4C66-B509-F89024F7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566D-2C87-4223-8109-A3DA7682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variables are: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F363C-263B-4411-8426-C82BD8E04F38}"/>
              </a:ext>
            </a:extLst>
          </p:cNvPr>
          <p:cNvSpPr txBox="1"/>
          <p:nvPr/>
        </p:nvSpPr>
        <p:spPr>
          <a:xfrm>
            <a:off x="2575758" y="2401673"/>
            <a:ext cx="7029833" cy="3846727"/>
          </a:xfrm>
          <a:prstGeom prst="rect">
            <a:avLst/>
          </a:prstGeom>
          <a:noFill/>
        </p:spPr>
        <p:txBody>
          <a:bodyPr wrap="square" numCol="2" spcCol="4572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Artist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Popularity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Acousticness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Danceability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Duration_ms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Energy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Instrumentalness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Liveness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Loudness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Speechiness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Tempo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Time_signature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Valence</a:t>
            </a:r>
          </a:p>
        </p:txBody>
      </p:sp>
    </p:spTree>
    <p:extLst>
      <p:ext uri="{BB962C8B-B14F-4D97-AF65-F5344CB8AC3E}">
        <p14:creationId xmlns:p14="http://schemas.microsoft.com/office/powerpoint/2010/main" val="410247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308F-E870-4508-8CA6-E524955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C40D-0CEE-4423-9830-852E66C2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Variables that are not tonal qualities of a song were removed (Artist name, Track name, Track ID, and Popularity)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Obscure genres and subgenres were removed; the genres listed in slide 3 remain.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dataset was </a:t>
            </a:r>
            <a:r>
              <a:rPr lang="en-US" sz="2400" dirty="0" err="1">
                <a:solidFill>
                  <a:schemeClr val="bg1"/>
                </a:solidFill>
              </a:rPr>
              <a:t>downsampled</a:t>
            </a:r>
            <a:r>
              <a:rPr lang="en-US" sz="2400" dirty="0">
                <a:solidFill>
                  <a:schemeClr val="bg1"/>
                </a:solidFill>
              </a:rPr>
              <a:t> to improve training time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</a:rPr>
              <a:t>After </a:t>
            </a:r>
            <a:r>
              <a:rPr lang="en-US" sz="2000" dirty="0" err="1">
                <a:solidFill>
                  <a:schemeClr val="bg1"/>
                </a:solidFill>
              </a:rPr>
              <a:t>downsampling</a:t>
            </a:r>
            <a:r>
              <a:rPr lang="en-US" sz="2000" dirty="0">
                <a:solidFill>
                  <a:schemeClr val="bg1"/>
                </a:solidFill>
              </a:rPr>
              <a:t>, there are 1,733 observations for each of the 9 genres.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</a:rPr>
              <a:t>15,597 total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39757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CA08-5F06-420F-B95C-E01C3E8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1D7-CD6F-420E-822F-6A44AAF4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Heatmaps and chi-squared tests were used to evaluate the relationship between the categorical variables and the class variable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Side-by-side box plots and ANOVA tests were used to evaluate the relationship between the numeric variables and the class variable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For every variable, the chi-squared tests and ANOVA tests indicated a relationship with the class variable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The visualizations and test results are shown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157306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Key and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2FB1B-7257-4C90-A95C-EBC12B36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17" y="1958036"/>
            <a:ext cx="5389739" cy="3326239"/>
          </a:xfrm>
          <a:effectLst>
            <a:softEdge rad="0"/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0FC6A34-BF16-4E00-89C7-260A4E66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817" y="5255657"/>
            <a:ext cx="5389739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Pearson's Chi-squared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key.table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X-squared = 769.15, df = 88,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3DCEAB-BBA2-4462-BCDE-4F79B384747D}"/>
              </a:ext>
            </a:extLst>
          </p:cNvPr>
          <p:cNvSpPr txBox="1">
            <a:spLocks/>
          </p:cNvSpPr>
          <p:nvPr/>
        </p:nvSpPr>
        <p:spPr>
          <a:xfrm>
            <a:off x="706261" y="2553264"/>
            <a:ext cx="5061689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Some genres tend to prefer certain keys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</a:rPr>
              <a:t>Most noticeably, many Hip-Hop songs are in the key of C#</a:t>
            </a:r>
          </a:p>
        </p:txBody>
      </p:sp>
    </p:spTree>
    <p:extLst>
      <p:ext uri="{BB962C8B-B14F-4D97-AF65-F5344CB8AC3E}">
        <p14:creationId xmlns:p14="http://schemas.microsoft.com/office/powerpoint/2010/main" val="20804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D32-E4B4-4501-815E-5319C5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 and Preprocessing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Mode and Genre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EFB110-EE5B-4CE5-AA79-F506CE097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17" y="1929417"/>
            <a:ext cx="5389739" cy="3326239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0FC6A34-BF16-4E00-89C7-260A4E66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817" y="5255657"/>
            <a:ext cx="5389739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Pearson's Chi-squared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lang="en-US" altLang="en-US" sz="1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X-squared = 846.87, df = 8, p-value &lt; 2.2e-16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6700F-88BA-4787-A330-71EE85F53A7C}"/>
              </a:ext>
            </a:extLst>
          </p:cNvPr>
          <p:cNvSpPr txBox="1"/>
          <p:nvPr/>
        </p:nvSpPr>
        <p:spPr>
          <a:xfrm>
            <a:off x="2209800" y="48863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3DCEAB-BBA2-4462-BCDE-4F79B384747D}"/>
              </a:ext>
            </a:extLst>
          </p:cNvPr>
          <p:cNvSpPr txBox="1">
            <a:spLocks/>
          </p:cNvSpPr>
          <p:nvPr/>
        </p:nvSpPr>
        <p:spPr>
          <a:xfrm>
            <a:off x="706261" y="2553264"/>
            <a:ext cx="5061689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Some genres use minor modes more frequently than others</a:t>
            </a:r>
          </a:p>
        </p:txBody>
      </p:sp>
    </p:spTree>
    <p:extLst>
      <p:ext uri="{BB962C8B-B14F-4D97-AF65-F5344CB8AC3E}">
        <p14:creationId xmlns:p14="http://schemas.microsoft.com/office/powerpoint/2010/main" val="277531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1649</Words>
  <Application>Microsoft Office PowerPoint</Application>
  <PresentationFormat>Widescreen</PresentationFormat>
  <Paragraphs>284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Courier New</vt:lpstr>
      <vt:lpstr>Office Theme</vt:lpstr>
      <vt:lpstr>Machine Learning: Music Genre Classification</vt:lpstr>
      <vt:lpstr>Overview</vt:lpstr>
      <vt:lpstr>Project Description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 Key and Genre</vt:lpstr>
      <vt:lpstr>Data Exploration and Preprocessing Mode and Genre</vt:lpstr>
      <vt:lpstr>Data Exploration and Preprocessing Time Signature and Genre</vt:lpstr>
      <vt:lpstr>Data Exploration and Preprocessing Acousticness and Genre</vt:lpstr>
      <vt:lpstr>Data Exploration and Preprocessing Danceability and Genre</vt:lpstr>
      <vt:lpstr>Data Exploration and Preprocessing Duration and Genre</vt:lpstr>
      <vt:lpstr>Data Exploration and Preprocessing Energy and Genre</vt:lpstr>
      <vt:lpstr>Data Exploration and Preprocessing Instrumentalness and Genre</vt:lpstr>
      <vt:lpstr>Data Exploration and Preprocessing Liveness and Genre</vt:lpstr>
      <vt:lpstr>Data Exploration and Preprocessing Loudness And Genre</vt:lpstr>
      <vt:lpstr>Data Exploration and Preprocessing Speechiness and Genre</vt:lpstr>
      <vt:lpstr>Data Exploration and Preprocessing Tempo and Genre</vt:lpstr>
      <vt:lpstr>Data Exploration and Preprocessing Valence And Genre</vt:lpstr>
      <vt:lpstr>Data Exploration and Preprocessing</vt:lpstr>
      <vt:lpstr>Training the Models</vt:lpstr>
      <vt:lpstr>Training the Models: KNN</vt:lpstr>
      <vt:lpstr>Training the Models: SVM Linear</vt:lpstr>
      <vt:lpstr>Training the Models: SVM Radial</vt:lpstr>
      <vt:lpstr>Training the Models: Random Forest</vt:lpstr>
      <vt:lpstr>Training the Models: GBM</vt:lpstr>
      <vt:lpstr>Training the Models: Neural Network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Music Genre Classification</dc:title>
  <dc:creator>Devon</dc:creator>
  <cp:lastModifiedBy>Devon</cp:lastModifiedBy>
  <cp:revision>63</cp:revision>
  <dcterms:created xsi:type="dcterms:W3CDTF">2019-04-29T16:30:37Z</dcterms:created>
  <dcterms:modified xsi:type="dcterms:W3CDTF">2019-05-03T02:24:20Z</dcterms:modified>
</cp:coreProperties>
</file>