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60" r:id="rId3"/>
    <p:sldId id="259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8C5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B92E2-C982-4B55-AA33-552ABE26A53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3580-F27C-4F53-A4C1-7FC6ADA0C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5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8774-039B-4500-8CD0-FF297CDB6F0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3A77-E1D0-495B-90BC-41F01E425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8774-039B-4500-8CD0-FF297CDB6F0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3A77-E1D0-495B-90BC-41F01E425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8774-039B-4500-8CD0-FF297CDB6F0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3A77-E1D0-495B-90BC-41F01E425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8774-039B-4500-8CD0-FF297CDB6F0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3A77-E1D0-495B-90BC-41F01E425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8774-039B-4500-8CD0-FF297CDB6F0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3A77-E1D0-495B-90BC-41F01E425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8774-039B-4500-8CD0-FF297CDB6F0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3A77-E1D0-495B-90BC-41F01E425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8774-039B-4500-8CD0-FF297CDB6F0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3A77-E1D0-495B-90BC-41F01E425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8774-039B-4500-8CD0-FF297CDB6F0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3A77-E1D0-495B-90BC-41F01E425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8774-039B-4500-8CD0-FF297CDB6F0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3A77-E1D0-495B-90BC-41F01E425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8774-039B-4500-8CD0-FF297CDB6F0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3A77-E1D0-495B-90BC-41F01E425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8774-039B-4500-8CD0-FF297CDB6F0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3A77-E1D0-495B-90BC-41F01E425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98774-039B-4500-8CD0-FF297CDB6F0F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3A77-E1D0-495B-90BC-41F01E4259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68C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68C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68C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68C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68C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68C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FLUR" TargetMode="External"/><Relationship Id="rId2" Type="http://schemas.openxmlformats.org/officeDocument/2006/relationships/hyperlink" Target="https://data.cdc.gov/Case-Surveillance/United-States-COVID-19-Cases-and-Deaths-by-State-o/9mfq-cb3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travel.org/sites/default/files/media_root/document/Coronavirus_WeeklyImpacts_12.17.2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06342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Florida Prospers</a:t>
            </a:r>
            <a:endParaRPr lang="en-US" sz="6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9530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Looking Back</a:t>
            </a:r>
          </a:p>
          <a:p>
            <a:pPr algn="ctr"/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Looking Forward</a:t>
            </a:r>
            <a:endParaRPr lang="en-US" sz="30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4800"/>
            <a:ext cx="35052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C68C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C68C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C68C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C68C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C68C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57200"/>
            <a:ext cx="445295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941110"/>
            <a:ext cx="4452959" cy="45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45911"/>
            <a:ext cx="4452958" cy="135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3626911"/>
            <a:ext cx="4452959" cy="32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52213"/>
            <a:ext cx="4452958" cy="14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8" y="4334128"/>
            <a:ext cx="4452959" cy="32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8" y="4656362"/>
            <a:ext cx="4452959" cy="14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09600" y="457200"/>
            <a:ext cx="3657600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 looking at the data from the U.S. Travel Association, we can see that when the lockdown was in full gear, the travel and tourism industry was operating at approximately 10% of normal.</a:t>
            </a: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There has been a lot of recovery made. Obviously, there still needs to be care taken, so it will be some time before a full recovery is made. Florida, for example, is down 43% (or $857 million) in mid-December 2020 compared to the same time in 2019. 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1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4800"/>
            <a:ext cx="83058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C68C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C68C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C68C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C68C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C68C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We have a responsibility to our employees and visitors. After the spike (almost 14%) in unemployment early in the year when shutdowns were undertaken by most of the country, Florida has had a great recovery. We’re just about back to pre-pandemic levels (6.4% in mid-December) of employment in Florida. This keeps people in their homes and food on the table.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80" y="1765120"/>
            <a:ext cx="6019120" cy="326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3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3505200" cy="4572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Overall, Florida has done a great job of keeping the rate of deaths low. Although there has been an uptick in the number of cases since the state reopened a lot of businesses, we have not seen a spike in deaths. Best of all, we have never come close to overwhelming our hospitals.</a:t>
            </a: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steps we have implemented (cleaning, masks, and social distancing) as we reopen have had the hoped-for positive effect. We will continue to practice these for as long as they are necessary.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31736"/>
            <a:ext cx="3699784" cy="223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124200"/>
            <a:ext cx="53462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800"/>
            <a:ext cx="3706966" cy="22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13448"/>
            <a:ext cx="350888" cy="22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0" y="228600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268"/>
            <a:ext cx="8229600" cy="3874533"/>
          </a:xfrm>
        </p:spPr>
        <p:txBody>
          <a:bodyPr>
            <a:normAutofit/>
          </a:bodyPr>
          <a:lstStyle/>
          <a:p>
            <a:pPr marL="0" indent="-45720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CDC. (2021). </a:t>
            </a:r>
            <a:r>
              <a:rPr lang="en-US" sz="1400" i="1" dirty="0">
                <a:solidFill>
                  <a:schemeClr val="tx1"/>
                </a:solidFill>
              </a:rPr>
              <a:t>United States COVID-19 Cases and Deaths by State over Time.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Retreived</a:t>
            </a:r>
            <a:r>
              <a:rPr lang="en-US" sz="1400" dirty="0">
                <a:solidFill>
                  <a:schemeClr val="tx1"/>
                </a:solidFill>
              </a:rPr>
              <a:t> from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-45720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1400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1400" dirty="0" smtClean="0">
                <a:solidFill>
                  <a:schemeClr val="tx1"/>
                </a:solidFill>
                <a:hlinkClick r:id="rId2"/>
              </a:rPr>
              <a:t>data.cdc.gov/Case-Surveillance/United-States-COVID-19-Cases-and-Deaths-by-State-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-45720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hlinkClick r:id="rId2"/>
              </a:rPr>
              <a:t>o/9mfq-cb36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20 January 2021.</a:t>
            </a:r>
          </a:p>
          <a:p>
            <a:pPr marL="0" indent="-45720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FRED</a:t>
            </a:r>
            <a:r>
              <a:rPr lang="en-US" sz="1400" dirty="0">
                <a:solidFill>
                  <a:schemeClr val="tx1"/>
                </a:solidFill>
              </a:rPr>
              <a:t>, Federal Reserve Bank of St. Louis. (2020)., </a:t>
            </a:r>
            <a:r>
              <a:rPr lang="en-US" sz="1400" i="1" dirty="0">
                <a:solidFill>
                  <a:schemeClr val="tx1"/>
                </a:solidFill>
              </a:rPr>
              <a:t>U.S. Bureau of Labor Statistics, Unemployment Rate in Florida </a:t>
            </a:r>
            <a:endParaRPr lang="en-US" sz="1400" i="1" dirty="0" smtClean="0">
              <a:solidFill>
                <a:schemeClr val="tx1"/>
              </a:solidFill>
            </a:endParaRPr>
          </a:p>
          <a:p>
            <a:pPr marL="0" indent="-457200"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tx1"/>
                </a:solidFill>
              </a:rPr>
              <a:t>	</a:t>
            </a:r>
            <a:r>
              <a:rPr lang="en-US" sz="1400" i="1" dirty="0" smtClean="0">
                <a:solidFill>
                  <a:schemeClr val="tx1"/>
                </a:solidFill>
              </a:rPr>
              <a:t>[</a:t>
            </a:r>
            <a:r>
              <a:rPr lang="en-US" sz="1400" i="1" dirty="0">
                <a:solidFill>
                  <a:schemeClr val="tx1"/>
                </a:solidFill>
              </a:rPr>
              <a:t>FLUR]</a:t>
            </a:r>
            <a:r>
              <a:rPr lang="en-US" sz="1400" dirty="0">
                <a:solidFill>
                  <a:schemeClr val="tx1"/>
                </a:solidFill>
              </a:rPr>
              <a:t>. Retrieved from; </a:t>
            </a:r>
            <a:r>
              <a:rPr lang="en-US" sz="1400" dirty="0">
                <a:solidFill>
                  <a:schemeClr val="tx1"/>
                </a:solidFill>
                <a:hlinkClick r:id="rId3"/>
              </a:rPr>
              <a:t>https://fred.stlouisfed.org/series/FLUR</a:t>
            </a:r>
            <a:r>
              <a:rPr lang="en-US" sz="1400" dirty="0">
                <a:solidFill>
                  <a:schemeClr val="tx1"/>
                </a:solidFill>
              </a:rPr>
              <a:t>, 24 January 24 2021.</a:t>
            </a:r>
          </a:p>
          <a:p>
            <a:pPr marL="0" indent="-45720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U.S. Travel Association. (2020). </a:t>
            </a:r>
            <a:r>
              <a:rPr lang="en-US" sz="1400" i="1" dirty="0" smtClean="0">
                <a:solidFill>
                  <a:schemeClr val="tx1"/>
                </a:solidFill>
              </a:rPr>
              <a:t>Weekly Coronavirus Impact on Travel Expenditures in the U.S., December 17, </a:t>
            </a:r>
          </a:p>
          <a:p>
            <a:pPr marL="0" indent="-457200">
              <a:spcBef>
                <a:spcPts val="0"/>
              </a:spcBef>
              <a:buNone/>
            </a:pPr>
            <a:r>
              <a:rPr lang="en-US" sz="1400" i="1" dirty="0">
                <a:solidFill>
                  <a:schemeClr val="tx1"/>
                </a:solidFill>
              </a:rPr>
              <a:t>	</a:t>
            </a:r>
            <a:r>
              <a:rPr lang="en-US" sz="1400" i="1" dirty="0" smtClean="0">
                <a:solidFill>
                  <a:schemeClr val="tx1"/>
                </a:solidFill>
              </a:rPr>
              <a:t>2020 Update.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Retrieved from 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-45720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://</a:t>
            </a:r>
            <a:r>
              <a:rPr lang="en-US" sz="1400" dirty="0" smtClean="0">
                <a:solidFill>
                  <a:schemeClr val="tx1"/>
                </a:solidFill>
                <a:hlinkClick r:id="rId4"/>
              </a:rPr>
              <a:t>www.ustravel.org/sites/default/files/media_root/document/Coronavirus_WeeklyImpacts_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-457200"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hlinkClick r:id="rId4"/>
              </a:rPr>
              <a:t>12.17.20.pdf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-457200">
              <a:spcBef>
                <a:spcPts val="0"/>
              </a:spcBef>
              <a:buNone/>
            </a:pPr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8626" y="35593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828036"/>
      </p:ext>
    </p:extLst>
  </p:cSld>
  <p:clrMapOvr>
    <a:masterClrMapping/>
  </p:clrMapOvr>
</p:sld>
</file>

<file path=ppt/theme/theme1.xml><?xml version="1.0" encoding="utf-8"?>
<a:theme xmlns:a="http://schemas.openxmlformats.org/drawingml/2006/main" name="Beach-PowerPoint-Template-154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Beach-PowerPoint-Template-1546</Template>
  <TotalTime>65</TotalTime>
  <Words>288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Beach-PowerPoint-Template-1546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 Computer</dc:creator>
  <cp:lastModifiedBy>Her Computer</cp:lastModifiedBy>
  <cp:revision>6</cp:revision>
  <dcterms:created xsi:type="dcterms:W3CDTF">2021-01-25T05:01:09Z</dcterms:created>
  <dcterms:modified xsi:type="dcterms:W3CDTF">2021-01-25T06:06:45Z</dcterms:modified>
</cp:coreProperties>
</file>