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0" d="100"/>
          <a:sy n="90" d="100"/>
        </p:scale>
        <p:origin x="1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/>
              <a:t>BANGKIT ACADEMY 2022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by GOOGLE, GOTO, TRAVELOKA – MACHINE LEARNING LEARNING PATH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Pembimbing : </a:t>
            </a:r>
            <a:r>
              <a:rPr lang="id-ID" altLang="en-US"/>
              <a:t>Danang Lelono, S.Si, M</a:t>
            </a:r>
            <a:r>
              <a:rPr lang="en-US"/>
              <a:t>.</a:t>
            </a:r>
            <a:r>
              <a:rPr lang="id-ID" altLang="en-US"/>
              <a:t> T.,Dr.</a:t>
            </a:r>
            <a:endParaRPr lang="id-ID" altLang="en-US"/>
          </a:p>
          <a:p>
            <a:endParaRPr lang="id-ID" altLang="en-US"/>
          </a:p>
          <a:p>
            <a:r>
              <a:rPr lang="id-ID" altLang="en-US"/>
              <a:t>Facilitator: Lukas Purba Wisesa</a:t>
            </a:r>
            <a:endParaRPr lang="id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>
                <a:sym typeface="+mn-ea"/>
              </a:rPr>
              <a:t>Company Capstone Project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id-ID" altLang="en-US"/>
              <a:t>Kami mengambil permasalahan mengenai pelanggan dalam membaca frequently asked question(FAQ) dan lebih suka bertanya langsung ke customer service, serta sistem traveloka lebih masih menggunaka email ticketing.</a:t>
            </a:r>
            <a:endParaRPr lang="id-ID" altLang="en-US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r>
              <a:rPr lang="id-ID" altLang="en-US"/>
              <a:t>Solusi dari kami adalah aplikasi chat yang menggunakan bot yang dapat menjawab pertanyaan yang diberikan </a:t>
            </a:r>
            <a:endParaRPr lang="id-ID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Machine Learning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id-ID" altLang="en-US"/>
              <a:t>Kami melakukan transfer learning terhadap model bert, dan juga menerjemahkan dataset SQuAD ke bahasa indonesia.</a:t>
            </a:r>
            <a:endParaRPr lang="id-ID" altLang="en-US"/>
          </a:p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endParaRPr lang="id-ID" altLang="en-US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3054985"/>
            <a:ext cx="8272145" cy="3122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Cloud Computing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621030" y="1825625"/>
            <a:ext cx="4794250" cy="4351655"/>
          </a:xfrm>
        </p:spPr>
        <p:txBody>
          <a:bodyPr/>
          <a:p>
            <a:r>
              <a:rPr lang="id-ID" altLang="en-US"/>
              <a:t>Backend pada sistem kami menggunakan framework Flask yang berbasis python, hal ini digunakan untuk memudahkan integrasi dengan model ML.</a:t>
            </a:r>
            <a:endParaRPr lang="id-ID" altLang="en-US"/>
          </a:p>
          <a:p>
            <a:r>
              <a:rPr lang="id-ID" altLang="en-US"/>
              <a:t>Untuk deployment digunakan Cloud Run dengan alasan dana dan juga kemudahan.</a:t>
            </a:r>
            <a:endParaRPr lang="id-ID" altLang="en-US"/>
          </a:p>
          <a:p>
            <a:endParaRPr lang="id-ID" altLang="en-US"/>
          </a:p>
          <a:p>
            <a:endParaRPr lang="id-ID" altLang="en-US"/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1"/>
          <a:srcRect l="14895" r="15218"/>
          <a:stretch>
            <a:fillRect/>
          </a:stretch>
        </p:blipFill>
        <p:spPr>
          <a:xfrm>
            <a:off x="6504940" y="1825625"/>
            <a:ext cx="2010410" cy="2276475"/>
          </a:xfrm>
          <a:prstGeom prst="rect">
            <a:avLst/>
          </a:prstGeom>
        </p:spPr>
      </p:pic>
      <p:pic>
        <p:nvPicPr>
          <p:cNvPr id="5" name="Gamba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05" y="4102100"/>
            <a:ext cx="2074545" cy="2074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Latar Belakang</a:t>
            </a:r>
            <a:endParaRPr lang="id-ID" altLang="en-US"/>
          </a:p>
        </p:txBody>
      </p:sp>
      <p:sp>
        <p:nvSpPr>
          <p:cNvPr id="4" name="Placeholder Konten 3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id-ID" altLang="en-US"/>
              <a:t>Sertifikasi menjadi nilai tambah untuk acuan dalam mengambil karir di sektor teknologi, dimana kemampuan seseorang tidak hanya dapat diukur dari tingkat pendidikan yang dicapai.</a:t>
            </a:r>
            <a:endParaRPr lang="id-ID" altLang="en-US"/>
          </a:p>
          <a:p>
            <a:pPr algn="just"/>
            <a:endParaRPr lang="id-ID" altLang="en-US"/>
          </a:p>
          <a:p>
            <a:pPr algn="just"/>
            <a:endParaRPr lang="id-ID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Bangkit Academy 2022</a:t>
            </a:r>
            <a:endParaRPr lang="id-ID" altLang="en-US"/>
          </a:p>
        </p:txBody>
      </p:sp>
      <p:pic>
        <p:nvPicPr>
          <p:cNvPr id="5" name="Placeholder Konten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640" y="2025650"/>
            <a:ext cx="2697480" cy="628650"/>
          </a:xfrm>
          <a:prstGeom prst="rect">
            <a:avLst/>
          </a:prstGeom>
        </p:spPr>
      </p:pic>
      <p:sp>
        <p:nvSpPr>
          <p:cNvPr id="7" name="Placeholder Konten 3"/>
          <p:cNvSpPr>
            <a:spLocks noGrp="1"/>
          </p:cNvSpPr>
          <p:nvPr/>
        </p:nvSpPr>
        <p:spPr>
          <a:xfrm>
            <a:off x="4321810" y="1825625"/>
            <a:ext cx="41935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d-ID" altLang="en-US" sz="2400"/>
              <a:t>Bangkit Academy merupakan inisiasi dari Google untuk menciptakan bakat digital dari mahasiswa mahasiswa indonesia.</a:t>
            </a:r>
            <a:endParaRPr lang="id-ID" altLang="en-US" sz="2400"/>
          </a:p>
          <a:p>
            <a:pPr marL="0" indent="0" algn="l">
              <a:buNone/>
            </a:pPr>
            <a:endParaRPr lang="id-ID" altLang="en-US" sz="2400"/>
          </a:p>
          <a:p>
            <a:pPr marL="0" indent="0" algn="l">
              <a:buNone/>
            </a:pPr>
            <a:r>
              <a:rPr lang="id-ID" altLang="en-US" sz="2400"/>
              <a:t>Bangkit sendiri dibagi menjadi 3 Learning Path, yakni Machine Learning, Mobile Development, dan juga Cloud Computing.</a:t>
            </a:r>
            <a:endParaRPr lang="id-ID" altLang="en-US" sz="2400"/>
          </a:p>
        </p:txBody>
      </p:sp>
      <p:pic>
        <p:nvPicPr>
          <p:cNvPr id="101" name="Gambar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783080" y="2876550"/>
            <a:ext cx="1244600" cy="1274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Gambar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62890" y="4150995"/>
            <a:ext cx="1860550" cy="2026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Gambar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2541905" y="4295140"/>
            <a:ext cx="1779905" cy="1737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Kerjasama Bangkit dengan perusahaan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628650" y="1825625"/>
            <a:ext cx="3949700" cy="4351655"/>
          </a:xfrm>
        </p:spPr>
        <p:txBody>
          <a:bodyPr/>
          <a:p>
            <a:pPr marL="0" indent="0">
              <a:buNone/>
            </a:pPr>
            <a:r>
              <a:rPr lang="id-ID" altLang="en-US" sz="2400"/>
              <a:t>Bangkit Academy bekerja sama dengan 3 perusahaan teknologi besar untuk menyediakan peserta dengan fasilitas seperti framework, mentor, dsb.</a:t>
            </a:r>
            <a:endParaRPr lang="id-ID" altLang="en-US" sz="2400"/>
          </a:p>
          <a:p>
            <a:pPr marL="0" indent="0">
              <a:buNone/>
            </a:pPr>
            <a:endParaRPr lang="id-ID" altLang="en-US" sz="2400"/>
          </a:p>
          <a:p>
            <a:pPr marL="0" indent="0">
              <a:buNone/>
            </a:pPr>
            <a:r>
              <a:rPr lang="id-ID" altLang="en-US" sz="2400"/>
              <a:t>Selain itu, Bangkit juga bekerja sama dengan universitas dan juga perusahaan lainnya.</a:t>
            </a:r>
            <a:endParaRPr lang="id-ID" altLang="en-US" sz="2400"/>
          </a:p>
        </p:txBody>
      </p:sp>
      <p:pic>
        <p:nvPicPr>
          <p:cNvPr id="104" name="Gambar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008245" y="1825625"/>
            <a:ext cx="3365500" cy="158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Gambar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8933" y="3405823"/>
            <a:ext cx="2524125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Gambar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8880" y="4596765"/>
            <a:ext cx="3365500" cy="158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Kegiatan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628650" y="1825625"/>
            <a:ext cx="3748405" cy="4351655"/>
          </a:xfrm>
        </p:spPr>
        <p:txBody>
          <a:bodyPr/>
          <a:p>
            <a:pPr marL="0" indent="0">
              <a:buNone/>
            </a:pPr>
            <a:r>
              <a:rPr lang="id-ID" altLang="en-US" sz="2000"/>
              <a:t>Asinkron:</a:t>
            </a:r>
            <a:endParaRPr lang="id-ID" altLang="en-US" sz="2000"/>
          </a:p>
          <a:p>
            <a:r>
              <a:rPr lang="id-ID" altLang="en-US" sz="2000"/>
              <a:t>Dicoding’s Python</a:t>
            </a:r>
            <a:endParaRPr lang="id-ID" altLang="en-US" sz="2000"/>
          </a:p>
          <a:p>
            <a:r>
              <a:rPr lang="id-ID" altLang="en-US" sz="2000"/>
              <a:t>IT Automation with Python</a:t>
            </a:r>
            <a:endParaRPr lang="id-ID" altLang="en-US" sz="2000"/>
          </a:p>
          <a:p>
            <a:r>
              <a:rPr lang="id-ID" altLang="en-US" sz="2000"/>
              <a:t>Mathematics for Machine Learning</a:t>
            </a:r>
            <a:endParaRPr lang="id-ID" altLang="en-US" sz="2000"/>
          </a:p>
          <a:p>
            <a:r>
              <a:rPr lang="id-ID" altLang="en-US" sz="2000"/>
              <a:t>Developer Tensorflow DeepLearning.AI</a:t>
            </a:r>
            <a:endParaRPr lang="id-ID" altLang="en-US" sz="2000"/>
          </a:p>
          <a:p>
            <a:r>
              <a:rPr lang="id-ID" altLang="en-US" sz="2000"/>
              <a:t>Structuring Machine Learning Project</a:t>
            </a:r>
            <a:endParaRPr lang="id-ID" altLang="en-US" sz="2000"/>
          </a:p>
          <a:p>
            <a:r>
              <a:rPr lang="id-ID" altLang="en-US" sz="2000"/>
              <a:t>TF Data and Deployment</a:t>
            </a:r>
            <a:endParaRPr lang="id-ID" altLang="en-US" sz="2000"/>
          </a:p>
          <a:p>
            <a:r>
              <a:rPr lang="id-ID" altLang="en-US" sz="2000"/>
              <a:t>Tensorflow Certification Prepation</a:t>
            </a:r>
            <a:endParaRPr lang="id-ID" altLang="en-US" sz="2000"/>
          </a:p>
        </p:txBody>
      </p:sp>
      <p:sp>
        <p:nvSpPr>
          <p:cNvPr id="6" name="Placeholder Konten 2"/>
          <p:cNvSpPr>
            <a:spLocks noGrp="1"/>
          </p:cNvSpPr>
          <p:nvPr/>
        </p:nvSpPr>
        <p:spPr>
          <a:xfrm>
            <a:off x="5137150" y="1924050"/>
            <a:ext cx="3748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en-US" sz="2000"/>
              <a:t>Sinkron:</a:t>
            </a:r>
            <a:endParaRPr lang="id-ID" altLang="en-US" sz="2000"/>
          </a:p>
          <a:p>
            <a:r>
              <a:rPr lang="id-ID" altLang="en-US" sz="2000"/>
              <a:t>ILT Tech</a:t>
            </a:r>
            <a:endParaRPr lang="id-ID" altLang="en-US" sz="2000"/>
          </a:p>
          <a:p>
            <a:r>
              <a:rPr lang="id-ID" altLang="en-US" sz="2000"/>
              <a:t>ILT Softskill</a:t>
            </a:r>
            <a:endParaRPr lang="id-ID" altLang="en-US" sz="2000"/>
          </a:p>
          <a:p>
            <a:r>
              <a:rPr lang="id-ID" altLang="en-US" sz="2000"/>
              <a:t>English Session</a:t>
            </a:r>
            <a:endParaRPr lang="id-ID" altLang="en-US" sz="2000"/>
          </a:p>
          <a:p>
            <a:endParaRPr lang="id-ID" altLang="en-US" sz="2000"/>
          </a:p>
          <a:p>
            <a:endParaRPr lang="id-ID" altLang="en-US" sz="2000"/>
          </a:p>
          <a:p>
            <a:pPr marL="0" indent="0">
              <a:buNone/>
            </a:pPr>
            <a:r>
              <a:rPr lang="id-ID" altLang="en-US" sz="2000"/>
              <a:t>Platform pembelajaran:</a:t>
            </a:r>
            <a:endParaRPr lang="id-ID" altLang="en-US" sz="2000"/>
          </a:p>
          <a:p>
            <a:r>
              <a:rPr lang="id-ID" altLang="en-US" sz="2000"/>
              <a:t>Dicoding</a:t>
            </a:r>
            <a:endParaRPr lang="id-ID" altLang="en-US" sz="2000"/>
          </a:p>
          <a:p>
            <a:r>
              <a:rPr lang="id-ID" altLang="en-US" sz="2000"/>
              <a:t>Coursera</a:t>
            </a:r>
            <a:endParaRPr lang="id-ID" altLang="en-US" sz="2000"/>
          </a:p>
          <a:p>
            <a:r>
              <a:rPr lang="id-ID" altLang="en-US" sz="2000"/>
              <a:t>Qwiklabs</a:t>
            </a:r>
            <a:endParaRPr lang="id-ID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SKS Setara</a:t>
            </a:r>
            <a:endParaRPr lang="id-ID" altLang="en-US"/>
          </a:p>
        </p:txBody>
      </p:sp>
      <p:graphicFrame>
        <p:nvGraphicFramePr>
          <p:cNvPr id="5" name="Placeholder Konten 4"/>
          <p:cNvGraphicFramePr/>
          <p:nvPr>
            <p:ph idx="1"/>
          </p:nvPr>
        </p:nvGraphicFramePr>
        <p:xfrm>
          <a:off x="628650" y="1905000"/>
          <a:ext cx="7886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926465"/>
                <a:gridCol w="3904615"/>
                <a:gridCol w="10839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id-ID" altLang="en-US"/>
                        <a:t>Kode Mata Kuliah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id-ID" altLang="en-US"/>
                        <a:t>Kode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id-ID" altLang="en-US"/>
                        <a:t>Daftar Mata Kuliah Kesetaraan 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id-ID" altLang="en-US" sz="1800">
                          <a:sym typeface="+mn-ea"/>
                        </a:rPr>
                        <a:t>SKS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MIIMB3002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A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Pemrograman Web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3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MIIMB3004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B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Softskill Teamwork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2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MIIMB3005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C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Mathematics for Machine Learning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2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1800">
                          <a:sym typeface="+mn-ea"/>
                        </a:rPr>
                        <a:t>MIIMB3006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D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Structuring Machine Learning Projects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2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MII3401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E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Deep Learning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3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1800">
                          <a:sym typeface="+mn-ea"/>
                        </a:rPr>
                        <a:t>MII3006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F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Kerja Praktek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3</a:t>
                      </a:r>
                      <a:endParaRPr lang="id-ID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1800">
                          <a:sym typeface="+mn-ea"/>
                        </a:rPr>
                        <a:t>MII3921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G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Pembelajaran Mesin</a:t>
                      </a:r>
                      <a:endParaRPr lang="id-ID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/>
                        <a:t>3</a:t>
                      </a:r>
                      <a:endParaRPr lang="id-ID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Hasil Sertifikat</a:t>
            </a:r>
            <a:endParaRPr lang="id-ID" altLang="en-US"/>
          </a:p>
        </p:txBody>
      </p:sp>
      <p:pic>
        <p:nvPicPr>
          <p:cNvPr id="4" name="Placeholder Konten 3" descr="Coursera-82CYJ7QZNXW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2185" y="1631315"/>
            <a:ext cx="2777490" cy="2146935"/>
          </a:xfrm>
          <a:prstGeom prst="rect">
            <a:avLst/>
          </a:prstGeom>
        </p:spPr>
      </p:pic>
      <p:pic>
        <p:nvPicPr>
          <p:cNvPr id="5" name="Gambar 4" descr="Coursera-GY6QMK4QWXX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75" y="4097655"/>
            <a:ext cx="2862580" cy="2212340"/>
          </a:xfrm>
          <a:prstGeom prst="rect">
            <a:avLst/>
          </a:prstGeom>
        </p:spPr>
      </p:pic>
      <p:pic>
        <p:nvPicPr>
          <p:cNvPr id="6" name="Gambar 5" descr="Coursera-P6GWEMZGYLY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1631315"/>
            <a:ext cx="2862580" cy="2212340"/>
          </a:xfrm>
          <a:prstGeom prst="rect">
            <a:avLst/>
          </a:prstGeom>
        </p:spPr>
      </p:pic>
      <p:pic>
        <p:nvPicPr>
          <p:cNvPr id="7" name="Gambar 6" descr="Coursera-SFCTHW7YCCZ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65" y="4097655"/>
            <a:ext cx="2759710" cy="2132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Company Capstone Project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id-ID" altLang="en-US" sz="2400"/>
              <a:t>Company Capstone Project merupakan agenda baru dari Bangkit Academy untuk memungkinkan peserta untuk berinteraksi dengan permasalahan yang mungkin akan didapatkan di perusahaan.</a:t>
            </a:r>
            <a:endParaRPr lang="id-ID" altLang="en-US" sz="2400"/>
          </a:p>
          <a:p>
            <a:pPr marL="0" indent="0">
              <a:buNone/>
            </a:pPr>
            <a:endParaRPr lang="id-ID" altLang="en-US" sz="2400"/>
          </a:p>
          <a:p>
            <a:pPr marL="0" indent="0">
              <a:buNone/>
            </a:pPr>
            <a:endParaRPr lang="id-ID" altLang="en-US" sz="2400"/>
          </a:p>
        </p:txBody>
      </p:sp>
      <p:pic>
        <p:nvPicPr>
          <p:cNvPr id="5" name="Gamba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3218180"/>
            <a:ext cx="5734685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Company Capstone Project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628650" y="1983105"/>
            <a:ext cx="7886700" cy="4194175"/>
          </a:xfrm>
        </p:spPr>
        <p:txBody>
          <a:bodyPr>
            <a:noAutofit/>
          </a:bodyPr>
          <a:p>
            <a:r>
              <a:rPr lang="id-ID" altLang="en-US" sz="2000"/>
              <a:t>(ML) M2008G0791 - Ananda Daffa Abdillah - Universitas Gadjah Mada</a:t>
            </a:r>
            <a:endParaRPr lang="id-ID" altLang="en-US" sz="2000"/>
          </a:p>
          <a:p>
            <a:r>
              <a:rPr lang="id-ID" altLang="en-US" sz="2000"/>
              <a:t>(ML) M2008G0792 - Daffa Haj Tsaqif - Universitas Gadjah Mada</a:t>
            </a:r>
            <a:endParaRPr lang="id-ID" altLang="en-US" sz="2000"/>
          </a:p>
          <a:p>
            <a:r>
              <a:rPr lang="id-ID" altLang="en-US" sz="2000"/>
              <a:t>(ML) M2191F1819 - Mario Hagi - Universitas Bina Darma</a:t>
            </a:r>
            <a:endParaRPr lang="id-ID" altLang="en-US" sz="2000"/>
          </a:p>
          <a:p>
            <a:r>
              <a:rPr lang="id-ID" altLang="en-US" sz="2000"/>
              <a:t>(MD) A2110F1435 - Alheta Wahyu Matalarens - IST AKPRIND Yogyakarta</a:t>
            </a:r>
            <a:endParaRPr lang="id-ID" altLang="en-US" sz="2000"/>
          </a:p>
          <a:p>
            <a:r>
              <a:rPr lang="id-ID" altLang="en-US" sz="2000"/>
              <a:t>(MD) A2183F1767 - Ary Bayu Nurwicaksono - Universitas AMIKOM Yogyakarta</a:t>
            </a:r>
            <a:endParaRPr lang="id-ID" altLang="en-US" sz="2000"/>
          </a:p>
          <a:p>
            <a:r>
              <a:rPr lang="id-ID" altLang="en-US" sz="2000"/>
              <a:t>(MD) A7183F1768 - Hafit Abekrori - Universitas AMIKOM Yogyakarta</a:t>
            </a:r>
            <a:endParaRPr lang="id-ID" altLang="en-US" sz="2000"/>
          </a:p>
          <a:p>
            <a:r>
              <a:rPr lang="id-ID" altLang="en-US" sz="2000"/>
              <a:t>(CC) C2307F2632- Muhammad Acla Alamsyah Nurdin Hamzah - Universitas Raharja</a:t>
            </a:r>
            <a:endParaRPr lang="id-ID" altLang="en-US" sz="2000"/>
          </a:p>
          <a:p>
            <a:r>
              <a:rPr lang="id-ID" altLang="en-US" sz="2000"/>
              <a:t>(CC) C2323J2836 - Aimar Anand - Universitas Tadulako</a:t>
            </a:r>
            <a:endParaRPr lang="id-ID" altLang="en-US" sz="2000"/>
          </a:p>
          <a:p>
            <a:r>
              <a:rPr lang="id-ID" altLang="en-US" sz="2000"/>
              <a:t>(CC) C7005F0459- Ariel Peaceo Gunawan - Universitas Bina Nusantara</a:t>
            </a:r>
            <a:endParaRPr lang="id-ID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2949</Words>
  <Application>WPS Presentation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Segoe UI Light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Arya Wijna</cp:lastModifiedBy>
  <cp:revision>26</cp:revision>
  <dcterms:created xsi:type="dcterms:W3CDTF">2018-09-20T06:27:00Z</dcterms:created>
  <dcterms:modified xsi:type="dcterms:W3CDTF">2022-07-13T19:11:57Z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DE0CA8AB50C5468C9316DD0B278E3215</vt:lpwstr>
  </property>
  <property fmtid="{D5CDD505-2E9C-101B-9397-08002B2CF9AE}" pid="3" name="KSOProductBuildVer">
    <vt:lpwstr>1057-11.2.0.11191</vt:lpwstr>
  </property>
</Properties>
</file>