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41" r:id="rId5"/>
    <p:sldId id="354" r:id="rId6"/>
    <p:sldId id="355" r:id="rId7"/>
    <p:sldId id="352" r:id="rId8"/>
    <p:sldId id="353" r:id="rId9"/>
    <p:sldId id="356" r:id="rId10"/>
    <p:sldId id="358" r:id="rId11"/>
    <p:sldId id="359" r:id="rId12"/>
    <p:sldId id="363" r:id="rId13"/>
    <p:sldId id="368" r:id="rId14"/>
    <p:sldId id="361" r:id="rId15"/>
    <p:sldId id="360" r:id="rId16"/>
    <p:sldId id="357" r:id="rId17"/>
    <p:sldId id="362" r:id="rId18"/>
    <p:sldId id="369" r:id="rId19"/>
    <p:sldId id="365" r:id="rId20"/>
    <p:sldId id="371" r:id="rId21"/>
    <p:sldId id="364" r:id="rId22"/>
    <p:sldId id="367" r:id="rId23"/>
    <p:sldId id="276" r:id="rId24"/>
    <p:sldId id="377" r:id="rId25"/>
    <p:sldId id="372" r:id="rId26"/>
    <p:sldId id="373" r:id="rId27"/>
    <p:sldId id="374" r:id="rId28"/>
  </p:sldIdLst>
  <p:sldSz cx="12192000" cy="6858000"/>
  <p:notesSz cx="6858000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806535E-1FA7-4BFB-B545-6DBF71D5855E}">
  <a:tblStyle styleId="{5806535E-1FA7-4BFB-B545-6DBF71D5855E}" styleName="Carrier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BAC0D0"/>
          </a:solidFill>
        </a:fill>
      </a:tcStyle>
    </a:band2H>
    <a:band1V>
      <a:tcStyle>
        <a:tcBdr/>
        <a:fill>
          <a:solidFill>
            <a:srgbClr val="BAC0D0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V>
            <a:ln w="6350">
              <a:solidFill>
                <a:srgbClr val="FFFFFF"/>
              </a:solidFill>
            </a:ln>
          </a:insideV>
        </a:tcBdr>
        <a:fill>
          <a:solidFill>
            <a:srgbClr val="152C7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211"/>
  </p:normalViewPr>
  <p:slideViewPr>
    <p:cSldViewPr snapToGrid="0" showGuides="1">
      <p:cViewPr varScale="1">
        <p:scale>
          <a:sx n="104" d="100"/>
          <a:sy n="104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3E4A3BB-86C8-E243-8F27-5FAB1959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49E77E0-5218-B24E-8A71-6A808A974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3D23-7F87-4248-8883-3F2CFF31166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1EC585-66B0-F74E-9E4E-F5C9ACB196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BBB9F3-FC6F-DC4A-9EBA-DC6E8B1E80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FCEA-112F-064A-9BC3-B536382F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6C34-462C-5A44-85C6-A401B2EECF7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7153"/>
            <a:ext cx="5486400" cy="36385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4050-6412-C74D-BA22-754CBEAE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3716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1148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864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8580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82296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96012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9728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234440" indent="-13716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="" xmlns:a16="http://schemas.microsoft.com/office/drawing/2014/main" id="{4BE9985D-2B3E-AC44-918B-15069EEF8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  <p:sp>
        <p:nvSpPr>
          <p:cNvPr id="6" name="Lead 1">
            <a:extLst>
              <a:ext uri="{FF2B5EF4-FFF2-40B4-BE49-F238E27FC236}">
                <a16:creationId xmlns="" xmlns:a16="http://schemas.microsoft.com/office/drawing/2014/main" id="{F98957D8-2B1B-724B-9282-C404B1F488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920240"/>
            <a:ext cx="7364984" cy="6400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[Optional 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="" xmlns:a16="http://schemas.microsoft.com/office/drawing/2014/main" id="{A1CB277E-0A83-488D-8766-29AF67E805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2743200"/>
            <a:ext cx="7364985" cy="251460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="" xmlns:a16="http://schemas.microsoft.com/office/drawing/2014/main" id="{EAB57EE6-57ED-4907-AD63-FF54F7F85C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667375"/>
            <a:ext cx="7364983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8823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Light Blue">
    <p:bg>
      <p:bgPr>
        <a:solidFill>
          <a:srgbClr val="189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=""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="" xmlns:a16="http://schemas.microsoft.com/office/drawing/2014/main" id="{8D36D2F1-2B2F-0D4D-9C5E-D35E0AFF6D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hidden">
          <a:xfrm>
            <a:off x="0" y="-2"/>
            <a:ext cx="12192000" cy="6858002"/>
          </a:xfrm>
          <a:solidFill>
            <a:srgbClr val="617080"/>
          </a:solidFill>
        </p:spPr>
        <p:txBody>
          <a:bodyPr lIns="6327648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3">
            <a:extLst>
              <a:ext uri="{FF2B5EF4-FFF2-40B4-BE49-F238E27FC236}">
                <a16:creationId xmlns=""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5413248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55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="" xmlns:a16="http://schemas.microsoft.com/office/drawing/2014/main" id="{A3C9B64B-EDC1-A341-BC5C-B7BCDDF2B9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280160"/>
            <a:ext cx="5410200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9F4647BA-9358-F64C-982D-ACABC0C30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=""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1280160"/>
            <a:ext cx="345643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 userDrawn="1">
          <p15:clr>
            <a:srgbClr val="FBAE40"/>
          </p15:clr>
        </p15:guide>
        <p15:guide id="2" pos="4928" userDrawn="1">
          <p15:clr>
            <a:srgbClr val="FBAE40"/>
          </p15:clr>
        </p15:guide>
        <p15:guide id="3" pos="2750" userDrawn="1">
          <p15:clr>
            <a:srgbClr val="FBAE40"/>
          </p15:clr>
        </p15:guide>
        <p15:guide id="4" pos="5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Line">
            <a:extLst>
              <a:ext uri="{FF2B5EF4-FFF2-40B4-BE49-F238E27FC236}">
                <a16:creationId xmlns="" xmlns:a16="http://schemas.microsoft.com/office/drawing/2014/main" id="{60BEA9D1-A115-6940-9CEA-838E35AC4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09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="" xmlns:a16="http://schemas.microsoft.com/office/drawing/2014/main" id="{44A884BD-0202-AC4B-9E85-1C5969A70E1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46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BCADE0FC-B4B2-2D4A-BE5E-07B126E1111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2583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  <p15:guide id="3" pos="1848" userDrawn="1">
          <p15:clr>
            <a:srgbClr val="FBAE40"/>
          </p15:clr>
        </p15:guide>
        <p15:guide id="4" pos="2136" userDrawn="1">
          <p15:clr>
            <a:srgbClr val="FBAE40"/>
          </p15:clr>
        </p15:guide>
        <p15:guide id="5" pos="5544" userDrawn="1">
          <p15:clr>
            <a:srgbClr val="FBAE40"/>
          </p15:clr>
        </p15:guide>
        <p15:guide id="6" pos="58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="" xmlns:a16="http://schemas.microsoft.com/office/drawing/2014/main" id="{B23E7D37-A45C-EB47-8D2B-C9D7C186B9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CCA94A9-37C5-2E4C-8600-2F58E0E7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2" y="1280160"/>
            <a:ext cx="7367017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3" pos="27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="" xmlns:a16="http://schemas.microsoft.com/office/drawing/2014/main" id="{C1C6BA7A-29FB-C54D-AD9D-F719CAAB57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0CE2898-40CC-8A49-BB48-1D980EDA8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73660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5" y="1280160"/>
            <a:ext cx="3457574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28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Line">
            <a:extLst>
              <a:ext uri="{FF2B5EF4-FFF2-40B4-BE49-F238E27FC236}">
                <a16:creationId xmlns="" xmlns:a16="http://schemas.microsoft.com/office/drawing/2014/main" id="{8AA53EF0-1A59-C841-B1F2-14D5E6F87B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AF58EA-D44A-EB4C-B1AC-D44033689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08C3B53B-5052-B841-B3DC-457C2EA202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45AA7F4-A5D4-0F40-819D-7624187736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4068445"/>
            <a:ext cx="3454402" cy="1967230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="" xmlns:a16="http://schemas.microsoft.com/office/drawing/2014/main" id="{85816BE7-DD5C-8241-9693-E2A004B922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783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E9CF3AC5-0999-E348-9B98-49ACF655D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783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4068445"/>
            <a:ext cx="3454402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9D561D7D-6A8B-BD40-9EC9-D2AD4B2ED9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78368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0C8AB89A-DA40-7443-B5ED-5D5C81BF4F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8368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=""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4068445"/>
            <a:ext cx="3456431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1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9F4647BA-9358-F64C-982D-ACABC0C30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16" name="Box">
            <a:extLst>
              <a:ext uri="{FF2B5EF4-FFF2-40B4-BE49-F238E27FC236}">
                <a16:creationId xmlns="" xmlns:a16="http://schemas.microsoft.com/office/drawing/2014/main" id="{E2DBD50B-6439-534E-B5FA-C3858729C0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200" y="1553235"/>
            <a:ext cx="3454400" cy="4482440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4EA2B118-DD5E-4349-BE6B-740494BF9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21944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64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Box">
            <a:extLst>
              <a:ext uri="{FF2B5EF4-FFF2-40B4-BE49-F238E27FC236}">
                <a16:creationId xmlns="" xmlns:a16="http://schemas.microsoft.com/office/drawing/2014/main" id="{438ABBB7-A34F-6343-A762-8142C2305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367658" y="1553234"/>
            <a:ext cx="3454400" cy="4482441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2A7A3914-9F1A-BA4F-9F9B-FC8106BBC9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32402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=""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9522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Box">
            <a:extLst>
              <a:ext uri="{FF2B5EF4-FFF2-40B4-BE49-F238E27FC236}">
                <a16:creationId xmlns="" xmlns:a16="http://schemas.microsoft.com/office/drawing/2014/main" id="{FBB4463B-6AD5-BC49-920E-A3C27459A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8279255" y="1553234"/>
            <a:ext cx="3454400" cy="4482441"/>
          </a:xfrm>
          <a:prstGeom prst="rect">
            <a:avLst/>
          </a:prstGeom>
          <a:noFill/>
          <a:ln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C7A106C5-89CB-3F45-8981-32FDEA8A28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643999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=""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61119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  <p15:guide id="5" pos="2350" userDrawn="1">
          <p15:clr>
            <a:srgbClr val="FBAE40"/>
          </p15:clr>
        </p15:guide>
        <p15:guide id="6" pos="402" userDrawn="1">
          <p15:clr>
            <a:srgbClr val="FBAE40"/>
          </p15:clr>
        </p15:guide>
        <p15:guide id="7" pos="2864" userDrawn="1">
          <p15:clr>
            <a:srgbClr val="FBAE40"/>
          </p15:clr>
        </p15:guide>
        <p15:guide id="8" pos="4814" userDrawn="1">
          <p15:clr>
            <a:srgbClr val="FBAE40"/>
          </p15:clr>
        </p15:guide>
        <p15:guide id="9" pos="5328" userDrawn="1">
          <p15:clr>
            <a:srgbClr val="FBAE40"/>
          </p15:clr>
        </p15:guide>
        <p15:guide id="10" pos="7278" userDrawn="1">
          <p15:clr>
            <a:srgbClr val="FBAE40"/>
          </p15:clr>
        </p15:guide>
        <p15:guide id="11" orient="horz" pos="1240" userDrawn="1">
          <p15:clr>
            <a:srgbClr val="FBAE40"/>
          </p15:clr>
        </p15:guide>
        <p15:guide id="12" orient="horz" pos="368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="" xmlns:a16="http://schemas.microsoft.com/office/drawing/2014/main" id="{3EB3E14E-C583-F144-BB7E-2E89839EF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54102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52C32AB1-543C-2C49-8704-4B65AF682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7999"/>
          </a:xfrm>
          <a:solidFill>
            <a:srgbClr val="BAC0D0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Carrier" descr="Carrier">
            <a:extLst>
              <a:ext uri="{FF2B5EF4-FFF2-40B4-BE49-F238E27FC236}">
                <a16:creationId xmlns="" xmlns:a16="http://schemas.microsoft.com/office/drawing/2014/main" id="{9CDA7C29-8C9B-4945-A297-F58F42EF9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307" y="6355080"/>
            <a:ext cx="935431" cy="502920"/>
          </a:xfrm>
          <a:prstGeom prst="rect">
            <a:avLst/>
          </a:prstGeom>
        </p:spPr>
      </p:pic>
      <p:sp>
        <p:nvSpPr>
          <p:cNvPr id="11" name="Footer Text">
            <a:extLst>
              <a:ext uri="{FF2B5EF4-FFF2-40B4-BE49-F238E27FC236}">
                <a16:creationId xmlns="" xmlns:a16="http://schemas.microsoft.com/office/drawing/2014/main" id="{30772113-3842-E845-8C87-2A2E1FD40A06}"/>
              </a:ext>
            </a:extLst>
          </p:cNvPr>
          <p:cNvSpPr txBox="1"/>
          <p:nvPr userDrawn="1"/>
        </p:nvSpPr>
        <p:spPr>
          <a:xfrm>
            <a:off x="3124200" y="6423660"/>
            <a:ext cx="274320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07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hoto">
            <a:extLst>
              <a:ext uri="{FF2B5EF4-FFF2-40B4-BE49-F238E27FC236}">
                <a16:creationId xmlns="" xmlns:a16="http://schemas.microsoft.com/office/drawing/2014/main" id="{FFE95EE0-9AA6-D042-A5C0-FDC3B3249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grpSp>
        <p:nvGrpSpPr>
          <p:cNvPr id="4" name="Graphic">
            <a:extLst>
              <a:ext uri="{FF2B5EF4-FFF2-40B4-BE49-F238E27FC236}">
                <a16:creationId xmlns="" xmlns:a16="http://schemas.microsoft.com/office/drawing/2014/main" id="{DA404BFE-8FBC-6644-8894-DEFB6AD2732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val">
              <a:extLst>
                <a:ext uri="{FF2B5EF4-FFF2-40B4-BE49-F238E27FC236}">
                  <a16:creationId xmlns="" xmlns:a16="http://schemas.microsoft.com/office/drawing/2014/main" id="{9EFECDB6-9F59-8B47-8380-68628795B8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0"/>
              <a:ext cx="12192000" cy="6858000"/>
            </a:xfrm>
            <a:custGeom>
              <a:avLst/>
              <a:gdLst>
                <a:gd name="T0" fmla="*/ 10224 w 25599"/>
                <a:gd name="T1" fmla="*/ 7199 h 14399"/>
                <a:gd name="T2" fmla="*/ 10224 w 25599"/>
                <a:gd name="T3" fmla="*/ 7199 h 14399"/>
                <a:gd name="T4" fmla="*/ 25599 w 25599"/>
                <a:gd name="T5" fmla="*/ 20 h 14399"/>
                <a:gd name="T6" fmla="*/ 25599 w 25599"/>
                <a:gd name="T7" fmla="*/ 0 h 14399"/>
                <a:gd name="T8" fmla="*/ 0 w 25599"/>
                <a:gd name="T9" fmla="*/ 0 h 14399"/>
                <a:gd name="T10" fmla="*/ 0 w 25599"/>
                <a:gd name="T11" fmla="*/ 14399 h 14399"/>
                <a:gd name="T12" fmla="*/ 25599 w 25599"/>
                <a:gd name="T13" fmla="*/ 14399 h 14399"/>
                <a:gd name="T14" fmla="*/ 25599 w 25599"/>
                <a:gd name="T15" fmla="*/ 14377 h 14399"/>
                <a:gd name="T16" fmla="*/ 10224 w 25599"/>
                <a:gd name="T17" fmla="*/ 7199 h 14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99" h="14399">
                  <a:moveTo>
                    <a:pt x="10224" y="7199"/>
                  </a:moveTo>
                  <a:lnTo>
                    <a:pt x="10224" y="7199"/>
                  </a:lnTo>
                  <a:cubicBezTo>
                    <a:pt x="10224" y="3513"/>
                    <a:pt x="16938" y="451"/>
                    <a:pt x="25599" y="20"/>
                  </a:cubicBezTo>
                  <a:lnTo>
                    <a:pt x="25599" y="0"/>
                  </a:lnTo>
                  <a:lnTo>
                    <a:pt x="0" y="0"/>
                  </a:lnTo>
                  <a:lnTo>
                    <a:pt x="0" y="14399"/>
                  </a:lnTo>
                  <a:lnTo>
                    <a:pt x="25599" y="14399"/>
                  </a:lnTo>
                  <a:lnTo>
                    <a:pt x="25599" y="14377"/>
                  </a:lnTo>
                  <a:cubicBezTo>
                    <a:pt x="16938" y="13946"/>
                    <a:pt x="10224" y="10884"/>
                    <a:pt x="10224" y="719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Carrier" descr="Carrier">
              <a:extLst>
                <a:ext uri="{FF2B5EF4-FFF2-40B4-BE49-F238E27FC236}">
                  <a16:creationId xmlns="" xmlns:a16="http://schemas.microsoft.com/office/drawing/2014/main" id="{4BE9985D-2B3E-AC44-918B-15069EEF8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121" y="76200"/>
              <a:ext cx="3354324" cy="180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9722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="" xmlns:a16="http://schemas.microsoft.com/office/drawing/2014/main" id="{F055D5E4-1D4E-9F40-871D-B38553636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1pPr>
            <a:lvl2pPr>
              <a:spcBef>
                <a:spcPts val="400"/>
              </a:spcBef>
              <a:defRPr sz="1400"/>
            </a:lvl2pPr>
            <a:lvl3pPr>
              <a:spcBef>
                <a:spcPts val="400"/>
              </a:spcBef>
              <a:defRPr sz="14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spcBef>
                <a:spcPts val="400"/>
              </a:spcBef>
              <a:defRPr sz="1400"/>
            </a:lvl6pPr>
            <a:lvl7pPr>
              <a:spcBef>
                <a:spcPts val="400"/>
              </a:spcBef>
              <a:defRPr sz="1400"/>
            </a:lvl7pPr>
            <a:lvl8pPr>
              <a:spcBef>
                <a:spcPts val="400"/>
              </a:spcBef>
              <a:defRPr sz="1400"/>
            </a:lvl8pPr>
            <a:lvl9pPr>
              <a:spcBef>
                <a:spcPts val="400"/>
              </a:spcBef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ne">
            <a:extLst>
              <a:ext uri="{FF2B5EF4-FFF2-40B4-BE49-F238E27FC236}">
                <a16:creationId xmlns="" xmlns:a16="http://schemas.microsoft.com/office/drawing/2014/main" id="{DB4E0761-363E-4A4B-8E16-D1610998C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81CFBB-9367-4DC9-8FBE-736B69A2B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5F409EA1-5133-42EC-B9F4-D8861C1C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70E8994D-CF48-406C-992A-C2BC445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="" xmlns:a16="http://schemas.microsoft.com/office/drawing/2014/main" id="{A8F9E0BD-9CB6-C943-9182-6DD51379FC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C59350-82C3-D24A-B92F-0884E8EF3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7364983" cy="2009192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[END TEXT]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44B9D79B-CED3-544B-A39D-321CC8BBA5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52976"/>
            <a:ext cx="7364983" cy="1600199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35419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arrier" descr="Carrier">
            <a:extLst>
              <a:ext uri="{FF2B5EF4-FFF2-40B4-BE49-F238E27FC236}">
                <a16:creationId xmlns="" xmlns:a16="http://schemas.microsoft.com/office/drawing/2014/main" id="{A8F9E0BD-9CB6-C943-9182-6DD51379FC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9315" y="1295400"/>
            <a:ext cx="791337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Carrier Light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hoto">
            <a:extLst>
              <a:ext uri="{FF2B5EF4-FFF2-40B4-BE49-F238E27FC236}">
                <a16:creationId xmlns="" xmlns:a16="http://schemas.microsoft.com/office/drawing/2014/main" id="{7305D3EC-BACC-BB46-BC1D-FE75DC8378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grpSp>
        <p:nvGrpSpPr>
          <p:cNvPr id="4" name="Graphic">
            <a:extLst>
              <a:ext uri="{FF2B5EF4-FFF2-40B4-BE49-F238E27FC236}">
                <a16:creationId xmlns="" xmlns:a16="http://schemas.microsoft.com/office/drawing/2014/main" id="{D39D5BD8-EE35-AD4D-9E3B-B6C191C773E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val">
              <a:extLst>
                <a:ext uri="{FF2B5EF4-FFF2-40B4-BE49-F238E27FC236}">
                  <a16:creationId xmlns="" xmlns:a16="http://schemas.microsoft.com/office/drawing/2014/main" id="{60C7A9D1-5003-8044-A894-318A2D077E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0"/>
              <a:ext cx="12192000" cy="6858000"/>
            </a:xfrm>
            <a:custGeom>
              <a:avLst/>
              <a:gdLst>
                <a:gd name="T0" fmla="*/ 10224 w 25599"/>
                <a:gd name="T1" fmla="*/ 7199 h 14399"/>
                <a:gd name="T2" fmla="*/ 10224 w 25599"/>
                <a:gd name="T3" fmla="*/ 7199 h 14399"/>
                <a:gd name="T4" fmla="*/ 25599 w 25599"/>
                <a:gd name="T5" fmla="*/ 20 h 14399"/>
                <a:gd name="T6" fmla="*/ 25599 w 25599"/>
                <a:gd name="T7" fmla="*/ 0 h 14399"/>
                <a:gd name="T8" fmla="*/ 0 w 25599"/>
                <a:gd name="T9" fmla="*/ 0 h 14399"/>
                <a:gd name="T10" fmla="*/ 0 w 25599"/>
                <a:gd name="T11" fmla="*/ 14399 h 14399"/>
                <a:gd name="T12" fmla="*/ 25599 w 25599"/>
                <a:gd name="T13" fmla="*/ 14399 h 14399"/>
                <a:gd name="T14" fmla="*/ 25599 w 25599"/>
                <a:gd name="T15" fmla="*/ 14377 h 14399"/>
                <a:gd name="T16" fmla="*/ 10224 w 25599"/>
                <a:gd name="T17" fmla="*/ 7199 h 14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99" h="14399">
                  <a:moveTo>
                    <a:pt x="10224" y="7199"/>
                  </a:moveTo>
                  <a:lnTo>
                    <a:pt x="10224" y="7199"/>
                  </a:lnTo>
                  <a:cubicBezTo>
                    <a:pt x="10224" y="3513"/>
                    <a:pt x="16938" y="451"/>
                    <a:pt x="25599" y="20"/>
                  </a:cubicBezTo>
                  <a:lnTo>
                    <a:pt x="25599" y="0"/>
                  </a:lnTo>
                  <a:lnTo>
                    <a:pt x="0" y="0"/>
                  </a:lnTo>
                  <a:lnTo>
                    <a:pt x="0" y="14399"/>
                  </a:lnTo>
                  <a:lnTo>
                    <a:pt x="25599" y="14399"/>
                  </a:lnTo>
                  <a:lnTo>
                    <a:pt x="25599" y="14377"/>
                  </a:lnTo>
                  <a:cubicBezTo>
                    <a:pt x="16938" y="13946"/>
                    <a:pt x="10224" y="10884"/>
                    <a:pt x="10224" y="7199"/>
                  </a:cubicBezTo>
                  <a:close/>
                </a:path>
              </a:pathLst>
            </a:custGeom>
            <a:solidFill>
              <a:srgbClr val="1891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Carrier" descr="Carrier">
              <a:extLst>
                <a:ext uri="{FF2B5EF4-FFF2-40B4-BE49-F238E27FC236}">
                  <a16:creationId xmlns="" xmlns:a16="http://schemas.microsoft.com/office/drawing/2014/main" id="{4BE9985D-2B3E-AC44-918B-15069EEF8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121" y="76200"/>
              <a:ext cx="3354324" cy="180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[Month 00, 0000]</a:t>
            </a:r>
          </a:p>
        </p:txBody>
      </p:sp>
    </p:spTree>
    <p:extLst>
      <p:ext uri="{BB962C8B-B14F-4D97-AF65-F5344CB8AC3E}">
        <p14:creationId xmlns:p14="http://schemas.microsoft.com/office/powerpoint/2010/main" val="12314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="" xmlns:a16="http://schemas.microsoft.com/office/drawing/2014/main" id="{6FC2D76F-207A-4046-8148-B599FEBBA5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="" xmlns:a16="http://schemas.microsoft.com/office/drawing/2014/main" id="{0E84B032-9A69-0F4A-960F-6DD7F575E5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1pPr>
            <a:lvl2pPr marL="457200">
              <a:defRPr sz="2000"/>
            </a:lvl2pPr>
            <a:lvl3pPr marL="685800">
              <a:defRPr sz="2000"/>
            </a:lvl3pPr>
            <a:lvl4pPr marL="914400">
              <a:defRPr sz="2000"/>
            </a:lvl4pPr>
            <a:lvl5pPr marL="114300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="" xmlns:a16="http://schemas.microsoft.com/office/drawing/2014/main" id="{68C5F4A5-1812-CD49-AA05-C24F359E23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411480" indent="-411480">
              <a:buClr>
                <a:schemeClr val="tx2"/>
              </a:buClr>
              <a:buFont typeface="+mj-lt"/>
              <a:buAutoNum type="arabicPeriod"/>
              <a:defRPr sz="2000"/>
            </a:lvl1pPr>
            <a:lvl2pPr marL="640080">
              <a:defRPr sz="2000"/>
            </a:lvl2pPr>
            <a:lvl3pPr marL="868680">
              <a:defRPr sz="2000"/>
            </a:lvl3pPr>
            <a:lvl4pPr marL="1097280">
              <a:defRPr sz="2000"/>
            </a:lvl4pPr>
            <a:lvl5pPr marL="132588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8472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=""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743200"/>
            <a:ext cx="8348472" cy="228911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Blue">
    <p:bg>
      <p:bgPr>
        <a:solidFill>
          <a:srgbClr val="15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=""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="" xmlns:a16="http://schemas.microsoft.com/office/drawing/2014/main" id="{684B6232-256A-7748-B865-14340B2E1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355307" y="6356555"/>
            <a:ext cx="932688" cy="501445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">
    <p:bg>
      <p:bgPr>
        <a:solidFill>
          <a:srgbClr val="BAC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</a:t>
            </a:r>
          </a:p>
        </p:txBody>
      </p:sp>
      <p:sp>
        <p:nvSpPr>
          <p:cNvPr id="2" name="Title 2">
            <a:extLst>
              <a:ext uri="{FF2B5EF4-FFF2-40B4-BE49-F238E27FC236}">
                <a16:creationId xmlns=""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A4541C-ACC4-400A-A719-8FCF1065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5486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6F1821-8E24-465C-B6BD-2DEB933A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11277600" cy="4754880"/>
          </a:xfrm>
          <a:prstGeom prst="rect">
            <a:avLst/>
          </a:prstGeom>
        </p:spPr>
        <p:txBody>
          <a:bodyPr vert="horz" lIns="0" tIns="0" rIns="0" bIns="0" spcCol="4572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="" xmlns:a16="http://schemas.microsoft.com/office/drawing/2014/main" id="{4B2486DB-3F8F-C946-BCC9-783CEBE1DD86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355307" y="6355080"/>
            <a:ext cx="935431" cy="502920"/>
          </a:xfrm>
          <a:prstGeom prst="rect">
            <a:avLst/>
          </a:prstGeom>
        </p:spPr>
      </p:pic>
      <p:sp>
        <p:nvSpPr>
          <p:cNvPr id="8" name="Footer Text">
            <a:extLst>
              <a:ext uri="{FF2B5EF4-FFF2-40B4-BE49-F238E27FC236}">
                <a16:creationId xmlns="" xmlns:a16="http://schemas.microsoft.com/office/drawing/2014/main" id="{FADDA16A-0157-5646-8D53-4102D87FCEAD}"/>
              </a:ext>
            </a:extLst>
          </p:cNvPr>
          <p:cNvSpPr txBox="1"/>
          <p:nvPr userDrawn="1"/>
        </p:nvSpPr>
        <p:spPr>
          <a:xfrm>
            <a:off x="4724400" y="6423660"/>
            <a:ext cx="274320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Proprietary and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A91A6005-5EC8-4F31-B414-0B7BE9AF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23660"/>
            <a:ext cx="4572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71" r:id="rId5"/>
    <p:sldLayoutId id="2147483668" r:id="rId6"/>
    <p:sldLayoutId id="2147483651" r:id="rId7"/>
    <p:sldLayoutId id="2147483660" r:id="rId8"/>
    <p:sldLayoutId id="2147483674" r:id="rId9"/>
    <p:sldLayoutId id="2147483661" r:id="rId10"/>
    <p:sldLayoutId id="2147483662" r:id="rId11"/>
    <p:sldLayoutId id="2147483652" r:id="rId12"/>
    <p:sldLayoutId id="2147483659" r:id="rId13"/>
    <p:sldLayoutId id="2147483658" r:id="rId14"/>
    <p:sldLayoutId id="2147483665" r:id="rId15"/>
    <p:sldLayoutId id="2147483666" r:id="rId16"/>
    <p:sldLayoutId id="2147483670" r:id="rId17"/>
    <p:sldLayoutId id="2147483676" r:id="rId18"/>
    <p:sldLayoutId id="2147483663" r:id="rId19"/>
    <p:sldLayoutId id="2147483673" r:id="rId20"/>
    <p:sldLayoutId id="2147483654" r:id="rId21"/>
    <p:sldLayoutId id="2147483655" r:id="rId22"/>
    <p:sldLayoutId id="2147483667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3802" userDrawn="1">
          <p15:clr>
            <a:srgbClr val="F26B43"/>
          </p15:clr>
        </p15:guide>
        <p15:guide id="5" orient="horz" pos="806" userDrawn="1">
          <p15:clr>
            <a:srgbClr val="F26B43"/>
          </p15:clr>
        </p15:guide>
        <p15:guide id="6" orient="horz" pos="40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ummer.github.io/git-flow-cheatsheet/" TargetMode="External"/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github.com/petervanderdoes/gitflow-avh/wiki/Installa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progit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elp.github.com/en/github/getting-started-with-github/git-and-github-learning-resources" TargetMode="External"/><Relationship Id="rId4" Type="http://schemas.openxmlformats.org/officeDocument/2006/relationships/hyperlink" Target="https://lab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cegithub.ccs.utc.com/CMLCTR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493b81544f80" TargetMode="External"/><Relationship Id="rId7" Type="http://schemas.openxmlformats.org/officeDocument/2006/relationships/hyperlink" Target="https://git-scm.com/book/zh/v2/Git-%E5%88%86%E6%94%AF-%E5%8F%98%E5%9F%BA" TargetMode="External"/><Relationship Id="rId2" Type="http://schemas.openxmlformats.org/officeDocument/2006/relationships/hyperlink" Target="https://www.jianshu.com/p/74bd0ceb618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ianshu.com/p/f7ed3dd0d2d8" TargetMode="External"/><Relationship Id="rId5" Type="http://schemas.openxmlformats.org/officeDocument/2006/relationships/hyperlink" Target="https://www.jianshu.com/p/6efaf3233d49" TargetMode="External"/><Relationship Id="rId4" Type="http://schemas.openxmlformats.org/officeDocument/2006/relationships/hyperlink" Target="https://github.com/git-lfs/git-lfs/wiki/File-Lock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cegithub.ccs.utc.com/CMLCTRL/core_support_package" TargetMode="External"/><Relationship Id="rId3" Type="http://schemas.openxmlformats.org/officeDocument/2006/relationships/hyperlink" Target="https://scegithub.ccs.utc.com/CMLCTRL/carrier_toolbox" TargetMode="External"/><Relationship Id="rId7" Type="http://schemas.openxmlformats.org/officeDocument/2006/relationships/hyperlink" Target="https://scegithub.ccs.utc.com/CMLCTRL/carrier_services" TargetMode="External"/><Relationship Id="rId2" Type="http://schemas.openxmlformats.org/officeDocument/2006/relationships/hyperlink" Target="https://scegithub.ccs.utc.com/CMLCTRL/carrier_toolchai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egithub.ccs.utc.com/CMLCTRL/carrier_framework" TargetMode="External"/><Relationship Id="rId5" Type="http://schemas.openxmlformats.org/officeDocument/2006/relationships/hyperlink" Target="https://scegithub.ccs.utc.com/CMLCTRL/carrier_interface" TargetMode="External"/><Relationship Id="rId4" Type="http://schemas.openxmlformats.org/officeDocument/2006/relationships/hyperlink" Target="https://scegithub.ccs.utc.com/CMLCTRL/carrier_firmware_pic6" TargetMode="External"/><Relationship Id="rId9" Type="http://schemas.openxmlformats.org/officeDocument/2006/relationships/hyperlink" Target="https://scegithub.ccs.utc.com/CMLCTRL/horizon_lar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enterprise/2.18/user/authenticating-to-github/generating-a-new-ssh-key-and-adding-it-to-the-ssh-agent" TargetMode="External"/><Relationship Id="rId2" Type="http://schemas.openxmlformats.org/officeDocument/2006/relationships/hyperlink" Target="https://help.github.com/en/github/authenticating-to-github/creating-a-personal-access-token-for-the-command-lin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45D2BC-3394-504E-B320-E4FBE5B32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basic training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DD12272B-6938-F94A-A3D2-D3AF720B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March, 20</a:t>
            </a:r>
            <a:r>
              <a:rPr lang="en-US" altLang="zh-CN" dirty="0" smtClean="0"/>
              <a:t>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7" y="3809869"/>
            <a:ext cx="2584365" cy="11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874"/>
            <a:ext cx="11277600" cy="475488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将远程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主机的更新，全部取回本地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fetch &lt;</a:t>
            </a:r>
            <a:r>
              <a:rPr lang="zh-CN" altLang="en-US" dirty="0"/>
              <a:t>远程主机名</a:t>
            </a:r>
            <a:r>
              <a:rPr lang="en-US" altLang="zh-CN" dirty="0" smtClean="0"/>
              <a:t>&gt;</a:t>
            </a:r>
          </a:p>
          <a:p>
            <a:endParaRPr lang="en-US" dirty="0" smtClean="0"/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取回特定分支的更新，可以指定分支名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分支名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22" y="1772048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624884" y="3805881"/>
            <a:ext cx="1482811" cy="465804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506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取回远程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主机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某个分支的更新，再与本地的指定分支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合并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远程分支名</a:t>
            </a:r>
            <a:r>
              <a:rPr lang="en-US" altLang="zh-CN" dirty="0"/>
              <a:t>&gt;:&lt;</a:t>
            </a:r>
            <a:r>
              <a:rPr lang="zh-CN" altLang="en-US" dirty="0"/>
              <a:t>本地分支名</a:t>
            </a:r>
            <a:r>
              <a:rPr lang="en-US" altLang="zh-CN" dirty="0" smtClean="0"/>
              <a:t>&gt;</a:t>
            </a:r>
          </a:p>
          <a:p>
            <a:endParaRPr lang="en-US" dirty="0" smtClean="0"/>
          </a:p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取回再合并当前和远程分支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</a:t>
            </a:r>
          </a:p>
          <a:p>
            <a:pPr lvl="3"/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fetch origin</a:t>
            </a:r>
          </a:p>
          <a:p>
            <a:pPr lvl="3"/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merge origin/next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98" y="1943016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29964" y="3665838"/>
            <a:ext cx="4214683" cy="378941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396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7327557" cy="475488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push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命令用于将本地分支的更新，推送到远程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主机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 smtClean="0"/>
              <a:t>$ </a:t>
            </a:r>
            <a:r>
              <a:rPr lang="en-US" dirty="0" err="1"/>
              <a:t>git</a:t>
            </a:r>
            <a:r>
              <a:rPr lang="en-US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22" y="1961518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46159" y="2677298"/>
            <a:ext cx="1290251" cy="378941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904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6165078" cy="475488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新建一个分支，但依然停留在当前分支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branch </a:t>
            </a:r>
            <a:r>
              <a:rPr lang="en-US" dirty="0"/>
              <a:t>[branch-name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新建一个分支，并切换到该分支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checkout -b [branch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branch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命令会列出所有分支，当前分支前面会标一个*号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13</a:t>
            </a:fld>
            <a:endParaRPr lang="en-US"/>
          </a:p>
        </p:txBody>
      </p:sp>
      <p:pic>
        <p:nvPicPr>
          <p:cNvPr id="11270" name="Picture 6" descr="git-br-dev-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32" y="2079753"/>
            <a:ext cx="47053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合并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指定分支到当前分支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err="1" smtClean="0"/>
              <a:t>dev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--no-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 smtClean="0"/>
              <a:t>myfeature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#Handle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conflict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#Branch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practice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hlinkClick r:id="rId2"/>
              </a:rPr>
              <a:t>https://learngitbranching.js.org/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14</a:t>
            </a:fld>
            <a:endParaRPr lang="en-US"/>
          </a:p>
        </p:txBody>
      </p:sp>
      <p:pic>
        <p:nvPicPr>
          <p:cNvPr id="14339" name="Picture 3" descr="git-br-conflict-merg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2226705"/>
            <a:ext cx="5248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储藏 </a:t>
            </a:r>
            <a:r>
              <a:rPr lang="en-US" dirty="0" smtClean="0"/>
              <a:t>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堆栈推送一个新的储藏 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stash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查看现有的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储藏列表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stash list</a:t>
            </a:r>
          </a:p>
          <a:p>
            <a:endParaRPr lang="en-US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重新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应用储藏，同时立刻将其从堆栈中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移走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</a:t>
            </a:r>
            <a:r>
              <a:rPr lang="en-US" dirty="0" smtClean="0"/>
              <a:t>pop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5062151" cy="47548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https://nvie.com/posts/a-successful-git-branching-model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-flow </a:t>
            </a:r>
            <a:r>
              <a:rPr lang="zh-CN" altLang="en-US" dirty="0"/>
              <a:t>是一个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扩展集</a:t>
            </a:r>
            <a:endParaRPr lang="en-US" dirty="0"/>
          </a:p>
          <a:p>
            <a:r>
              <a:rPr lang="en-US" dirty="0">
                <a:hlinkClick r:id="rId3"/>
              </a:rPr>
              <a:t>https://danielkummer.github.io/git-flow-cheatsheet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https://github.com/petervanderdoes/gitflow-avh/wiki/Installation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16</a:t>
            </a:fld>
            <a:endParaRPr lang="en-US"/>
          </a:p>
        </p:txBody>
      </p:sp>
      <p:pic>
        <p:nvPicPr>
          <p:cNvPr id="15362" name="Picture 2" descr="https://nvie.com/img/git-model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83" y="344342"/>
            <a:ext cx="4638696" cy="61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en-US" altLang="zh-CN" dirty="0" smtClean="0"/>
              <a:t>T</a:t>
            </a:r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基于最新提交打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一个新标签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tag </a:t>
            </a:r>
            <a:r>
              <a:rPr lang="en-US" dirty="0" smtClean="0"/>
              <a:t>v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基于某个版本打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tag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tag </a:t>
            </a:r>
            <a:r>
              <a:rPr lang="en-US" dirty="0" smtClean="0"/>
              <a:t>v</a:t>
            </a:r>
            <a:r>
              <a:rPr lang="en-US" altLang="zh-CN" dirty="0" smtClean="0"/>
              <a:t>1</a:t>
            </a:r>
            <a:r>
              <a:rPr lang="en-US" dirty="0" smtClean="0"/>
              <a:t>.</a:t>
            </a:r>
            <a:r>
              <a:rPr lang="en-US" altLang="zh-CN" dirty="0" smtClean="0"/>
              <a:t>1</a:t>
            </a:r>
            <a:r>
              <a:rPr lang="en-US" dirty="0" smtClean="0"/>
              <a:t>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显示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ag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对应的版本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show </a:t>
            </a:r>
            <a:r>
              <a:rPr lang="en-US" dirty="0" smtClean="0"/>
              <a:t>v</a:t>
            </a:r>
            <a:r>
              <a:rPr lang="en-US" altLang="zh-CN" dirty="0" smtClean="0"/>
              <a:t>2.1</a:t>
            </a:r>
          </a:p>
          <a:p>
            <a:endParaRPr lang="en-US" dirty="0" smtClean="0"/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删除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tag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tag -d </a:t>
            </a:r>
            <a:r>
              <a:rPr lang="en-US" dirty="0" smtClean="0"/>
              <a:t>v0.1</a:t>
            </a:r>
          </a:p>
          <a:p>
            <a:endParaRPr lang="en-US" dirty="0" smtClean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推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送某个标签到远程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v1.0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65" y="1894703"/>
            <a:ext cx="6659230" cy="31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#Folk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#Pull request in Github</a:t>
            </a:r>
            <a:endParaRPr lang="en-US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19" y="1931842"/>
            <a:ext cx="9629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3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command line help</a:t>
            </a:r>
          </a:p>
          <a:p>
            <a:r>
              <a:rPr lang="en-US" dirty="0" smtClean="0"/>
              <a:t>-h --</a:t>
            </a:r>
            <a:r>
              <a:rPr lang="en-US" dirty="0" smtClean="0"/>
              <a:t>help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#Pro Git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git-scm.com/book/en/v2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#Pro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Git（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中文版）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://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gitee.com/progit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Learning Lab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://lab.github.com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/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Github help (EN/CN)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help.github.com/en/github/getting-started-with-github/git-and-github-learning-resources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512541"/>
            <a:ext cx="5410201" cy="3581605"/>
          </a:xfrm>
        </p:spPr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是一个开源的分布式</a:t>
            </a:r>
            <a:r>
              <a:rPr lang="zh-CN" altLang="en-US" dirty="0" smtClean="0"/>
              <a:t>版本控制</a:t>
            </a:r>
            <a:r>
              <a:rPr lang="zh-CN" altLang="en-US" dirty="0"/>
              <a:t>系统</a:t>
            </a:r>
            <a:endParaRPr lang="en-US" altLang="zh-CN" dirty="0" smtClean="0"/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://git-scm.com/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2402616"/>
            <a:ext cx="5410200" cy="3632423"/>
          </a:xfrm>
        </p:spPr>
        <p:txBody>
          <a:bodyPr/>
          <a:lstStyle/>
          <a:p>
            <a:r>
              <a:rPr lang="en-US" altLang="zh-CN" dirty="0" err="1" smtClean="0">
                <a:latin typeface="+mj-lt"/>
              </a:rPr>
              <a:t>GitHub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zh-CN" altLang="en-US" dirty="0">
                <a:latin typeface="+mj-lt"/>
              </a:rPr>
              <a:t>一个基于</a:t>
            </a:r>
            <a:r>
              <a:rPr lang="en-US" altLang="zh-CN" dirty="0">
                <a:latin typeface="+mj-lt"/>
              </a:rPr>
              <a:t>Git </a:t>
            </a:r>
            <a:r>
              <a:rPr lang="zh-CN" altLang="en-US" dirty="0">
                <a:latin typeface="+mj-lt"/>
              </a:rPr>
              <a:t>的开源及私有软件项目的托管平台</a:t>
            </a:r>
          </a:p>
          <a:p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altLang="zh-CN" dirty="0" smtClean="0"/>
              <a:t>Public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scegithub.ccs.utc.com/CMLCTRL</a:t>
            </a:r>
            <a:r>
              <a:rPr lang="en-US" dirty="0" smtClean="0"/>
              <a:t> </a:t>
            </a:r>
          </a:p>
          <a:p>
            <a:pPr lvl="1"/>
            <a:r>
              <a:rPr lang="en-US" altLang="zh-CN" dirty="0" smtClean="0"/>
              <a:t>Carrier CML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6" y="1380362"/>
            <a:ext cx="1852225" cy="827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84" y="1104152"/>
            <a:ext cx="3048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4F776FCC-F8A1-8244-8C65-E28C67AF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4F462E-AF2E-C447-AD42-0AFD6E19A8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Optional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94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4F776FCC-F8A1-8244-8C65-E28C67AF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80159"/>
            <a:ext cx="11277600" cy="5055986"/>
          </a:xfrm>
        </p:spPr>
        <p:txBody>
          <a:bodyPr wrap="square" numCol="2">
            <a:no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#Add file to ignore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  <a:r>
              <a:rPr lang="en-US" sz="1800" dirty="0" err="1" smtClean="0"/>
              <a:t>gitignore</a:t>
            </a: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www.jianshu.com/p/74bd0ceb6182</a:t>
            </a: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#LFS (Large file system)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https://www.jianshu.com/p/493b81544f80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#Lock a binary file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github.com/git-lfs/git-lfs/wiki/File-Locking</a:t>
            </a:r>
            <a:endParaRPr lang="en-US" sz="1800" dirty="0" smtClean="0"/>
          </a:p>
          <a:p>
            <a:pPr marL="0" indent="0">
              <a:buClrTx/>
              <a:buNone/>
            </a:pPr>
            <a:endParaRPr lang="en-US" sz="18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#Git </a:t>
            </a:r>
            <a:r>
              <a:rPr lang="en-US" altLang="zh-CN" sz="1800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  <a:r>
              <a:rPr lang="en-US" sz="1800" dirty="0" err="1" smtClean="0"/>
              <a:t>git</a:t>
            </a:r>
            <a:r>
              <a:rPr lang="en-US" sz="1800" dirty="0" smtClean="0"/>
              <a:t>/</a:t>
            </a:r>
            <a:r>
              <a:rPr lang="en-US" sz="1800" dirty="0" err="1" smtClean="0"/>
              <a:t>config</a:t>
            </a:r>
            <a:r>
              <a:rPr lang="en-US" sz="1800" dirty="0" smtClean="0"/>
              <a:t> &gt; ~/.</a:t>
            </a:r>
            <a:r>
              <a:rPr lang="en-US" sz="1800" dirty="0" err="1"/>
              <a:t>gitconfig</a:t>
            </a:r>
            <a:r>
              <a:rPr lang="en-US" sz="1800" dirty="0"/>
              <a:t> </a:t>
            </a:r>
            <a:r>
              <a:rPr lang="en-US" sz="1800" dirty="0" smtClean="0"/>
              <a:t>&gt; ./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gitconfig</a:t>
            </a:r>
            <a:r>
              <a:rPr lang="en-US" sz="1800" dirty="0"/>
              <a:t> </a:t>
            </a: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https://www.jianshu.com/p/6efaf3233d49</a:t>
            </a: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#Rebase 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变基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www.jianshu.com/p/f7ed3dd0d2d8</a:t>
            </a:r>
            <a:endParaRPr lang="en-US" sz="18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hlinkClick r:id="rId7"/>
              </a:rPr>
              <a:t>https://git-scm.com/book/zh/v2/Git-%E5%88%86%E6%94%AF-%E5%8F%98%E5%9F%BA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303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Feature</a:t>
            </a:r>
          </a:p>
          <a:p>
            <a:r>
              <a:rPr lang="en-US" b="1" dirty="0" smtClean="0"/>
              <a:t>Entry:</a:t>
            </a:r>
            <a:r>
              <a:rPr lang="en-US" dirty="0" smtClean="0"/>
              <a:t> Everyone can develop for feature branch, create from develop (generally)</a:t>
            </a:r>
            <a:endParaRPr lang="en-US" b="1" dirty="0" smtClean="0"/>
          </a:p>
          <a:p>
            <a:r>
              <a:rPr lang="en-US" b="1" dirty="0" smtClean="0"/>
              <a:t>Lifecycle</a:t>
            </a:r>
            <a:r>
              <a:rPr lang="en-US" dirty="0" smtClean="0"/>
              <a:t>: Off Develop, destroy after merge</a:t>
            </a:r>
          </a:p>
          <a:p>
            <a:r>
              <a:rPr lang="en-US" dirty="0" smtClean="0"/>
              <a:t>v1.1.1-FeatureName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Develop</a:t>
            </a:r>
          </a:p>
          <a:p>
            <a:r>
              <a:rPr lang="en-US" b="1" dirty="0" smtClean="0"/>
              <a:t>Entry:</a:t>
            </a:r>
            <a:r>
              <a:rPr lang="en-US" dirty="0" smtClean="0"/>
              <a:t> Completed Feature branches are Pull Requested, require at least owner reviewer, share regionally, pass tests, past quality gate, and compile</a:t>
            </a:r>
            <a:endParaRPr lang="en-US" b="1" dirty="0" smtClean="0"/>
          </a:p>
          <a:p>
            <a:r>
              <a:rPr lang="en-US" b="1" dirty="0" smtClean="0"/>
              <a:t>Lifecycle</a:t>
            </a:r>
            <a:r>
              <a:rPr lang="en-US" dirty="0" smtClean="0"/>
              <a:t>: Always present, used for lab as well as desktop development</a:t>
            </a:r>
          </a:p>
          <a:p>
            <a:r>
              <a:rPr lang="en-US" dirty="0" smtClean="0"/>
              <a:t>v1.3.0-alpha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Release</a:t>
            </a:r>
            <a:r>
              <a:rPr lang="en-US" dirty="0" smtClean="0"/>
              <a:t> (Skip for components?)</a:t>
            </a:r>
          </a:p>
          <a:p>
            <a:r>
              <a:rPr lang="en-US" b="1" dirty="0" smtClean="0"/>
              <a:t>Entry: </a:t>
            </a:r>
            <a:r>
              <a:rPr lang="en-US" dirty="0" smtClean="0"/>
              <a:t>Completed Develop branch updates, ready for release, </a:t>
            </a:r>
            <a:r>
              <a:rPr lang="en-US" dirty="0"/>
              <a:t>Pull Requested, </a:t>
            </a:r>
            <a:r>
              <a:rPr lang="en-US" dirty="0" smtClean="0"/>
              <a:t>require reviewers from each region, </a:t>
            </a:r>
            <a:r>
              <a:rPr lang="en-US" dirty="0"/>
              <a:t>pass tests, past quality gate, and compile</a:t>
            </a:r>
            <a:endParaRPr lang="en-US" b="1" dirty="0"/>
          </a:p>
          <a:p>
            <a:r>
              <a:rPr lang="en-US" b="1" dirty="0" smtClean="0"/>
              <a:t>Lifecycle:</a:t>
            </a:r>
            <a:r>
              <a:rPr lang="en-US" dirty="0" smtClean="0"/>
              <a:t> Off Develop, destroy after merge</a:t>
            </a:r>
          </a:p>
          <a:p>
            <a:r>
              <a:rPr lang="en-US" dirty="0" smtClean="0"/>
              <a:t>v1.3.0-rc.2</a:t>
            </a:r>
          </a:p>
          <a:p>
            <a:pPr marL="0" indent="0">
              <a:buNone/>
            </a:pPr>
            <a:r>
              <a:rPr lang="en-US" u="sng" dirty="0" smtClean="0"/>
              <a:t>Hotfix</a:t>
            </a:r>
          </a:p>
          <a:p>
            <a:r>
              <a:rPr lang="en-US" b="1" dirty="0"/>
              <a:t>Entry: </a:t>
            </a:r>
            <a:r>
              <a:rPr lang="en-US" dirty="0" smtClean="0"/>
              <a:t>Issue in Master need fix right away</a:t>
            </a:r>
            <a:endParaRPr lang="en-US" b="1" dirty="0" smtClean="0"/>
          </a:p>
          <a:p>
            <a:r>
              <a:rPr lang="en-US" b="1" dirty="0" smtClean="0"/>
              <a:t>Lifecycle</a:t>
            </a:r>
            <a:r>
              <a:rPr lang="en-US" b="1" dirty="0"/>
              <a:t>:</a:t>
            </a:r>
            <a:r>
              <a:rPr lang="en-US" dirty="0"/>
              <a:t> Off </a:t>
            </a:r>
            <a:r>
              <a:rPr lang="en-US" dirty="0" smtClean="0"/>
              <a:t>Master, </a:t>
            </a:r>
            <a:r>
              <a:rPr lang="en-US" dirty="0"/>
              <a:t>destroy after merge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v1.3.0-hotfix.2???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Custom</a:t>
            </a:r>
            <a:endParaRPr lang="en-US" u="sng" dirty="0"/>
          </a:p>
          <a:p>
            <a:r>
              <a:rPr lang="en-US" b="1" dirty="0" smtClean="0"/>
              <a:t>Entry: </a:t>
            </a:r>
            <a:r>
              <a:rPr lang="en-US" dirty="0" smtClean="0"/>
              <a:t>Need custom build of software for one-offs</a:t>
            </a:r>
            <a:endParaRPr lang="en-US" b="1" dirty="0"/>
          </a:p>
          <a:p>
            <a:r>
              <a:rPr lang="en-US" b="1" dirty="0"/>
              <a:t>Lifecycle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From anywhere, prefer master? Fork not branch? Stay forever?</a:t>
            </a:r>
          </a:p>
          <a:p>
            <a:r>
              <a:rPr lang="en-US" dirty="0" smtClean="0"/>
              <a:t>v1.3.0-Site/Feature/</a:t>
            </a:r>
            <a:r>
              <a:rPr lang="en-US" dirty="0" err="1" smtClean="0"/>
              <a:t>etc</a:t>
            </a:r>
            <a:r>
              <a:rPr lang="en-US" dirty="0" smtClean="0"/>
              <a:t>? (example: 6.4.0-marine)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Master</a:t>
            </a:r>
            <a:r>
              <a:rPr lang="en-US" dirty="0"/>
              <a:t>      </a:t>
            </a:r>
            <a:endParaRPr lang="en-US" dirty="0" smtClean="0"/>
          </a:p>
          <a:p>
            <a:r>
              <a:rPr lang="en-US" b="1" dirty="0" smtClean="0"/>
              <a:t>Entry:</a:t>
            </a:r>
            <a:r>
              <a:rPr lang="en-US" dirty="0" smtClean="0"/>
              <a:t> Completed release or hotfix branch, PRQRB passed (Full Projects), Same as release for components?</a:t>
            </a:r>
          </a:p>
          <a:p>
            <a:r>
              <a:rPr lang="en-US" b="1" dirty="0" smtClean="0"/>
              <a:t>Lifecycle</a:t>
            </a:r>
            <a:r>
              <a:rPr lang="en-US" b="1" dirty="0"/>
              <a:t>:</a:t>
            </a:r>
            <a:r>
              <a:rPr lang="en-US" dirty="0"/>
              <a:t> Always </a:t>
            </a:r>
            <a:r>
              <a:rPr lang="en-US" dirty="0" smtClean="0"/>
              <a:t>present</a:t>
            </a:r>
            <a:endParaRPr lang="en-US" dirty="0"/>
          </a:p>
          <a:p>
            <a:r>
              <a:rPr lang="en-US" dirty="0" smtClean="0"/>
              <a:t>v1.3.0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Process -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841"/>
            <a:ext cx="11277600" cy="548640"/>
          </a:xfrm>
        </p:spPr>
        <p:txBody>
          <a:bodyPr/>
          <a:lstStyle/>
          <a:p>
            <a:r>
              <a:rPr lang="en-US" dirty="0" smtClean="0"/>
              <a:t>CML SW </a:t>
            </a:r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SW Repositories:</a:t>
            </a:r>
          </a:p>
          <a:p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smtClean="0"/>
              <a:t>Everything needed to build SW Project</a:t>
            </a:r>
          </a:p>
          <a:p>
            <a:pPr marL="2286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scegithub.ccs.utc.com/CMLCTRL/carrier_toolchain</a:t>
            </a:r>
            <a:endParaRPr lang="en-US" dirty="0" smtClean="0"/>
          </a:p>
          <a:p>
            <a:r>
              <a:rPr lang="en-US" dirty="0" smtClean="0"/>
              <a:t>Toolbox</a:t>
            </a:r>
          </a:p>
          <a:p>
            <a:pPr lvl="1"/>
            <a:r>
              <a:rPr lang="en-US" dirty="0" smtClean="0"/>
              <a:t>Generic Functions, non-specific shared code, utilities</a:t>
            </a:r>
          </a:p>
          <a:p>
            <a:pPr marL="2286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scegithub.ccs.utc.com/CMLCTRL/carrier_toolbox</a:t>
            </a:r>
            <a:endParaRPr lang="en-US" dirty="0" smtClean="0"/>
          </a:p>
          <a:p>
            <a:r>
              <a:rPr lang="en-US" dirty="0" smtClean="0"/>
              <a:t>PIC6 FW</a:t>
            </a:r>
          </a:p>
          <a:p>
            <a:pPr lvl="1"/>
            <a:r>
              <a:rPr lang="en-US" dirty="0" smtClean="0"/>
              <a:t>Encapsulated PIC6 FW release</a:t>
            </a:r>
          </a:p>
          <a:p>
            <a:pPr marL="2286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scegithub.ccs.utc.com/CMLCTRL/carrier_firmware_pic6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Abstracted interfaces from hardware</a:t>
            </a:r>
          </a:p>
          <a:p>
            <a:pPr lvl="1"/>
            <a:r>
              <a:rPr lang="en-US" dirty="0" smtClean="0"/>
              <a:t>Protocol Layers</a:t>
            </a:r>
          </a:p>
          <a:p>
            <a:pPr marL="228600" lvl="1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scegithub.ccs.utc.com/CMLCTRL/carrier_interface</a:t>
            </a:r>
            <a:endParaRPr lang="en-US" dirty="0" smtClean="0"/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Domain Objects used to build Chiller</a:t>
            </a:r>
          </a:p>
          <a:p>
            <a:pPr lvl="2"/>
            <a:r>
              <a:rPr lang="en-US" dirty="0" smtClean="0"/>
              <a:t>Sensor, compressor, exchanger</a:t>
            </a:r>
          </a:p>
          <a:p>
            <a:pPr lvl="2"/>
            <a:r>
              <a:rPr lang="en-US" dirty="0" smtClean="0"/>
              <a:t>Generally aligns system components</a:t>
            </a:r>
          </a:p>
          <a:p>
            <a:pPr lvl="2"/>
            <a:r>
              <a:rPr lang="en-US" dirty="0" smtClean="0"/>
              <a:t>Exposed Interfaces should follow Haystack convention</a:t>
            </a:r>
          </a:p>
          <a:p>
            <a:pPr marL="457200" lvl="2" indent="0">
              <a:buNone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scegithub.ccs.utc.com/CMLCTRL/carrier_framework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Business Logic not related to Dynamic control (logic outside Simulink)</a:t>
            </a:r>
          </a:p>
          <a:p>
            <a:pPr marL="228600" lvl="1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scegithub.ccs.utc.com/CMLCTRL/carrier_services</a:t>
            </a:r>
            <a:endParaRPr lang="en-US" dirty="0" smtClean="0"/>
          </a:p>
          <a:p>
            <a:r>
              <a:rPr lang="en-US" dirty="0" smtClean="0"/>
              <a:t>Platform Projects</a:t>
            </a:r>
          </a:p>
          <a:p>
            <a:pPr lvl="1"/>
            <a:r>
              <a:rPr lang="en-US" dirty="0" smtClean="0"/>
              <a:t>Work related to releasing a specific platform, integrates earlier layers &amp; controls</a:t>
            </a:r>
          </a:p>
          <a:p>
            <a:pPr lvl="1"/>
            <a:r>
              <a:rPr lang="en-US" dirty="0" smtClean="0"/>
              <a:t>Water Cooled Screw, </a:t>
            </a:r>
            <a:r>
              <a:rPr lang="en-US" dirty="0" err="1" smtClean="0"/>
              <a:t>AppliedRooftop</a:t>
            </a:r>
            <a:r>
              <a:rPr lang="en-US" dirty="0" smtClean="0"/>
              <a:t> Centrifugal,</a:t>
            </a:r>
          </a:p>
          <a:p>
            <a:pPr marL="228600" lvl="1" indent="0">
              <a:buNone/>
            </a:pP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scegithub.ccs.utc.com/CMLCTRL/core_support_package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scegithub.ccs.utc.com/CMLCTRL/horizon_large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799" y="1425147"/>
            <a:ext cx="5410201" cy="3777872"/>
          </a:xfrm>
          <a:prstGeom prst="rect">
            <a:avLst/>
          </a:prstGeom>
        </p:spPr>
        <p:txBody>
          <a:bodyPr vert="horz" lIns="0" tIns="0" rIns="0" bIns="0" spcCol="4572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集中化的版本控制系统 （</a:t>
            </a:r>
            <a:r>
              <a:rPr lang="en-US" altLang="zh-CN" dirty="0" smtClean="0"/>
              <a:t>SVN, RTC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893831" y="1348387"/>
            <a:ext cx="5410200" cy="4420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分布式版本控制系统 </a:t>
            </a:r>
            <a:r>
              <a:rPr lang="en-US" altLang="zh-CN" dirty="0" smtClean="0"/>
              <a:t>(Git)</a:t>
            </a:r>
            <a:endParaRPr lang="en-US" dirty="0"/>
          </a:p>
        </p:txBody>
      </p:sp>
      <p:pic>
        <p:nvPicPr>
          <p:cNvPr id="7" name="Picture 2" descr="https://gitee.com/progit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5" y="2289971"/>
            <a:ext cx="3508174" cy="27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itee.com/progit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25" y="1945458"/>
            <a:ext cx="3699734" cy="41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工作</a:t>
            </a:r>
            <a:r>
              <a:rPr lang="zh-CN" altLang="en-US" dirty="0"/>
              <a:t>区域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工作目录（</a:t>
            </a:r>
            <a:r>
              <a:rPr lang="en-US" dirty="0" smtClean="0"/>
              <a:t>Working Directory）</a:t>
            </a:r>
          </a:p>
          <a:p>
            <a:r>
              <a:rPr lang="zh-CN" altLang="en-US" dirty="0" smtClean="0"/>
              <a:t>暂存区</a:t>
            </a:r>
            <a:r>
              <a:rPr lang="en-US" altLang="zh-CN" dirty="0" smtClean="0"/>
              <a:t>(</a:t>
            </a:r>
            <a:r>
              <a:rPr lang="en-US" dirty="0" smtClean="0"/>
              <a:t>Stage/Index)</a:t>
            </a:r>
          </a:p>
          <a:p>
            <a:r>
              <a:rPr lang="zh-CN" altLang="en-US" dirty="0" smtClean="0"/>
              <a:t>资源库</a:t>
            </a:r>
            <a:r>
              <a:rPr lang="en-US" altLang="zh-CN" dirty="0" smtClean="0"/>
              <a:t>(Local History </a:t>
            </a:r>
            <a:r>
              <a:rPr lang="en-US" dirty="0" smtClean="0"/>
              <a:t>Repository</a:t>
            </a:r>
            <a:r>
              <a:rPr lang="zh-CN" altLang="en-US" dirty="0" smtClean="0"/>
              <a:t>或</a:t>
            </a:r>
            <a:r>
              <a:rPr lang="en-US" dirty="0" smtClean="0"/>
              <a:t>Git Directory)</a:t>
            </a:r>
          </a:p>
          <a:p>
            <a:r>
              <a:rPr lang="zh-CN" altLang="en-US" dirty="0" smtClean="0"/>
              <a:t>远程的</a:t>
            </a:r>
            <a:r>
              <a:rPr lang="en-US" dirty="0" err="1" smtClean="0"/>
              <a:t>git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</a:t>
            </a:r>
            <a:r>
              <a:rPr lang="en-US" dirty="0" smtClean="0"/>
              <a:t>Remote Directory)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https://images2017.cnblogs.com/blog/63651/201709/63651-20170905201017069-171460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2014"/>
            <a:ext cx="30289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文件操作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8" y="1766516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ee.com/progit/figures/18333fig0201-t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3" y="1902940"/>
            <a:ext cx="4651649" cy="29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3353" y="5692140"/>
            <a:ext cx="2189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1600" dirty="0" smtClean="0"/>
              <a:t>Git </a:t>
            </a:r>
            <a:r>
              <a:rPr lang="zh-CN" altLang="en-US" sz="1600" dirty="0" smtClean="0"/>
              <a:t>基本操作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896361" y="5509260"/>
            <a:ext cx="2189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1600" dirty="0" smtClean="0"/>
              <a:t>Git </a:t>
            </a:r>
            <a:r>
              <a:rPr lang="zh-CN" altLang="en-US" sz="1600" dirty="0" smtClean="0"/>
              <a:t>文件状态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7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marL="0" indent="0">
              <a:buNone/>
            </a:pPr>
            <a:r>
              <a:rPr lang="en-US" dirty="0" smtClean="0"/>
              <a:t>[Creating </a:t>
            </a:r>
            <a:r>
              <a:rPr lang="en-US" dirty="0"/>
              <a:t>a personal access </a:t>
            </a:r>
            <a:r>
              <a:rPr lang="en-US" dirty="0" smtClean="0"/>
              <a:t>token]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help.github.com/en/github/authenticating-to-github/creating-a-personal-access-token-for-the-command-line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SSH</a:t>
            </a:r>
          </a:p>
          <a:p>
            <a:pPr marL="0" indent="0">
              <a:buNone/>
            </a:pPr>
            <a:r>
              <a:rPr lang="x-none" dirty="0" smtClean="0">
                <a:hlinkClick r:id="rId3"/>
              </a:rPr>
              <a:t>https</a:t>
            </a:r>
            <a:r>
              <a:rPr lang="x-none" dirty="0">
                <a:hlinkClick r:id="rId3"/>
              </a:rPr>
              <a:t>://help.github.com/en/enterprise/2.18/user/authenticating-to-github/generating-a-new-ssh-key-and-adding-it-to-the-ssh-agent</a:t>
            </a:r>
            <a:endParaRPr lang="x-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克隆一个项目和它的整个代码历史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版本信息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clone https</a:t>
            </a:r>
            <a:r>
              <a:rPr lang="en-US" dirty="0" smtClean="0"/>
              <a:t>://username:token@scegithub.ccs.utc.com/CCL100105/test.git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7546"/>
            <a:ext cx="5181600" cy="3729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18" y="2085826"/>
            <a:ext cx="5739282" cy="37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altLang="zh-CN" dirty="0" smtClean="0"/>
              <a:t>file to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添加指定文件到暂存区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添加指定目录到暂存区，包括子目录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添加当前目录的所有文件到暂存区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.</a:t>
            </a:r>
          </a:p>
          <a:p>
            <a:endParaRPr lang="en-US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如果已经用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命令把文件加入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stage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了，就先需要从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stage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中撤销</a:t>
            </a:r>
          </a:p>
          <a:p>
            <a:r>
              <a:rPr lang="en-US" dirty="0" err="1"/>
              <a:t>git</a:t>
            </a:r>
            <a:r>
              <a:rPr lang="en-US" dirty="0"/>
              <a:t> reset HEAD &lt;file&gt;...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22" y="1214580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57319" y="1556951"/>
            <a:ext cx="1968843" cy="560173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82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s2017.cnblogs.com/blog/63651/201709/63651-20170905201033647-1915833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5" y="1772048"/>
            <a:ext cx="4821178" cy="3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6273114" cy="475488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提交暂存区到仓库区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-m [message]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提交暂存区的指定文件到仓库区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提交工作区自上次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之后的变化，直接到仓库区，跳过了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对新文件无效</a:t>
            </a:r>
          </a:p>
          <a:p>
            <a:r>
              <a:rPr lang="en-US" altLang="zh-CN" dirty="0"/>
              <a:t>$ </a:t>
            </a:r>
            <a:r>
              <a:rPr lang="en-US" dirty="0" err="1"/>
              <a:t>git</a:t>
            </a:r>
            <a:r>
              <a:rPr lang="en-US" dirty="0"/>
              <a:t> commit -a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3967" y="1647567"/>
            <a:ext cx="2850292" cy="560173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501448" y="2207740"/>
            <a:ext cx="1482811" cy="465804"/>
          </a:xfrm>
          <a:prstGeom prst="rect">
            <a:avLst/>
          </a:prstGeom>
          <a:noFill/>
          <a:ln w="38100">
            <a:solidFill>
              <a:srgbClr val="EA0029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340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  <a:extLst>
    <a:ext uri="{05A4C25C-085E-4340-85A3-A5531E510DB2}">
      <thm15:themeFamily xmlns:thm15="http://schemas.microsoft.com/office/thememl/2012/main" name="Carrier_PowerPoint_Template_12_2019" id="{9141B811-7F63-405E-9B43-2105A42D779D}" vid="{C4C62369-C1CA-46C3-B2C2-808836E33ECF}"/>
    </a:ext>
  </a:extLst>
</a:theme>
</file>

<file path=ppt/theme/theme2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ppt/theme/theme3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FCB6914CF054AAAF3F452609D1F6B" ma:contentTypeVersion="1" ma:contentTypeDescription="Create a new document." ma:contentTypeScope="" ma:versionID="4bdf7c694b97fd7eb283a0429fc4cf3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B9052-E158-4F40-B1D2-617288FDB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642436-7841-44FE-A7AE-ADE9880732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7BA6BAA-3A9F-40F7-A5E2-A76605A24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Carrier_PowerPoint_Template_12_2019</Template>
  <TotalTime>0</TotalTime>
  <Words>1049</Words>
  <Application>Microsoft Office PowerPoint</Application>
  <PresentationFormat>Widescreen</PresentationFormat>
  <Paragraphs>239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Carrier</vt:lpstr>
      <vt:lpstr>Git basic training</vt:lpstr>
      <vt:lpstr>Git vs Github</vt:lpstr>
      <vt:lpstr>Git vs SVN</vt:lpstr>
      <vt:lpstr>Git 工作区域</vt:lpstr>
      <vt:lpstr>Git 文件操作</vt:lpstr>
      <vt:lpstr>Connect to Remote Repo</vt:lpstr>
      <vt:lpstr>Clone Remote Repo</vt:lpstr>
      <vt:lpstr>Add file to Stage</vt:lpstr>
      <vt:lpstr>Commit</vt:lpstr>
      <vt:lpstr>Fetch </vt:lpstr>
      <vt:lpstr>Pull</vt:lpstr>
      <vt:lpstr>Push</vt:lpstr>
      <vt:lpstr>Git 分支操作</vt:lpstr>
      <vt:lpstr>Merge</vt:lpstr>
      <vt:lpstr>储藏 Stash</vt:lpstr>
      <vt:lpstr>Git flow</vt:lpstr>
      <vt:lpstr>标签Tag</vt:lpstr>
      <vt:lpstr>Github Pull request</vt:lpstr>
      <vt:lpstr>Resource</vt:lpstr>
      <vt:lpstr>THANK YOU</vt:lpstr>
      <vt:lpstr>Backup</vt:lpstr>
      <vt:lpstr>Others</vt:lpstr>
      <vt:lpstr>Github Process - Delivery</vt:lpstr>
      <vt:lpstr>CML SW Repositories</vt:lpstr>
    </vt:vector>
  </TitlesOfParts>
  <Manager/>
  <Company>United Technologies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 training</dc:title>
  <dc:subject/>
  <dc:creator>Leon Qian</dc:creator>
  <cp:keywords/>
  <dc:description/>
  <cp:lastModifiedBy>Leon Qian</cp:lastModifiedBy>
  <cp:revision>136</cp:revision>
  <cp:lastPrinted>2019-08-23T17:21:09Z</cp:lastPrinted>
  <dcterms:created xsi:type="dcterms:W3CDTF">2020-03-15T12:15:50Z</dcterms:created>
  <dcterms:modified xsi:type="dcterms:W3CDTF">2020-03-18T16:41:20Z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0x010100C6EFCB6914CF054AAAF3F452609D1F6B</vt:lpwstr>
  </property>
</Properties>
</file>