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66" r:id="rId5"/>
    <p:sldId id="264" r:id="rId6"/>
    <p:sldId id="265" r:id="rId7"/>
    <p:sldId id="263" r:id="rId8"/>
    <p:sldId id="262" r:id="rId9"/>
    <p:sldId id="261" r:id="rId10"/>
    <p:sldId id="260" r:id="rId11"/>
    <p:sldId id="259" r:id="rId1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3" autoAdjust="0"/>
    <p:restoredTop sz="80952" autoAdjust="0"/>
  </p:normalViewPr>
  <p:slideViewPr>
    <p:cSldViewPr>
      <p:cViewPr varScale="1">
        <p:scale>
          <a:sx n="90" d="100"/>
          <a:sy n="90" d="100"/>
        </p:scale>
        <p:origin x="-177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FC7A91B-FA18-4D2F-A2DC-C0564A1AEA35}" type="datetimeFigureOut">
              <a:rPr lang="en-US" smtClean="0"/>
              <a:t>4/10/2013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536A500F-6F5A-4094-95C3-884AAF8CCC38}" type="slidenum">
              <a:rPr lang="en-US" smtClean="0"/>
              <a:t>‹#›</a:t>
            </a:fld>
            <a:endParaRPr lang="en-US"/>
          </a:p>
        </p:txBody>
      </p:sp>
    </p:spTree>
    <p:extLst>
      <p:ext uri="{BB962C8B-B14F-4D97-AF65-F5344CB8AC3E}">
        <p14:creationId xmlns:p14="http://schemas.microsoft.com/office/powerpoint/2010/main" val="3818301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4FC77D9-5DDF-4A7B-B2B8-B112B85F14F8}" type="datetimeFigureOut">
              <a:rPr lang="en-US" smtClean="0"/>
              <a:t>4/10/2013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180C10F-8680-4BB3-ADF1-25C4DFA511CD}" type="slidenum">
              <a:rPr lang="en-US" smtClean="0"/>
              <a:t>‹#›</a:t>
            </a:fld>
            <a:endParaRPr lang="en-US"/>
          </a:p>
        </p:txBody>
      </p:sp>
    </p:spTree>
    <p:extLst>
      <p:ext uri="{BB962C8B-B14F-4D97-AF65-F5344CB8AC3E}">
        <p14:creationId xmlns:p14="http://schemas.microsoft.com/office/powerpoint/2010/main" val="250307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Human Pursuit</a:t>
            </a:r>
          </a:p>
          <a:p>
            <a:r>
              <a:rPr lang="en-US" dirty="0" smtClean="0"/>
              <a:t>We’ve all played around with biological models, or financial models, or</a:t>
            </a:r>
            <a:r>
              <a:rPr lang="en-US" baseline="0" dirty="0" smtClean="0"/>
              <a:t> cooking models – so it’s clear that we use models in our work.  Well, by the end of this presentation, you will see that we don’t just use models in our work – they are our work, and furthermore, they are our lives.  We are models.</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a:t>
            </a:fld>
            <a:endParaRPr lang="en-US"/>
          </a:p>
        </p:txBody>
      </p:sp>
    </p:spTree>
    <p:extLst>
      <p:ext uri="{BB962C8B-B14F-4D97-AF65-F5344CB8AC3E}">
        <p14:creationId xmlns:p14="http://schemas.microsoft.com/office/powerpoint/2010/main" val="969658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10</a:t>
            </a:fld>
            <a:endParaRPr lang="en-US"/>
          </a:p>
        </p:txBody>
      </p:sp>
    </p:spTree>
    <p:extLst>
      <p:ext uri="{BB962C8B-B14F-4D97-AF65-F5344CB8AC3E}">
        <p14:creationId xmlns:p14="http://schemas.microsoft.com/office/powerpoint/2010/main" val="3736377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11</a:t>
            </a:fld>
            <a:endParaRPr lang="en-US"/>
          </a:p>
        </p:txBody>
      </p:sp>
    </p:spTree>
    <p:extLst>
      <p:ext uri="{BB962C8B-B14F-4D97-AF65-F5344CB8AC3E}">
        <p14:creationId xmlns:p14="http://schemas.microsoft.com/office/powerpoint/2010/main" val="884669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not define a model</a:t>
            </a:r>
            <a:r>
              <a:rPr lang="en-US" baseline="0" dirty="0" smtClean="0"/>
              <a:t> right away.  Instead, I will show you how we have used models in the past, work on models in the present and how we seek to improve models in the future.  Then, we can define a model inductively and see what it means in our life.  So while we explore the depths of models, keep in mind the question: what is a model?</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2</a:t>
            </a:fld>
            <a:endParaRPr lang="en-US"/>
          </a:p>
        </p:txBody>
      </p:sp>
    </p:spTree>
    <p:extLst>
      <p:ext uri="{BB962C8B-B14F-4D97-AF65-F5344CB8AC3E}">
        <p14:creationId xmlns:p14="http://schemas.microsoft.com/office/powerpoint/2010/main" val="1111305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think about one of the primary</a:t>
            </a:r>
            <a:r>
              <a:rPr lang="en-US" baseline="0" dirty="0" smtClean="0"/>
              <a:t> goals of the hunter-gatherers– to obtain FOOD.  One way we can do it is hunting *this* deer.  To better hunt the deer, we ask…</a:t>
            </a:r>
            <a:endParaRPr lang="en-US" dirty="0" smtClean="0"/>
          </a:p>
          <a:p>
            <a:r>
              <a:rPr lang="en-US" dirty="0" smtClean="0"/>
              <a:t>Suppose</a:t>
            </a:r>
            <a:r>
              <a:rPr lang="en-US" baseline="0" dirty="0" smtClean="0"/>
              <a:t> we build a trap.  Now we would ask… #2</a:t>
            </a:r>
          </a:p>
          <a:p>
            <a:r>
              <a:rPr lang="en-US" baseline="0" dirty="0" smtClean="0"/>
              <a:t>But, even if we can figure these conditions out, it would be nice to be able to DO something to increase the chance that deer move under the trap.  So we can ask… #3</a:t>
            </a:r>
          </a:p>
          <a:p>
            <a:r>
              <a:rPr lang="en-US" baseline="0" dirty="0" smtClean="0"/>
              <a:t>NOW if we can answer all 3 of these questions </a:t>
            </a:r>
            <a:r>
              <a:rPr lang="en-US" i="1" baseline="0" dirty="0" smtClean="0"/>
              <a:t>well enough</a:t>
            </a:r>
            <a:r>
              <a:rPr lang="en-US" baseline="0" dirty="0" smtClean="0"/>
              <a:t>, we may succeed in trapping the deer and satisfying our goal to obtain food.</a:t>
            </a:r>
          </a:p>
          <a:p>
            <a:r>
              <a:rPr lang="en-US" baseline="0" dirty="0" smtClean="0"/>
              <a:t>Well… let’s think about these questions a bit more.  We can classify each question</a:t>
            </a:r>
          </a:p>
          <a:p>
            <a:r>
              <a:rPr lang="en-US" baseline="0" dirty="0" smtClean="0"/>
              <a:t>The first is a question of prediction.  The hunter-gatherers want to know the likelihood of a future state, given the state of the world right now and in the past.  </a:t>
            </a:r>
          </a:p>
          <a:p>
            <a:r>
              <a:rPr lang="en-US" baseline="0" dirty="0" smtClean="0"/>
              <a:t>The second is a question of explanation.  What are the most likely states that explain the occurrence of a given state?</a:t>
            </a:r>
          </a:p>
          <a:p>
            <a:r>
              <a:rPr lang="en-US" baseline="0" dirty="0" smtClean="0"/>
              <a:t>The third is a question of intervention.  If we do some action, forcing part of the current world state to some value, will we achieve a desired effect?</a:t>
            </a:r>
          </a:p>
          <a:p>
            <a:endParaRPr lang="en-US" baseline="0" dirty="0" smtClean="0"/>
          </a:p>
          <a:p>
            <a:r>
              <a:rPr lang="en-US" baseline="0" dirty="0" smtClean="0"/>
              <a:t>Now, just as the hunter-gatherers made these 3 types of queries 1000s of years ago, we make the same queries today in pursuit of our own goals.  But there’s a big question: what when our models fail?  We can’t predict the position of the deer perfectly, we can’t explain what will cause the deer to move under the trap easily, and our interventions, making the noise, don’t always accomplish our intended goals, trapping the deer.  So what are we to do</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3</a:t>
            </a:fld>
            <a:endParaRPr lang="en-US"/>
          </a:p>
        </p:txBody>
      </p:sp>
    </p:spTree>
    <p:extLst>
      <p:ext uri="{BB962C8B-B14F-4D97-AF65-F5344CB8AC3E}">
        <p14:creationId xmlns:p14="http://schemas.microsoft.com/office/powerpoint/2010/main" val="213289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66612">
              <a:defRPr/>
            </a:pPr>
            <a:r>
              <a:rPr lang="en-US" sz="2100" dirty="0"/>
              <a:t>circumstances led to the Big Bang?</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4</a:t>
            </a:fld>
            <a:endParaRPr lang="en-US"/>
          </a:p>
        </p:txBody>
      </p:sp>
    </p:spTree>
    <p:extLst>
      <p:ext uri="{BB962C8B-B14F-4D97-AF65-F5344CB8AC3E}">
        <p14:creationId xmlns:p14="http://schemas.microsoft.com/office/powerpoint/2010/main" val="3681521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Predictions</a:t>
            </a:r>
            <a:r>
              <a:rPr lang="en-US" baseline="0" dirty="0" smtClean="0"/>
              <a:t> provide a check on our imaginations</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5</a:t>
            </a:fld>
            <a:endParaRPr lang="en-US"/>
          </a:p>
        </p:txBody>
      </p:sp>
    </p:spTree>
    <p:extLst>
      <p:ext uri="{BB962C8B-B14F-4D97-AF65-F5344CB8AC3E}">
        <p14:creationId xmlns:p14="http://schemas.microsoft.com/office/powerpoint/2010/main" val="2909639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Clothes shopping – can only afford $30</a:t>
            </a:r>
            <a:r>
              <a:rPr lang="en-US" baseline="0" dirty="0" smtClean="0"/>
              <a:t> on new pants.  Filter out everything above – like a low pass filter -&gt; DSP</a:t>
            </a:r>
          </a:p>
          <a:p>
            <a:r>
              <a:rPr lang="en-US" dirty="0" smtClean="0"/>
              <a:t>Use others’ results without expending their lifetime of effort</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6</a:t>
            </a:fld>
            <a:endParaRPr lang="en-US"/>
          </a:p>
        </p:txBody>
      </p:sp>
    </p:spTree>
    <p:extLst>
      <p:ext uri="{BB962C8B-B14F-4D97-AF65-F5344CB8AC3E}">
        <p14:creationId xmlns:p14="http://schemas.microsoft.com/office/powerpoint/2010/main" val="1861604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we cannot perfectly predict,</a:t>
            </a:r>
            <a:r>
              <a:rPr lang="en-US" baseline="0" dirty="0" smtClean="0"/>
              <a:t> explain &amp; intervene given the limits of our models, but with the capabilities we do have, we can deliver the most likely explanations, predictions&amp; interventions.</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7</a:t>
            </a:fld>
            <a:endParaRPr lang="en-US"/>
          </a:p>
        </p:txBody>
      </p:sp>
    </p:spTree>
    <p:extLst>
      <p:ext uri="{BB962C8B-B14F-4D97-AF65-F5344CB8AC3E}">
        <p14:creationId xmlns:p14="http://schemas.microsoft.com/office/powerpoint/2010/main" val="1092184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prstClr val="black"/>
                </a:solidFill>
                <a:sym typeface="Wingdings" pitchFamily="2" charset="2"/>
              </a:rPr>
              <a:t>Always learn more &amp; pass on the knowledge</a:t>
            </a:r>
            <a:endParaRPr lang="en-US" dirty="0" smtClean="0">
              <a:solidFill>
                <a:prstClr val="black"/>
              </a:solidFill>
            </a:endParaRP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8</a:t>
            </a:fld>
            <a:endParaRPr lang="en-US"/>
          </a:p>
        </p:txBody>
      </p:sp>
    </p:spTree>
    <p:extLst>
      <p:ext uri="{BB962C8B-B14F-4D97-AF65-F5344CB8AC3E}">
        <p14:creationId xmlns:p14="http://schemas.microsoft.com/office/powerpoint/2010/main" val="3787348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Moving a bit</a:t>
            </a:r>
            <a:r>
              <a:rPr lang="en-US" baseline="0" dirty="0" smtClean="0"/>
              <a:t> further in time, many of the ancient humans asked the same questions: what do we do when our models—the results of all our work and thinking—fail?</a:t>
            </a:r>
          </a:p>
          <a:p>
            <a:r>
              <a:rPr lang="en-US" baseline="0" dirty="0" smtClean="0"/>
              <a:t>The first answer </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9</a:t>
            </a:fld>
            <a:endParaRPr lang="en-US"/>
          </a:p>
        </p:txBody>
      </p:sp>
    </p:spTree>
    <p:extLst>
      <p:ext uri="{BB962C8B-B14F-4D97-AF65-F5344CB8AC3E}">
        <p14:creationId xmlns:p14="http://schemas.microsoft.com/office/powerpoint/2010/main" val="1230397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3510855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18122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4239909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444768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801C9-EEE0-44A4-83C8-307F972F4A7F}" type="datetimeFigureOut">
              <a:rPr lang="en-US" smtClean="0"/>
              <a:t>4/10/2013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74398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8801C9-EEE0-44A4-83C8-307F972F4A7F}" type="datetimeFigureOut">
              <a:rPr lang="en-US" smtClean="0"/>
              <a:t>4/10/2013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192134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8801C9-EEE0-44A4-83C8-307F972F4A7F}" type="datetimeFigureOut">
              <a:rPr lang="en-US" smtClean="0"/>
              <a:t>4/10/2013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45552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8801C9-EEE0-44A4-83C8-307F972F4A7F}" type="datetimeFigureOut">
              <a:rPr lang="en-US" smtClean="0"/>
              <a:t>4/10/2013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30884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801C9-EEE0-44A4-83C8-307F972F4A7F}" type="datetimeFigureOut">
              <a:rPr lang="en-US" smtClean="0"/>
              <a:t>4/10/2013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22605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801C9-EEE0-44A4-83C8-307F972F4A7F}" type="datetimeFigureOut">
              <a:rPr lang="en-US" smtClean="0"/>
              <a:t>4/10/2013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390119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801C9-EEE0-44A4-83C8-307F972F4A7F}" type="datetimeFigureOut">
              <a:rPr lang="en-US" smtClean="0"/>
              <a:t>4/10/2013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140529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801C9-EEE0-44A4-83C8-307F972F4A7F}" type="datetimeFigureOut">
              <a:rPr lang="en-US" smtClean="0"/>
              <a:t>4/10/2013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EB6F4-CA35-4A39-911B-C0B52E143BA8}" type="slidenum">
              <a:rPr lang="en-US" smtClean="0"/>
              <a:t>‹#›</a:t>
            </a:fld>
            <a:endParaRPr lang="en-US"/>
          </a:p>
        </p:txBody>
      </p:sp>
    </p:spTree>
    <p:extLst>
      <p:ext uri="{BB962C8B-B14F-4D97-AF65-F5344CB8AC3E}">
        <p14:creationId xmlns:p14="http://schemas.microsoft.com/office/powerpoint/2010/main" val="146812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15.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13.png"/><Relationship Id="rId4" Type="http://schemas.openxmlformats.org/officeDocument/2006/relationships/image" Target="../media/image2.wmf"/><Relationship Id="rId9" Type="http://schemas.openxmlformats.org/officeDocument/2006/relationships/image" Target="../media/image17.wmf"/></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11" Type="http://schemas.microsoft.com/office/2007/relationships/hdphoto" Target="../media/hdphoto2.wdp"/><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wmf"/><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We Are Models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9668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a:t>
            </a:r>
            <a:endParaRPr lang="en-US" dirty="0"/>
          </a:p>
        </p:txBody>
      </p:sp>
      <p:pic>
        <p:nvPicPr>
          <p:cNvPr id="2054" name="Picture 6" descr="1440x900 Clouds over pla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3350654"/>
            <a:ext cx="5245994" cy="327874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lass2014\AppData\Local\Microsoft\Windows\Temporary Internet Files\Content.IE5\G6RLGSL0\MC90035615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5000" y="4536713"/>
            <a:ext cx="829818" cy="9066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9/9c/Negrito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267" t="7524" r="2665" b="7680"/>
          <a:stretch/>
        </p:blipFill>
        <p:spPr bwMode="auto">
          <a:xfrm>
            <a:off x="3886200" y="5010229"/>
            <a:ext cx="1156301" cy="14302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Program Files (x86)\Microsoft Office\MEDIA\CAGCAT10\j0293828.wmf"/>
          <p:cNvPicPr>
            <a:picLocks noGrp="1" noChangeAspect="1" noChangeArrowheads="1"/>
          </p:cNvPicPr>
          <p:nvPr>
            <p:ph idx="1"/>
          </p:nvPr>
        </p:nvPicPr>
        <p:blipFill>
          <a:blip r:embed="rId6" cstate="print">
            <a:extLst>
              <a:ext uri="{28A0092B-C50C-407E-A947-70E740481C1C}">
                <a14:useLocalDpi xmlns:a14="http://schemas.microsoft.com/office/drawing/2010/main" val="0"/>
              </a:ext>
            </a:extLst>
          </a:blip>
          <a:srcRect/>
          <a:stretch>
            <a:fillRect/>
          </a:stretch>
        </p:blipFill>
        <p:spPr bwMode="auto">
          <a:xfrm>
            <a:off x="3919573"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Program Files (x86)\Microsoft Office\MEDIA\CAGCAT10\j0293828.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3443"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Program Files (x86)\Microsoft Office\MEDIA\CAGCAT10\j0293828.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5519" y="780410"/>
            <a:ext cx="2560957" cy="2031325"/>
          </a:xfrm>
          <a:prstGeom prst="rect">
            <a:avLst/>
          </a:prstGeom>
          <a:noFill/>
        </p:spPr>
        <p:txBody>
          <a:bodyPr wrap="none" rtlCol="0">
            <a:spAutoFit/>
          </a:bodyPr>
          <a:lstStyle/>
          <a:p>
            <a:pPr marL="285750" indent="-285750">
              <a:buFont typeface="Arial" pitchFamily="34" charset="0"/>
              <a:buChar char="•"/>
            </a:pPr>
            <a:r>
              <a:rPr lang="en-US" dirty="0" smtClean="0"/>
              <a:t>Goal: </a:t>
            </a:r>
            <a:r>
              <a:rPr lang="en-US" cap="small" dirty="0" smtClean="0"/>
              <a:t>Food</a:t>
            </a:r>
            <a:r>
              <a:rPr lang="en-US" dirty="0" smtClean="0"/>
              <a:t>!</a:t>
            </a:r>
          </a:p>
          <a:p>
            <a:pPr marL="285750" indent="-285750">
              <a:buFont typeface="Arial" pitchFamily="34" charset="0"/>
              <a:buChar char="•"/>
            </a:pPr>
            <a:r>
              <a:rPr lang="en-US" dirty="0" smtClean="0"/>
              <a:t>When will it rain?</a:t>
            </a:r>
          </a:p>
          <a:p>
            <a:pPr marL="285750" indent="-285750">
              <a:buFont typeface="Arial" pitchFamily="34" charset="0"/>
              <a:buChar char="•"/>
            </a:pPr>
            <a:r>
              <a:rPr lang="en-US" dirty="0" smtClean="0"/>
              <a:t>Where are the deer</a:t>
            </a:r>
            <a:br>
              <a:rPr lang="en-US" dirty="0" smtClean="0"/>
            </a:br>
            <a:r>
              <a:rPr lang="en-US" dirty="0" smtClean="0"/>
              <a:t>given it’s raining?</a:t>
            </a:r>
            <a:endParaRPr lang="en-US" dirty="0"/>
          </a:p>
          <a:p>
            <a:pPr marL="285750" indent="-285750">
              <a:buFont typeface="Arial" pitchFamily="34" charset="0"/>
              <a:buChar char="•"/>
            </a:pPr>
            <a:r>
              <a:rPr lang="en-US" dirty="0" smtClean="0"/>
              <a:t>Make the herds move</a:t>
            </a:r>
            <a:br>
              <a:rPr lang="en-US" dirty="0" smtClean="0"/>
            </a:br>
            <a:r>
              <a:rPr lang="en-US" dirty="0" smtClean="0"/>
              <a:t>somewhere via noise?</a:t>
            </a:r>
          </a:p>
          <a:p>
            <a:pPr marL="107950" indent="-285750">
              <a:buFont typeface="Arial" pitchFamily="34" charset="0"/>
              <a:buChar char="•"/>
            </a:pPr>
            <a:endParaRPr lang="en-US" dirty="0"/>
          </a:p>
        </p:txBody>
      </p:sp>
      <p:pic>
        <p:nvPicPr>
          <p:cNvPr id="2057" name="Picture 9" descr="C:\Program Files (x86)\Microsoft Office\MEDIA\CAGCAT10\j0149627.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81200" y="4191000"/>
            <a:ext cx="1308929" cy="93004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Class2014\AppData\Local\Microsoft\Windows\Temporary Internet Files\Content.IE5\O9L5FNKL\MC900436334[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504972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Class2014\AppData\Local\Microsoft\Windows\Temporary Internet Files\Content.IE5\1GYX6QKB\MC900391486[1].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8996" y="4650257"/>
            <a:ext cx="1632204" cy="18169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47351" y="1368641"/>
            <a:ext cx="1344792" cy="923330"/>
          </a:xfrm>
          <a:prstGeom prst="rect">
            <a:avLst/>
          </a:prstGeom>
          <a:noFill/>
        </p:spPr>
        <p:txBody>
          <a:bodyPr wrap="none" rtlCol="0">
            <a:spAutoFit/>
          </a:bodyPr>
          <a:lstStyle/>
          <a:p>
            <a:r>
              <a:rPr lang="en-US" dirty="0" smtClean="0"/>
              <a:t>Explanation</a:t>
            </a:r>
          </a:p>
          <a:p>
            <a:r>
              <a:rPr lang="en-US" dirty="0" smtClean="0"/>
              <a:t>Prediction</a:t>
            </a:r>
          </a:p>
          <a:p>
            <a:r>
              <a:rPr lang="en-US" dirty="0" smtClean="0"/>
              <a:t>Intervention</a:t>
            </a:r>
          </a:p>
        </p:txBody>
      </p:sp>
      <p:sp>
        <p:nvSpPr>
          <p:cNvPr id="11" name="TextBox 10"/>
          <p:cNvSpPr txBox="1"/>
          <p:nvPr/>
        </p:nvSpPr>
        <p:spPr>
          <a:xfrm>
            <a:off x="7399782" y="914400"/>
            <a:ext cx="1181734" cy="369332"/>
          </a:xfrm>
          <a:prstGeom prst="rect">
            <a:avLst/>
          </a:prstGeom>
          <a:noFill/>
        </p:spPr>
        <p:txBody>
          <a:bodyPr wrap="none" rtlCol="0">
            <a:spAutoFit/>
          </a:bodyPr>
          <a:lstStyle/>
          <a:p>
            <a:r>
              <a:rPr lang="en-US" dirty="0" smtClean="0"/>
              <a:t>~7000 BCE</a:t>
            </a:r>
            <a:endParaRPr lang="en-US" dirty="0"/>
          </a:p>
        </p:txBody>
      </p:sp>
      <p:sp>
        <p:nvSpPr>
          <p:cNvPr id="12" name="Rounded Rectangular Callout 11"/>
          <p:cNvSpPr/>
          <p:nvPr/>
        </p:nvSpPr>
        <p:spPr>
          <a:xfrm>
            <a:off x="2209800" y="2819400"/>
            <a:ext cx="571500" cy="609600"/>
          </a:xfrm>
          <a:prstGeom prst="wedgeRoundRectCallout">
            <a:avLst>
              <a:gd name="adj1" fmla="val -39765"/>
              <a:gd name="adj2" fmla="val 6698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t>
            </a:r>
            <a:endParaRPr lang="en-US" sz="2800" b="1" dirty="0"/>
          </a:p>
        </p:txBody>
      </p:sp>
    </p:spTree>
    <p:extLst>
      <p:ext uri="{BB962C8B-B14F-4D97-AF65-F5344CB8AC3E}">
        <p14:creationId xmlns:p14="http://schemas.microsoft.com/office/powerpoint/2010/main" val="2771656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Prediction	P(rain | </a:t>
                </a:r>
                <a:r>
                  <a:rPr lang="en-US" dirty="0" err="1" smtClean="0"/>
                  <a:t>current_weather</a:t>
                </a:r>
                <a:r>
                  <a:rPr lang="en-US" dirty="0" smtClean="0"/>
                  <a:t>)</a:t>
                </a:r>
              </a:p>
              <a:p>
                <a:pPr lvl="1"/>
                <a:endParaRPr lang="en-US" dirty="0" smtClean="0"/>
              </a:p>
              <a:p>
                <a:r>
                  <a:rPr lang="en-US" dirty="0" smtClean="0"/>
                  <a:t>Explanation	</a:t>
                </a:r>
                <a14:m>
                  <m:oMath xmlns:m="http://schemas.openxmlformats.org/officeDocument/2006/math">
                    <m:m>
                      <m:mPr>
                        <m:mcs>
                          <m:mc>
                            <m:mcPr>
                              <m:count m:val="1"/>
                              <m:mcJc m:val="center"/>
                            </m:mcPr>
                          </m:mc>
                        </m:mcs>
                        <m:ctrlPr>
                          <a:rPr lang="en-US" b="0" i="1" smtClean="0">
                            <a:latin typeface="Cambria Math"/>
                          </a:rPr>
                        </m:ctrlPr>
                      </m:mPr>
                      <m:mr>
                        <m:e>
                          <m:r>
                            <a:rPr lang="en-US" b="0" i="1" smtClean="0">
                              <a:latin typeface="Cambria Math"/>
                            </a:rPr>
                            <m:t>𝑎𝑟𝑔𝑚𝑎𝑥</m:t>
                          </m:r>
                        </m:e>
                      </m:mr>
                      <m:mr>
                        <m:e>
                          <m:r>
                            <a:rPr lang="en-US" b="0" i="1" smtClean="0">
                              <a:latin typeface="Cambria Math"/>
                            </a:rPr>
                            <m:t>𝑤𝑎𝑡𝑒𝑟𝑖𝑛𝑔</m:t>
                          </m:r>
                        </m:e>
                      </m:mr>
                    </m:m>
                    <m:r>
                      <a:rPr lang="en-US" b="0" i="1" smtClean="0">
                        <a:latin typeface="Cambria Math"/>
                      </a:rPr>
                      <m:t>𝑃</m:t>
                    </m:r>
                    <m:r>
                      <a:rPr lang="en-US" b="0" i="1" smtClean="0">
                        <a:latin typeface="Cambria Math"/>
                      </a:rPr>
                      <m:t>(</m:t>
                    </m:r>
                  </m:oMath>
                </a14:m>
                <a:r>
                  <a:rPr lang="en-US" dirty="0" smtClean="0"/>
                  <a:t>Harvest=big | </a:t>
                </a:r>
              </a:p>
              <a:p>
                <a:r>
                  <a:rPr lang="en-US" dirty="0" smtClean="0"/>
                  <a:t>Intervention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sp>
        <p:nvSpPr>
          <p:cNvPr id="4" name="Rectangle 3"/>
          <p:cNvSpPr/>
          <p:nvPr/>
        </p:nvSpPr>
        <p:spPr>
          <a:xfrm>
            <a:off x="5040624" y="5223753"/>
            <a:ext cx="1876780" cy="1295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5257800" y="5410200"/>
            <a:ext cx="1292714" cy="963849"/>
            <a:chOff x="5336686" y="5410200"/>
            <a:chExt cx="1292714" cy="963849"/>
          </a:xfrm>
        </p:grpSpPr>
        <p:sp>
          <p:nvSpPr>
            <p:cNvPr id="6" name="Curved Right Arrow 5"/>
            <p:cNvSpPr/>
            <p:nvPr/>
          </p:nvSpPr>
          <p:spPr>
            <a:xfrm>
              <a:off x="5336686" y="5459649"/>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Right Arrow 6"/>
            <p:cNvSpPr/>
            <p:nvPr/>
          </p:nvSpPr>
          <p:spPr>
            <a:xfrm rot="10800000">
              <a:off x="6019800" y="5410200"/>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 name="TextBox 7"/>
          <p:cNvSpPr txBox="1"/>
          <p:nvPr/>
        </p:nvSpPr>
        <p:spPr>
          <a:xfrm>
            <a:off x="304800" y="4572000"/>
            <a:ext cx="4809650" cy="461665"/>
          </a:xfrm>
          <a:prstGeom prst="rect">
            <a:avLst/>
          </a:prstGeom>
          <a:noFill/>
        </p:spPr>
        <p:txBody>
          <a:bodyPr wrap="none" rtlCol="0">
            <a:spAutoFit/>
          </a:bodyPr>
          <a:lstStyle/>
          <a:p>
            <a:r>
              <a:rPr lang="en-US" sz="2400" b="1" dirty="0" smtClean="0">
                <a:sym typeface="Wingdings" pitchFamily="2" charset="2"/>
              </a:rPr>
              <a:t>Combine with Feedback  Learning</a:t>
            </a:r>
            <a:endParaRPr lang="en-US" sz="2400" b="1" dirty="0"/>
          </a:p>
        </p:txBody>
      </p:sp>
    </p:spTree>
    <p:extLst>
      <p:ext uri="{BB962C8B-B14F-4D97-AF65-F5344CB8AC3E}">
        <p14:creationId xmlns:p14="http://schemas.microsoft.com/office/powerpoint/2010/main" val="3591711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First Modelers</a:t>
            </a:r>
          </a:p>
          <a:p>
            <a:pPr lvl="1"/>
            <a:r>
              <a:rPr lang="en-US" dirty="0" smtClean="0"/>
              <a:t>Modern Models</a:t>
            </a:r>
          </a:p>
          <a:p>
            <a:r>
              <a:rPr lang="en-US" dirty="0" smtClean="0"/>
              <a:t>Limits</a:t>
            </a:r>
          </a:p>
          <a:p>
            <a:r>
              <a:rPr lang="en-US" dirty="0" smtClean="0"/>
              <a:t>Push the Limits</a:t>
            </a:r>
          </a:p>
          <a:p>
            <a:r>
              <a:rPr lang="en-US" dirty="0" smtClean="0"/>
              <a:t>Models &amp; Life</a:t>
            </a:r>
            <a:endParaRPr lang="en-US" dirty="0"/>
          </a:p>
        </p:txBody>
      </p:sp>
      <p:sp>
        <p:nvSpPr>
          <p:cNvPr id="4" name="TextBox 3"/>
          <p:cNvSpPr txBox="1"/>
          <p:nvPr/>
        </p:nvSpPr>
        <p:spPr>
          <a:xfrm>
            <a:off x="5943600" y="4289605"/>
            <a:ext cx="2028632" cy="1200329"/>
          </a:xfrm>
          <a:prstGeom prst="rect">
            <a:avLst/>
          </a:prstGeom>
          <a:noFill/>
        </p:spPr>
        <p:txBody>
          <a:bodyPr wrap="none" rtlCol="0">
            <a:spAutoFit/>
          </a:bodyPr>
          <a:lstStyle/>
          <a:p>
            <a:r>
              <a:rPr lang="en-US" sz="3600" dirty="0" smtClean="0"/>
              <a:t>What is a </a:t>
            </a:r>
          </a:p>
          <a:p>
            <a:pPr algn="ctr"/>
            <a:r>
              <a:rPr lang="en-US" sz="3600" b="1" dirty="0" smtClean="0"/>
              <a:t>model</a:t>
            </a:r>
            <a:r>
              <a:rPr lang="en-US" sz="3600" dirty="0" smtClean="0"/>
              <a:t>?</a:t>
            </a:r>
            <a:endParaRPr lang="en-US" sz="3600" dirty="0"/>
          </a:p>
        </p:txBody>
      </p:sp>
    </p:spTree>
    <p:extLst>
      <p:ext uri="{BB962C8B-B14F-4D97-AF65-F5344CB8AC3E}">
        <p14:creationId xmlns:p14="http://schemas.microsoft.com/office/powerpoint/2010/main" val="2433948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Modelers</a:t>
            </a:r>
            <a:endParaRPr lang="en-US" dirty="0"/>
          </a:p>
        </p:txBody>
      </p:sp>
      <p:pic>
        <p:nvPicPr>
          <p:cNvPr id="2054" name="Picture 6" descr="1440x900 Clouds over plain"/>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657600" y="3350654"/>
            <a:ext cx="5245994" cy="327874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lass2014\AppData\Local\Microsoft\Windows\Temporary Internet Files\Content.IE5\G6RLGSL0\MC90035615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6101" y="5533857"/>
            <a:ext cx="829818" cy="9066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9/9c/Negritos.png"/>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4086351" y="5257799"/>
            <a:ext cx="956150" cy="11826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4804" y="1099066"/>
            <a:ext cx="6505563" cy="1938992"/>
          </a:xfrm>
          <a:prstGeom prst="rect">
            <a:avLst/>
          </a:prstGeom>
          <a:noFill/>
        </p:spPr>
        <p:txBody>
          <a:bodyPr wrap="none" rtlCol="0">
            <a:spAutoFit/>
          </a:bodyPr>
          <a:lstStyle/>
          <a:p>
            <a:r>
              <a:rPr lang="en-US" sz="2400" b="1" u="sng" dirty="0" smtClean="0"/>
              <a:t>Goal: </a:t>
            </a:r>
            <a:r>
              <a:rPr lang="en-US" sz="2400" b="1" u="sng" cap="small" dirty="0" smtClean="0"/>
              <a:t>Food</a:t>
            </a:r>
            <a:r>
              <a:rPr lang="en-US" sz="2400" b="1" u="sng" dirty="0" smtClean="0"/>
              <a:t>!</a:t>
            </a:r>
          </a:p>
          <a:p>
            <a:pPr marL="285750" indent="-285750">
              <a:buFont typeface="Arial" pitchFamily="34" charset="0"/>
              <a:buChar char="•"/>
            </a:pPr>
            <a:r>
              <a:rPr lang="en-US" sz="2400" dirty="0" smtClean="0"/>
              <a:t>Where will deer be given current conditions?</a:t>
            </a:r>
          </a:p>
          <a:p>
            <a:pPr marL="285750" indent="-285750">
              <a:buFont typeface="Arial" pitchFamily="34" charset="0"/>
              <a:buChar char="•"/>
            </a:pPr>
            <a:r>
              <a:rPr lang="en-US" sz="2400" dirty="0" smtClean="0"/>
              <a:t>What conditions will make deer </a:t>
            </a:r>
            <a:br>
              <a:rPr lang="en-US" sz="2400" dirty="0" smtClean="0"/>
            </a:br>
            <a:r>
              <a:rPr lang="en-US" sz="2400" dirty="0" smtClean="0"/>
              <a:t>	most likely move under the trap?</a:t>
            </a:r>
            <a:endParaRPr lang="en-US" sz="2400" dirty="0"/>
          </a:p>
          <a:p>
            <a:pPr marL="285750" indent="-285750">
              <a:buFont typeface="Arial" pitchFamily="34" charset="0"/>
              <a:buChar char="•"/>
            </a:pPr>
            <a:r>
              <a:rPr lang="en-US" sz="2400" dirty="0" smtClean="0"/>
              <a:t>If I make a noise, will deer move under the trap?</a:t>
            </a:r>
          </a:p>
        </p:txBody>
      </p:sp>
      <p:sp>
        <p:nvSpPr>
          <p:cNvPr id="8" name="TextBox 7"/>
          <p:cNvSpPr txBox="1"/>
          <p:nvPr/>
        </p:nvSpPr>
        <p:spPr>
          <a:xfrm>
            <a:off x="6553200" y="1514767"/>
            <a:ext cx="2323072" cy="1585049"/>
          </a:xfrm>
          <a:prstGeom prst="rect">
            <a:avLst/>
          </a:prstGeom>
          <a:noFill/>
        </p:spPr>
        <p:txBody>
          <a:bodyPr wrap="none" rtlCol="0">
            <a:spAutoFit/>
          </a:bodyPr>
          <a:lstStyle/>
          <a:p>
            <a:pPr marL="230188" indent="-230188">
              <a:buFont typeface="Wingdings" pitchFamily="2" charset="2"/>
              <a:buChar char="Ø"/>
            </a:pPr>
            <a:r>
              <a:rPr lang="en-US" sz="2800" b="1" dirty="0" smtClean="0"/>
              <a:t>Prediction</a:t>
            </a:r>
          </a:p>
          <a:p>
            <a:pPr marL="230188" indent="-230188">
              <a:buFont typeface="Wingdings" pitchFamily="2" charset="2"/>
              <a:buChar char="Ø"/>
            </a:pPr>
            <a:endParaRPr lang="en-US" sz="500" b="1" dirty="0" smtClean="0"/>
          </a:p>
          <a:p>
            <a:pPr marL="230188" indent="-230188">
              <a:buFont typeface="Wingdings" pitchFamily="2" charset="2"/>
              <a:buChar char="Ø"/>
            </a:pPr>
            <a:r>
              <a:rPr lang="en-US" sz="2800" b="1" dirty="0" smtClean="0"/>
              <a:t>Explanation</a:t>
            </a:r>
            <a:br>
              <a:rPr lang="en-US" sz="2800" b="1" dirty="0" smtClean="0"/>
            </a:br>
            <a:endParaRPr lang="en-US" sz="500" b="1" dirty="0" smtClean="0"/>
          </a:p>
          <a:p>
            <a:pPr marL="230188" indent="-230188">
              <a:buFont typeface="Wingdings" pitchFamily="2" charset="2"/>
              <a:buChar char="Ø"/>
            </a:pPr>
            <a:r>
              <a:rPr lang="en-US" sz="2800" b="1" dirty="0" smtClean="0"/>
              <a:t>Intervention</a:t>
            </a:r>
          </a:p>
        </p:txBody>
      </p:sp>
      <p:sp>
        <p:nvSpPr>
          <p:cNvPr id="12" name="Rounded Rectangular Callout 11"/>
          <p:cNvSpPr/>
          <p:nvPr/>
        </p:nvSpPr>
        <p:spPr>
          <a:xfrm>
            <a:off x="7787452" y="5282213"/>
            <a:ext cx="571500" cy="609600"/>
          </a:xfrm>
          <a:prstGeom prst="wedgeRoundRectCallout">
            <a:avLst>
              <a:gd name="adj1" fmla="val -39765"/>
              <a:gd name="adj2" fmla="val 6698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t>
            </a:r>
            <a:endParaRPr lang="en-US" sz="2800" b="1" dirty="0"/>
          </a:p>
        </p:txBody>
      </p:sp>
      <p:cxnSp>
        <p:nvCxnSpPr>
          <p:cNvPr id="15" name="Straight Connector 14"/>
          <p:cNvCxnSpPr/>
          <p:nvPr/>
        </p:nvCxnSpPr>
        <p:spPr>
          <a:xfrm flipV="1">
            <a:off x="5360634" y="3810000"/>
            <a:ext cx="0" cy="1524000"/>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334001" y="3810000"/>
            <a:ext cx="847009" cy="0"/>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pic>
        <p:nvPicPr>
          <p:cNvPr id="2061" name="Picture 13" descr="C:\Users\Class2014\Desktop\crate.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rot="10800000">
            <a:off x="5656422" y="3532440"/>
            <a:ext cx="1049177" cy="1049177"/>
          </a:xfrm>
          <a:prstGeom prst="rect">
            <a:avLst/>
          </a:prstGeom>
          <a:noFill/>
          <a:extLst>
            <a:ext uri="{909E8E84-426E-40DD-AFC4-6F175D3DCCD1}">
              <a14:hiddenFill xmlns:a14="http://schemas.microsoft.com/office/drawing/2010/main">
                <a:solidFill>
                  <a:srgbClr val="FFFFFF"/>
                </a:solidFill>
              </a14:hiddenFill>
            </a:ext>
          </a:extLst>
        </p:spPr>
      </p:pic>
      <p:sp>
        <p:nvSpPr>
          <p:cNvPr id="20" name="Left Arrow 19"/>
          <p:cNvSpPr/>
          <p:nvPr/>
        </p:nvSpPr>
        <p:spPr>
          <a:xfrm>
            <a:off x="6781800" y="5000457"/>
            <a:ext cx="990600" cy="533400"/>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23" name="Rectangle 22"/>
          <p:cNvSpPr/>
          <p:nvPr/>
        </p:nvSpPr>
        <p:spPr>
          <a:xfrm>
            <a:off x="5909140" y="4343400"/>
            <a:ext cx="543740" cy="923330"/>
          </a:xfrm>
          <a:prstGeom prst="rect">
            <a:avLst/>
          </a:prstGeom>
          <a:gradFill flip="none" rotWithShape="1">
            <a:gsLst>
              <a:gs pos="85000">
                <a:schemeClr val="accent1">
                  <a:tint val="66000"/>
                  <a:satMod val="160000"/>
                  <a:alpha val="5000"/>
                </a:schemeClr>
              </a:gs>
              <a:gs pos="0">
                <a:schemeClr val="accent1">
                  <a:tint val="23500"/>
                  <a:satMod val="160000"/>
                  <a:alpha val="95000"/>
                </a:schemeClr>
              </a:gs>
            </a:gsLst>
            <a:path path="circle">
              <a:fillToRect l="50000" t="50000" r="50000" b="50000"/>
            </a:path>
            <a:tileRect/>
          </a:grad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2066"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599" y="3579255"/>
            <a:ext cx="24288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7" name="Picture 19"/>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28600" y="4405313"/>
            <a:ext cx="409575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8" name="Picture 20"/>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28599" y="5486400"/>
            <a:ext cx="37338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381000" y="3009219"/>
            <a:ext cx="2831801" cy="523220"/>
          </a:xfrm>
          <a:prstGeom prst="rect">
            <a:avLst/>
          </a:prstGeom>
          <a:noFill/>
        </p:spPr>
        <p:txBody>
          <a:bodyPr wrap="none" rtlCol="0">
            <a:spAutoFit/>
          </a:bodyPr>
          <a:lstStyle/>
          <a:p>
            <a:r>
              <a:rPr lang="en-US" sz="2800" b="1" u="sng" dirty="0" smtClean="0"/>
              <a:t>Inference Queries</a:t>
            </a:r>
            <a:endParaRPr lang="en-US" sz="2800" b="1" u="sng" dirty="0"/>
          </a:p>
        </p:txBody>
      </p:sp>
    </p:spTree>
    <p:extLst>
      <p:ext uri="{BB962C8B-B14F-4D97-AF65-F5344CB8AC3E}">
        <p14:creationId xmlns:p14="http://schemas.microsoft.com/office/powerpoint/2010/main" val="66969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37" presetClass="path" presetSubtype="0" accel="50000" decel="50000" fill="hold" nodeType="withEffect">
                                  <p:stCondLst>
                                    <p:cond delay="0"/>
                                  </p:stCondLst>
                                  <p:childTnLst>
                                    <p:animMotion origin="layout" path="M 1.11022E-16 -4.66574E-6 L 0.07309 0.00995 C 0.08854 0.01273 0.10938 0.00856 0.13038 -0.00069 C 0.15417 -0.0111 0.17188 -0.02405 0.18316 -0.03863 L 0.23733 -0.10455 " pathEditMode="relative" rAng="-1096880" ptsTypes="FffFF">
                                      <p:cBhvr>
                                        <p:cTn id="12" dur="2000" fill="hold"/>
                                        <p:tgtEl>
                                          <p:spTgt spid="2055"/>
                                        </p:tgtEl>
                                        <p:attrNameLst>
                                          <p:attrName>ppt_x</p:attrName>
                                          <p:attrName>ppt_y</p:attrName>
                                        </p:attrNameLst>
                                      </p:cBhvr>
                                      <p:rCtr x="12500" y="-2683"/>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20"/>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3" presetClass="path" presetSubtype="0" decel="50000" fill="hold" nodeType="clickEffect">
                                  <p:stCondLst>
                                    <p:cond delay="0"/>
                                  </p:stCondLst>
                                  <p:childTnLst>
                                    <p:animMotion origin="layout" path="M -1.94444E-6 4.01804E-6 L 0.2842 0.03608 " pathEditMode="relative" rAng="0" ptsTypes="AA">
                                      <p:cBhvr>
                                        <p:cTn id="38" dur="1000" fill="hold"/>
                                        <p:tgtEl>
                                          <p:spTgt spid="2050"/>
                                        </p:tgtEl>
                                        <p:attrNameLst>
                                          <p:attrName>ppt_x</p:attrName>
                                          <p:attrName>ppt_y</p:attrName>
                                        </p:attrNameLst>
                                      </p:cBhvr>
                                      <p:rCtr x="14201" y="1804"/>
                                    </p:animMotion>
                                  </p:childTnLst>
                                </p:cTn>
                              </p:par>
                              <p:par>
                                <p:cTn id="39" presetID="45"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ppt_w</p:attrName>
                                        </p:attrNameLst>
                                      </p:cBhvr>
                                      <p:tavLst>
                                        <p:tav tm="0" fmla="#ppt_w*sin(2.5*pi*$)">
                                          <p:val>
                                            <p:fltVal val="0"/>
                                          </p:val>
                                        </p:tav>
                                        <p:tav tm="100000">
                                          <p:val>
                                            <p:fltVal val="1"/>
                                          </p:val>
                                        </p:tav>
                                      </p:tavLst>
                                    </p:anim>
                                    <p:anim calcmode="lin" valueType="num">
                                      <p:cBhvr>
                                        <p:cTn id="43" dur="1000" fill="hold"/>
                                        <p:tgtEl>
                                          <p:spTgt spid="12"/>
                                        </p:tgtEl>
                                        <p:attrNameLst>
                                          <p:attrName>ppt_h</p:attrName>
                                        </p:attrNameLst>
                                      </p:cBhvr>
                                      <p:tavLst>
                                        <p:tav tm="0">
                                          <p:val>
                                            <p:strVal val="#ppt_h"/>
                                          </p:val>
                                        </p:tav>
                                        <p:tav tm="100000">
                                          <p:val>
                                            <p:strVal val="#ppt_h"/>
                                          </p:val>
                                        </p:tav>
                                      </p:tavLst>
                                    </p:anim>
                                  </p:childTnLst>
                                </p:cTn>
                              </p:par>
                              <p:par>
                                <p:cTn id="44" presetID="35" presetClass="path" presetSubtype="0" accel="24000" decel="50000" fill="hold" nodeType="withEffect">
                                  <p:stCondLst>
                                    <p:cond delay="250"/>
                                  </p:stCondLst>
                                  <p:childTnLst>
                                    <p:animMotion origin="layout" path="M 0.23732 -0.10463 L -0.00087 -0.12848 " pathEditMode="relative" rAng="0" ptsTypes="AA">
                                      <p:cBhvr>
                                        <p:cTn id="45" dur="2000" fill="hold"/>
                                        <p:tgtEl>
                                          <p:spTgt spid="2055"/>
                                        </p:tgtEl>
                                        <p:attrNameLst>
                                          <p:attrName>ppt_x</p:attrName>
                                          <p:attrName>ppt_y</p:attrName>
                                        </p:attrNameLst>
                                      </p:cBhvr>
                                      <p:rCtr x="-11910" y="-1204"/>
                                    </p:animMotion>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nodeType="clickEffect">
                                  <p:stCondLst>
                                    <p:cond delay="0"/>
                                  </p:stCondLst>
                                  <p:childTnLst>
                                    <p:animMotion origin="layout" path="M 1.94444E-6 4.81481E-6 L 1.94444E-6 0.10856 " pathEditMode="relative" rAng="0" ptsTypes="AA">
                                      <p:cBhvr>
                                        <p:cTn id="49" dur="1000" fill="hold"/>
                                        <p:tgtEl>
                                          <p:spTgt spid="2061"/>
                                        </p:tgtEl>
                                        <p:attrNameLst>
                                          <p:attrName>ppt_x</p:attrName>
                                          <p:attrName>ppt_y</p:attrName>
                                        </p:attrNameLst>
                                      </p:cBhvr>
                                      <p:rCtr x="0" y="5417"/>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06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8">
                                            <p:txEl>
                                              <p:pRg st="2" end="2"/>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06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8">
                                            <p:txEl>
                                              <p:pRg st="3" end="3"/>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06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1"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p:cTn id="77" dur="500" fill="hold"/>
                                        <p:tgtEl>
                                          <p:spTgt spid="23"/>
                                        </p:tgtEl>
                                        <p:attrNameLst>
                                          <p:attrName>ppt_w</p:attrName>
                                        </p:attrNameLst>
                                      </p:cBhvr>
                                      <p:tavLst>
                                        <p:tav tm="0">
                                          <p:val>
                                            <p:fltVal val="0"/>
                                          </p:val>
                                        </p:tav>
                                        <p:tav tm="100000">
                                          <p:val>
                                            <p:strVal val="#ppt_w"/>
                                          </p:val>
                                        </p:tav>
                                      </p:tavLst>
                                    </p:anim>
                                    <p:anim calcmode="lin" valueType="num">
                                      <p:cBhvr>
                                        <p:cTn id="78" dur="500" fill="hold"/>
                                        <p:tgtEl>
                                          <p:spTgt spid="23"/>
                                        </p:tgtEl>
                                        <p:attrNameLst>
                                          <p:attrName>ppt_h</p:attrName>
                                        </p:attrNameLst>
                                      </p:cBhvr>
                                      <p:tavLst>
                                        <p:tav tm="0">
                                          <p:val>
                                            <p:fltVal val="0"/>
                                          </p:val>
                                        </p:tav>
                                        <p:tav tm="100000">
                                          <p:val>
                                            <p:strVal val="#ppt_h"/>
                                          </p:val>
                                        </p:tav>
                                      </p:tavLst>
                                    </p:anim>
                                    <p:animEffect transition="in" filter="fade">
                                      <p:cBhvr>
                                        <p:cTn id="7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uiExpand="1" build="p"/>
      <p:bldP spid="12" grpId="0" animBg="1"/>
      <p:bldP spid="20" grpId="0" animBg="1"/>
      <p:bldP spid="20" grpId="1" animBg="1"/>
      <p:bldP spid="23" grpId="0" animBg="1"/>
      <p:bldP spid="2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Models</a:t>
            </a:r>
            <a:endParaRPr lang="en-US" dirty="0"/>
          </a:p>
        </p:txBody>
      </p:sp>
      <p:sp>
        <p:nvSpPr>
          <p:cNvPr id="3" name="Content Placeholder 2"/>
          <p:cNvSpPr>
            <a:spLocks noGrp="1"/>
          </p:cNvSpPr>
          <p:nvPr>
            <p:ph idx="1"/>
          </p:nvPr>
        </p:nvSpPr>
        <p:spPr>
          <a:xfrm>
            <a:off x="304800" y="1219200"/>
            <a:ext cx="8610600" cy="5486400"/>
          </a:xfrm>
        </p:spPr>
        <p:txBody>
          <a:bodyPr>
            <a:normAutofit/>
          </a:bodyPr>
          <a:lstStyle/>
          <a:p>
            <a:r>
              <a:rPr lang="en-US" sz="2400" dirty="0" smtClean="0"/>
              <a:t>Physics</a:t>
            </a:r>
          </a:p>
          <a:p>
            <a:pPr lvl="1"/>
            <a:r>
              <a:rPr lang="en-US" sz="2000" dirty="0" smtClean="0"/>
              <a:t>Prediction: What is the path of an electron?</a:t>
            </a:r>
          </a:p>
          <a:p>
            <a:pPr lvl="1"/>
            <a:r>
              <a:rPr lang="en-US" sz="2000" dirty="0" smtClean="0"/>
              <a:t>Explanation: What causes gravity?</a:t>
            </a:r>
          </a:p>
          <a:p>
            <a:pPr lvl="1"/>
            <a:r>
              <a:rPr lang="en-US" sz="2000" dirty="0" smtClean="0"/>
              <a:t>Intervention: If we build a rocket and ignite it, will it launch into orbit?</a:t>
            </a:r>
          </a:p>
          <a:p>
            <a:r>
              <a:rPr lang="en-US" sz="2400" dirty="0" smtClean="0"/>
              <a:t>Finance</a:t>
            </a:r>
          </a:p>
          <a:p>
            <a:pPr lvl="1"/>
            <a:r>
              <a:rPr lang="en-US" sz="2000" dirty="0" smtClean="0"/>
              <a:t>What will the value of Apple be in 3 months?</a:t>
            </a:r>
          </a:p>
          <a:p>
            <a:pPr lvl="1"/>
            <a:r>
              <a:rPr lang="en-US" sz="2000" dirty="0" smtClean="0"/>
              <a:t>What circumstances led to the 2008 crash?</a:t>
            </a:r>
          </a:p>
          <a:p>
            <a:pPr lvl="1"/>
            <a:r>
              <a:rPr lang="en-US" sz="2000" dirty="0" smtClean="0"/>
              <a:t>If the Federal Reserve repurchases treasury bonds, will inflation decrease?</a:t>
            </a:r>
          </a:p>
          <a:p>
            <a:r>
              <a:rPr lang="en-US" sz="2400" dirty="0" smtClean="0"/>
              <a:t>Music</a:t>
            </a:r>
          </a:p>
          <a:p>
            <a:pPr lvl="1"/>
            <a:r>
              <a:rPr lang="en-US" sz="2000" dirty="0" smtClean="0"/>
              <a:t>How will it sound if a violin plays A, a Flute plays B, a Cello plays C, …</a:t>
            </a:r>
          </a:p>
          <a:p>
            <a:pPr lvl="1"/>
            <a:r>
              <a:rPr lang="en-US" sz="2000" dirty="0" smtClean="0"/>
              <a:t>What leads an audience to most appreciate a sound? [psychology]</a:t>
            </a:r>
          </a:p>
          <a:p>
            <a:pPr lvl="1"/>
            <a:r>
              <a:rPr lang="en-US" sz="2000" dirty="0" smtClean="0"/>
              <a:t>If we change the increase a tune’s time signature, will it appear faster?</a:t>
            </a:r>
          </a:p>
          <a:p>
            <a:r>
              <a:rPr lang="en-US" sz="2400" dirty="0" smtClean="0"/>
              <a:t>Love, History, Biology, Mathematics, Engineering, Health, …….</a:t>
            </a:r>
            <a:endParaRPr lang="en-US" sz="2000" dirty="0"/>
          </a:p>
        </p:txBody>
      </p:sp>
    </p:spTree>
    <p:extLst>
      <p:ext uri="{BB962C8B-B14F-4D97-AF65-F5344CB8AC3E}">
        <p14:creationId xmlns:p14="http://schemas.microsoft.com/office/powerpoint/2010/main" val="1497312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a:t>
            </a:r>
            <a:endParaRPr lang="en-US" dirty="0"/>
          </a:p>
        </p:txBody>
      </p:sp>
      <p:pic>
        <p:nvPicPr>
          <p:cNvPr id="3076" name="Picture 4" descr="http://www.matinsmusings.com/wp-content/uploads/2012/06/philosopher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65302"/>
            <a:ext cx="1981200" cy="24160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p:cNvSpPr/>
          <p:nvPr/>
        </p:nvSpPr>
        <p:spPr>
          <a:xfrm>
            <a:off x="2895600" y="1219200"/>
            <a:ext cx="4800600" cy="990600"/>
          </a:xfrm>
          <a:prstGeom prst="wedgeRectCallout">
            <a:avLst>
              <a:gd name="adj1" fmla="val -63215"/>
              <a:gd name="adj2" fmla="val 127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“What are the limits of our models?”</a:t>
            </a:r>
          </a:p>
          <a:p>
            <a:r>
              <a:rPr lang="en-US" sz="2400" dirty="0" smtClean="0"/>
              <a:t>“How do we acquire knowledge?”</a:t>
            </a:r>
          </a:p>
        </p:txBody>
      </p:sp>
      <p:sp>
        <p:nvSpPr>
          <p:cNvPr id="5" name="TextBox 4"/>
          <p:cNvSpPr txBox="1"/>
          <p:nvPr/>
        </p:nvSpPr>
        <p:spPr>
          <a:xfrm>
            <a:off x="6096000" y="2183769"/>
            <a:ext cx="2223942" cy="419695"/>
          </a:xfrm>
          <a:prstGeom prst="rect">
            <a:avLst/>
          </a:prstGeom>
          <a:noFill/>
        </p:spPr>
        <p:txBody>
          <a:bodyPr wrap="none" rtlCol="0">
            <a:spAutoFit/>
          </a:bodyPr>
          <a:lstStyle/>
          <a:p>
            <a:r>
              <a:rPr lang="en-US" sz="2400" i="1" dirty="0" smtClean="0">
                <a:sym typeface="Wingdings" pitchFamily="2" charset="2"/>
              </a:rPr>
              <a:t> </a:t>
            </a:r>
            <a:r>
              <a:rPr lang="en-US" sz="2400" i="1" dirty="0" smtClean="0"/>
              <a:t>Epistemology</a:t>
            </a:r>
            <a:endParaRPr lang="en-US" sz="2400" i="1" dirty="0"/>
          </a:p>
        </p:txBody>
      </p:sp>
      <p:sp>
        <p:nvSpPr>
          <p:cNvPr id="9" name="Left Brace 8"/>
          <p:cNvSpPr/>
          <p:nvPr/>
        </p:nvSpPr>
        <p:spPr>
          <a:xfrm rot="5400000">
            <a:off x="5145523" y="573733"/>
            <a:ext cx="690266" cy="4114800"/>
          </a:xfrm>
          <a:prstGeom prst="leftBrace">
            <a:avLst>
              <a:gd name="adj1" fmla="val 331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2976055" y="2895600"/>
            <a:ext cx="1621021" cy="461665"/>
          </a:xfrm>
          <a:prstGeom prst="rect">
            <a:avLst/>
          </a:prstGeom>
          <a:noFill/>
        </p:spPr>
        <p:txBody>
          <a:bodyPr wrap="none" rtlCol="0">
            <a:spAutoFit/>
          </a:bodyPr>
          <a:lstStyle/>
          <a:p>
            <a:r>
              <a:rPr lang="en-US" sz="2400" u="sng" dirty="0" smtClean="0"/>
              <a:t>Rationalists</a:t>
            </a:r>
            <a:endParaRPr lang="en-US" sz="2400" u="sng" dirty="0"/>
          </a:p>
        </p:txBody>
      </p:sp>
      <p:sp>
        <p:nvSpPr>
          <p:cNvPr id="14" name="TextBox 13"/>
          <p:cNvSpPr txBox="1"/>
          <p:nvPr/>
        </p:nvSpPr>
        <p:spPr>
          <a:xfrm>
            <a:off x="6252656" y="2895600"/>
            <a:ext cx="1530932" cy="461665"/>
          </a:xfrm>
          <a:prstGeom prst="rect">
            <a:avLst/>
          </a:prstGeom>
          <a:noFill/>
        </p:spPr>
        <p:txBody>
          <a:bodyPr wrap="none" rtlCol="0">
            <a:spAutoFit/>
          </a:bodyPr>
          <a:lstStyle/>
          <a:p>
            <a:r>
              <a:rPr lang="en-US" sz="2400" u="sng" dirty="0" smtClean="0"/>
              <a:t>Empiricists</a:t>
            </a:r>
            <a:endParaRPr lang="en-US" sz="2400" u="sng" dirty="0"/>
          </a:p>
        </p:txBody>
      </p:sp>
      <p:grpSp>
        <p:nvGrpSpPr>
          <p:cNvPr id="20" name="Group 19"/>
          <p:cNvGrpSpPr/>
          <p:nvPr/>
        </p:nvGrpSpPr>
        <p:grpSpPr>
          <a:xfrm>
            <a:off x="2164966" y="3300175"/>
            <a:ext cx="2639890" cy="696308"/>
            <a:chOff x="2185255" y="4248090"/>
            <a:chExt cx="2639890" cy="696308"/>
          </a:xfrm>
        </p:grpSpPr>
        <p:sp>
          <p:nvSpPr>
            <p:cNvPr id="12" name="TextBox 11"/>
            <p:cNvSpPr txBox="1"/>
            <p:nvPr/>
          </p:nvSpPr>
          <p:spPr>
            <a:xfrm>
              <a:off x="2185255" y="4482733"/>
              <a:ext cx="2639890" cy="461665"/>
            </a:xfrm>
            <a:prstGeom prst="rect">
              <a:avLst/>
            </a:prstGeom>
            <a:noFill/>
          </p:spPr>
          <p:txBody>
            <a:bodyPr wrap="none" rtlCol="0">
              <a:spAutoFit/>
            </a:bodyPr>
            <a:lstStyle/>
            <a:p>
              <a:r>
                <a:rPr lang="en-US" sz="2400" dirty="0" smtClean="0"/>
                <a:t>Knowledge </a:t>
              </a:r>
              <a:r>
                <a:rPr lang="en-US" sz="2400" dirty="0" smtClean="0">
                  <a:sym typeface="Wingdings" pitchFamily="2" charset="2"/>
                </a:rPr>
                <a:t> </a:t>
              </a:r>
              <a:r>
                <a:rPr lang="en-US" sz="2400" b="1" dirty="0" smtClean="0">
                  <a:sym typeface="Wingdings" pitchFamily="2" charset="2"/>
                </a:rPr>
                <a:t>Logic</a:t>
              </a:r>
              <a:endParaRPr lang="en-US" sz="2400" b="1" dirty="0"/>
            </a:p>
          </p:txBody>
        </p:sp>
        <p:sp>
          <p:nvSpPr>
            <p:cNvPr id="17" name="TextBox 16"/>
            <p:cNvSpPr txBox="1"/>
            <p:nvPr/>
          </p:nvSpPr>
          <p:spPr>
            <a:xfrm>
              <a:off x="3323747" y="4248090"/>
              <a:ext cx="1069524" cy="400110"/>
            </a:xfrm>
            <a:prstGeom prst="rect">
              <a:avLst/>
            </a:prstGeom>
            <a:noFill/>
          </p:spPr>
          <p:txBody>
            <a:bodyPr wrap="none" rtlCol="0">
              <a:spAutoFit/>
            </a:bodyPr>
            <a:lstStyle/>
            <a:p>
              <a:r>
                <a:rPr lang="en-US" sz="2000" dirty="0" smtClean="0"/>
                <a:t>Thinking</a:t>
              </a:r>
              <a:endParaRPr lang="en-US" sz="2000" dirty="0"/>
            </a:p>
          </p:txBody>
        </p:sp>
      </p:grpSp>
      <p:grpSp>
        <p:nvGrpSpPr>
          <p:cNvPr id="15" name="Group 14"/>
          <p:cNvGrpSpPr/>
          <p:nvPr/>
        </p:nvGrpSpPr>
        <p:grpSpPr>
          <a:xfrm>
            <a:off x="5192080" y="3276600"/>
            <a:ext cx="3646768" cy="709375"/>
            <a:chOff x="5264024" y="4191000"/>
            <a:chExt cx="3646768" cy="709375"/>
          </a:xfrm>
        </p:grpSpPr>
        <p:sp>
          <p:nvSpPr>
            <p:cNvPr id="18" name="TextBox 17"/>
            <p:cNvSpPr txBox="1"/>
            <p:nvPr/>
          </p:nvSpPr>
          <p:spPr>
            <a:xfrm>
              <a:off x="5264024" y="4438710"/>
              <a:ext cx="3646768" cy="461665"/>
            </a:xfrm>
            <a:prstGeom prst="rect">
              <a:avLst/>
            </a:prstGeom>
            <a:noFill/>
          </p:spPr>
          <p:txBody>
            <a:bodyPr wrap="none" rtlCol="0">
              <a:spAutoFit/>
            </a:bodyPr>
            <a:lstStyle/>
            <a:p>
              <a:r>
                <a:rPr lang="en-US" sz="2400" dirty="0" smtClean="0"/>
                <a:t>Knowledge </a:t>
              </a:r>
              <a:r>
                <a:rPr lang="en-US" sz="2400" dirty="0" smtClean="0">
                  <a:sym typeface="Wingdings" pitchFamily="2" charset="2"/>
                </a:rPr>
                <a:t> </a:t>
              </a:r>
              <a:r>
                <a:rPr lang="en-US" sz="2400" b="1" dirty="0" smtClean="0">
                  <a:sym typeface="Wingdings" pitchFamily="2" charset="2"/>
                </a:rPr>
                <a:t>Environment</a:t>
              </a:r>
              <a:endParaRPr lang="en-US" sz="2400" b="1" dirty="0"/>
            </a:p>
          </p:txBody>
        </p:sp>
        <p:sp>
          <p:nvSpPr>
            <p:cNvPr id="19" name="TextBox 18"/>
            <p:cNvSpPr txBox="1"/>
            <p:nvPr/>
          </p:nvSpPr>
          <p:spPr>
            <a:xfrm>
              <a:off x="6495001" y="4191000"/>
              <a:ext cx="896399" cy="400110"/>
            </a:xfrm>
            <a:prstGeom prst="rect">
              <a:avLst/>
            </a:prstGeom>
            <a:noFill/>
          </p:spPr>
          <p:txBody>
            <a:bodyPr wrap="none" rtlCol="0">
              <a:spAutoFit/>
            </a:bodyPr>
            <a:lstStyle/>
            <a:p>
              <a:r>
                <a:rPr lang="en-US" sz="2000" dirty="0" smtClean="0"/>
                <a:t>Senses</a:t>
              </a:r>
              <a:endParaRPr lang="en-US" sz="2000" dirty="0"/>
            </a:p>
          </p:txBody>
        </p:sp>
      </p:grpSp>
      <p:sp>
        <p:nvSpPr>
          <p:cNvPr id="23" name="TextBox 22"/>
          <p:cNvSpPr txBox="1"/>
          <p:nvPr/>
        </p:nvSpPr>
        <p:spPr>
          <a:xfrm>
            <a:off x="3838220" y="4343400"/>
            <a:ext cx="5147756" cy="461665"/>
          </a:xfrm>
          <a:prstGeom prst="rect">
            <a:avLst/>
          </a:prstGeom>
          <a:noFill/>
        </p:spPr>
        <p:txBody>
          <a:bodyPr wrap="none" rtlCol="0">
            <a:spAutoFit/>
          </a:bodyPr>
          <a:lstStyle/>
          <a:p>
            <a:r>
              <a:rPr lang="en-US" sz="2400" b="1" dirty="0" smtClean="0"/>
              <a:t>Observe</a:t>
            </a:r>
            <a:r>
              <a:rPr lang="en-US" sz="2400" dirty="0" smtClean="0"/>
              <a:t> Everything </a:t>
            </a:r>
            <a:r>
              <a:rPr lang="en-US" sz="2400" dirty="0" smtClean="0">
                <a:sym typeface="Wingdings" pitchFamily="2" charset="2"/>
              </a:rPr>
              <a:t> Know Everything</a:t>
            </a:r>
            <a:endParaRPr lang="en-US" sz="2400" b="1" dirty="0"/>
          </a:p>
        </p:txBody>
      </p:sp>
      <p:sp>
        <p:nvSpPr>
          <p:cNvPr id="24" name="TextBox 23"/>
          <p:cNvSpPr txBox="1"/>
          <p:nvPr/>
        </p:nvSpPr>
        <p:spPr>
          <a:xfrm>
            <a:off x="76200" y="3962400"/>
            <a:ext cx="5256632" cy="461665"/>
          </a:xfrm>
          <a:prstGeom prst="rect">
            <a:avLst/>
          </a:prstGeom>
          <a:noFill/>
        </p:spPr>
        <p:txBody>
          <a:bodyPr wrap="none" rtlCol="0">
            <a:spAutoFit/>
          </a:bodyPr>
          <a:lstStyle/>
          <a:p>
            <a:r>
              <a:rPr lang="en-US" sz="2400" b="1" dirty="0" smtClean="0"/>
              <a:t>Compute</a:t>
            </a:r>
            <a:r>
              <a:rPr lang="en-US" sz="2400" dirty="0" smtClean="0"/>
              <a:t> Everything </a:t>
            </a:r>
            <a:r>
              <a:rPr lang="en-US" sz="2400" dirty="0" smtClean="0">
                <a:sym typeface="Wingdings" pitchFamily="2" charset="2"/>
              </a:rPr>
              <a:t> Know Everything</a:t>
            </a:r>
            <a:endParaRPr lang="en-US" sz="2400" b="1" dirty="0"/>
          </a:p>
        </p:txBody>
      </p:sp>
      <p:pic>
        <p:nvPicPr>
          <p:cNvPr id="3078" name="Picture 6" descr="http://www.clker.com/cliparts/6/g/n/Z/Y/V/head-outline-hi.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3419"/>
          <a:stretch/>
        </p:blipFill>
        <p:spPr bwMode="auto">
          <a:xfrm>
            <a:off x="6423057" y="4881265"/>
            <a:ext cx="1772890" cy="163673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6900758" y="5096108"/>
            <a:ext cx="1021169" cy="923692"/>
            <a:chOff x="5336686" y="5410200"/>
            <a:chExt cx="1292714" cy="963849"/>
          </a:xfrm>
        </p:grpSpPr>
        <p:sp>
          <p:nvSpPr>
            <p:cNvPr id="28" name="Curved Right Arrow 27"/>
            <p:cNvSpPr/>
            <p:nvPr/>
          </p:nvSpPr>
          <p:spPr>
            <a:xfrm>
              <a:off x="5336686" y="5459649"/>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urved Right Arrow 31"/>
            <p:cNvSpPr/>
            <p:nvPr/>
          </p:nvSpPr>
          <p:spPr>
            <a:xfrm rot="10800000">
              <a:off x="6019800" y="5410200"/>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1" name="Left-Right Arrow 30"/>
          <p:cNvSpPr/>
          <p:nvPr/>
        </p:nvSpPr>
        <p:spPr>
          <a:xfrm>
            <a:off x="7552226" y="5410200"/>
            <a:ext cx="907358" cy="2894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155735" y="4819471"/>
            <a:ext cx="5577180" cy="1200329"/>
            <a:chOff x="155735" y="4819471"/>
            <a:chExt cx="5577180" cy="1200329"/>
          </a:xfrm>
        </p:grpSpPr>
        <p:sp>
          <p:nvSpPr>
            <p:cNvPr id="29" name="TextBox 28"/>
            <p:cNvSpPr txBox="1"/>
            <p:nvPr/>
          </p:nvSpPr>
          <p:spPr>
            <a:xfrm>
              <a:off x="155735" y="4819471"/>
              <a:ext cx="5483066" cy="1200329"/>
            </a:xfrm>
            <a:prstGeom prst="rect">
              <a:avLst/>
            </a:prstGeom>
            <a:noFill/>
            <a:ln w="12700">
              <a:solidFill>
                <a:schemeClr val="tx1"/>
              </a:solidFill>
              <a:prstDash val="dash"/>
            </a:ln>
          </p:spPr>
          <p:txBody>
            <a:bodyPr wrap="square" rtlCol="0">
              <a:spAutoFit/>
            </a:bodyPr>
            <a:lstStyle/>
            <a:p>
              <a:r>
                <a:rPr lang="en-US" sz="2400" dirty="0" smtClean="0"/>
                <a:t>	    Leibniz: </a:t>
              </a:r>
              <a:r>
                <a:rPr lang="en-US" sz="2400" i="1" dirty="0" smtClean="0"/>
                <a:t>God-Machine</a:t>
              </a:r>
              <a:endParaRPr lang="en-US" sz="2400" dirty="0" smtClean="0"/>
            </a:p>
            <a:p>
              <a:pPr marL="342900" indent="-342900">
                <a:buFont typeface="Arial" pitchFamily="34" charset="0"/>
                <a:buChar char="•"/>
              </a:pPr>
              <a:r>
                <a:rPr lang="en-US" sz="2400" dirty="0" smtClean="0"/>
                <a:t>Infinite processing</a:t>
              </a:r>
            </a:p>
            <a:p>
              <a:pPr marL="342900" indent="-342900">
                <a:buFont typeface="Arial" pitchFamily="34" charset="0"/>
                <a:buChar char="•"/>
              </a:pPr>
              <a:r>
                <a:rPr lang="en-US" sz="2400" dirty="0" smtClean="0"/>
                <a:t>Infinite memory</a:t>
              </a:r>
              <a:endParaRPr lang="en-US" sz="2400" dirty="0"/>
            </a:p>
          </p:txBody>
        </p:sp>
        <p:sp>
          <p:nvSpPr>
            <p:cNvPr id="38" name="Rectangle 37"/>
            <p:cNvSpPr/>
            <p:nvPr/>
          </p:nvSpPr>
          <p:spPr>
            <a:xfrm>
              <a:off x="2895600" y="5177135"/>
              <a:ext cx="2837315" cy="461665"/>
            </a:xfrm>
            <a:prstGeom prst="rect">
              <a:avLst/>
            </a:prstGeom>
            <a:ln w="12700">
              <a:noFill/>
            </a:ln>
          </p:spPr>
          <p:txBody>
            <a:bodyPr wrap="none">
              <a:spAutoFit/>
            </a:bodyPr>
            <a:lstStyle/>
            <a:p>
              <a:pPr marL="342900" lvl="0" indent="-342900">
                <a:buFont typeface="Arial" pitchFamily="34" charset="0"/>
                <a:buChar char="•"/>
              </a:pPr>
              <a:r>
                <a:rPr lang="en-US" sz="2400" dirty="0">
                  <a:solidFill>
                    <a:prstClr val="black"/>
                  </a:solidFill>
                </a:rPr>
                <a:t>Infinite </a:t>
              </a:r>
              <a:r>
                <a:rPr lang="en-US" sz="2400" dirty="0" smtClean="0">
                  <a:solidFill>
                    <a:prstClr val="black"/>
                  </a:solidFill>
                </a:rPr>
                <a:t>bandwidth</a:t>
              </a:r>
              <a:endParaRPr lang="en-US" sz="2400" dirty="0">
                <a:solidFill>
                  <a:prstClr val="black"/>
                </a:solidFill>
              </a:endParaRPr>
            </a:p>
          </p:txBody>
        </p:sp>
      </p:grpSp>
      <p:sp>
        <p:nvSpPr>
          <p:cNvPr id="45" name="TextBox 44"/>
          <p:cNvSpPr txBox="1"/>
          <p:nvPr/>
        </p:nvSpPr>
        <p:spPr>
          <a:xfrm>
            <a:off x="234024" y="6172200"/>
            <a:ext cx="6055889" cy="461665"/>
          </a:xfrm>
          <a:prstGeom prst="rect">
            <a:avLst/>
          </a:prstGeom>
          <a:noFill/>
        </p:spPr>
        <p:txBody>
          <a:bodyPr wrap="none" rtlCol="0">
            <a:spAutoFit/>
          </a:bodyPr>
          <a:lstStyle/>
          <a:p>
            <a:r>
              <a:rPr lang="en-US" sz="2400" b="1" dirty="0" smtClean="0">
                <a:sym typeface="Wingdings" pitchFamily="2" charset="2"/>
              </a:rPr>
              <a:t>Push </a:t>
            </a:r>
            <a:r>
              <a:rPr lang="en-US" sz="2400" b="1" dirty="0" smtClean="0">
                <a:sym typeface="Wingdings" pitchFamily="2" charset="2"/>
              </a:rPr>
              <a:t>our Limits </a:t>
            </a:r>
            <a:r>
              <a:rPr lang="en-US" sz="2400" b="1" dirty="0" smtClean="0">
                <a:sym typeface="Wingdings" pitchFamily="2" charset="2"/>
              </a:rPr>
              <a:t> Approach the God Machine</a:t>
            </a:r>
            <a:endParaRPr lang="en-US" sz="2400" b="1" dirty="0"/>
          </a:p>
        </p:txBody>
      </p:sp>
    </p:spTree>
    <p:extLst>
      <p:ext uri="{BB962C8B-B14F-4D97-AF65-F5344CB8AC3E}">
        <p14:creationId xmlns:p14="http://schemas.microsoft.com/office/powerpoint/2010/main" val="3513249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the Limits</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Push bandwidth (I/O)</a:t>
            </a:r>
          </a:p>
          <a:p>
            <a:pPr lvl="1"/>
            <a:r>
              <a:rPr lang="en-US" dirty="0" smtClean="0"/>
              <a:t>Take in more data</a:t>
            </a:r>
          </a:p>
          <a:p>
            <a:pPr lvl="2"/>
            <a:r>
              <a:rPr lang="en-US" dirty="0" smtClean="0"/>
              <a:t>Telescopes, microscopes, Geiger counters, Internet, …</a:t>
            </a:r>
          </a:p>
          <a:p>
            <a:pPr lvl="1"/>
            <a:r>
              <a:rPr lang="en-US" dirty="0" smtClean="0"/>
              <a:t>Increase data’s relevant information content</a:t>
            </a:r>
          </a:p>
          <a:p>
            <a:pPr lvl="2"/>
            <a:r>
              <a:rPr lang="en-US" dirty="0" smtClean="0"/>
              <a:t>Filtering tools, Search Engines</a:t>
            </a:r>
          </a:p>
          <a:p>
            <a:r>
              <a:rPr lang="en-US" dirty="0" smtClean="0"/>
              <a:t>Push Memory (RAM, Storage)</a:t>
            </a:r>
          </a:p>
          <a:p>
            <a:pPr lvl="1"/>
            <a:r>
              <a:rPr lang="en-US" dirty="0" smtClean="0"/>
              <a:t>Summarize and condense (Hash)</a:t>
            </a:r>
          </a:p>
          <a:p>
            <a:pPr lvl="2"/>
            <a:r>
              <a:rPr lang="en-US" dirty="0" smtClean="0"/>
              <a:t>Library catalog system, Internet</a:t>
            </a:r>
          </a:p>
          <a:p>
            <a:r>
              <a:rPr lang="en-US" dirty="0" smtClean="0"/>
              <a:t>Push Computation (Processor)</a:t>
            </a:r>
          </a:p>
          <a:p>
            <a:pPr lvl="1"/>
            <a:r>
              <a:rPr lang="en-US" dirty="0" smtClean="0"/>
              <a:t>New ways of thinking </a:t>
            </a:r>
            <a:r>
              <a:rPr lang="en-US" dirty="0" smtClean="0">
                <a:sym typeface="Wingdings" pitchFamily="2" charset="2"/>
              </a:rPr>
              <a:t></a:t>
            </a:r>
            <a:r>
              <a:rPr lang="en-US" dirty="0" smtClean="0"/>
              <a:t> Theories</a:t>
            </a:r>
          </a:p>
          <a:p>
            <a:pPr lvl="2"/>
            <a:r>
              <a:rPr lang="en-US" dirty="0" smtClean="0"/>
              <a:t>Graphical, Symbolic, Numerical, Audial, …</a:t>
            </a:r>
          </a:p>
          <a:p>
            <a:pPr lvl="2"/>
            <a:r>
              <a:rPr lang="en-US" dirty="0" smtClean="0"/>
              <a:t>Statistics in Physics </a:t>
            </a:r>
            <a:r>
              <a:rPr lang="en-US" dirty="0" smtClean="0">
                <a:sym typeface="Wingdings" pitchFamily="2" charset="2"/>
              </a:rPr>
              <a:t> Classical to Probabilistic Model of Atom</a:t>
            </a:r>
            <a:endParaRPr lang="en-US" dirty="0" smtClean="0"/>
          </a:p>
          <a:p>
            <a:pPr lvl="1"/>
            <a:r>
              <a:rPr lang="en-US" dirty="0" smtClean="0"/>
              <a:t>Increase thinking efficiency</a:t>
            </a:r>
          </a:p>
          <a:p>
            <a:pPr lvl="2"/>
            <a:r>
              <a:rPr lang="en-US" dirty="0" smtClean="0"/>
              <a:t>Stand on the shoulders of giants</a:t>
            </a:r>
            <a:endParaRPr lang="en-US" dirty="0"/>
          </a:p>
        </p:txBody>
      </p:sp>
    </p:spTree>
    <p:extLst>
      <p:ext uri="{BB962C8B-B14F-4D97-AF65-F5344CB8AC3E}">
        <p14:creationId xmlns:p14="http://schemas.microsoft.com/office/powerpoint/2010/main" val="1499731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Models to the Next Level</a:t>
            </a:r>
            <a:endParaRPr lang="en-US" dirty="0"/>
          </a:p>
        </p:txBody>
      </p:sp>
      <p:sp>
        <p:nvSpPr>
          <p:cNvPr id="3" name="Content Placeholder 2"/>
          <p:cNvSpPr>
            <a:spLocks noGrp="1"/>
          </p:cNvSpPr>
          <p:nvPr>
            <p:ph idx="1"/>
          </p:nvPr>
        </p:nvSpPr>
        <p:spPr>
          <a:xfrm>
            <a:off x="457200" y="1524000"/>
            <a:ext cx="8229600" cy="4876800"/>
          </a:xfrm>
        </p:spPr>
        <p:txBody>
          <a:bodyPr>
            <a:normAutofit lnSpcReduction="10000"/>
          </a:bodyPr>
          <a:lstStyle/>
          <a:p>
            <a:r>
              <a:rPr lang="en-US" dirty="0" smtClean="0"/>
              <a:t>Accuracy &amp; Precision </a:t>
            </a:r>
            <a:r>
              <a:rPr lang="en-US" dirty="0" smtClean="0"/>
              <a:t>↗</a:t>
            </a:r>
          </a:p>
          <a:p>
            <a:pPr lvl="1"/>
            <a:r>
              <a:rPr lang="en-US" dirty="0" smtClean="0"/>
              <a:t>Assumptions </a:t>
            </a:r>
            <a:r>
              <a:rPr lang="en-US" dirty="0"/>
              <a:t>↘</a:t>
            </a:r>
            <a:endParaRPr lang="en-US" dirty="0" smtClean="0"/>
          </a:p>
          <a:p>
            <a:r>
              <a:rPr lang="en-US" dirty="0" smtClean="0"/>
              <a:t>Computability </a:t>
            </a:r>
            <a:r>
              <a:rPr lang="en-US" dirty="0" smtClean="0"/>
              <a:t>↗</a:t>
            </a:r>
          </a:p>
          <a:p>
            <a:r>
              <a:rPr lang="en-US" dirty="0" smtClean="0"/>
              <a:t>Compatibility w/ other models </a:t>
            </a:r>
            <a:r>
              <a:rPr lang="en-US" dirty="0" smtClean="0"/>
              <a:t>↗ (Unification)</a:t>
            </a:r>
          </a:p>
          <a:p>
            <a:r>
              <a:rPr lang="en-US" dirty="0" smtClean="0"/>
              <a:t>Simplicity </a:t>
            </a:r>
            <a:r>
              <a:rPr lang="en-US" dirty="0" smtClean="0"/>
              <a:t>↗ (</a:t>
            </a:r>
            <a:r>
              <a:rPr lang="en-US" i="1" dirty="0" smtClean="0"/>
              <a:t>Language</a:t>
            </a:r>
            <a:r>
              <a:rPr lang="en-US" dirty="0" smtClean="0"/>
              <a:t>)</a:t>
            </a:r>
          </a:p>
          <a:p>
            <a:endParaRPr lang="en-US" dirty="0" smtClean="0"/>
          </a:p>
          <a:p>
            <a:endParaRPr lang="en-US" dirty="0" smtClean="0"/>
          </a:p>
          <a:p>
            <a:pPr marL="0" indent="0">
              <a:buNone/>
            </a:pPr>
            <a:r>
              <a:rPr lang="en-US" u="sng" dirty="0" smtClean="0"/>
              <a:t>The Bottom Line</a:t>
            </a:r>
            <a:r>
              <a:rPr lang="en-US" dirty="0" smtClean="0"/>
              <a:t>: </a:t>
            </a:r>
          </a:p>
          <a:p>
            <a:pPr marL="0" indent="0">
              <a:buNone/>
            </a:pPr>
            <a:r>
              <a:rPr lang="en-US" dirty="0" smtClean="0"/>
              <a:t>Within limitations, make </a:t>
            </a:r>
            <a:r>
              <a:rPr lang="en-US" i="1" dirty="0" smtClean="0"/>
              <a:t>most likely </a:t>
            </a:r>
            <a:r>
              <a:rPr lang="en-US" dirty="0" smtClean="0"/>
              <a:t>inferences</a:t>
            </a:r>
          </a:p>
          <a:p>
            <a:endParaRPr lang="en-US" dirty="0"/>
          </a:p>
        </p:txBody>
      </p:sp>
      <p:sp>
        <p:nvSpPr>
          <p:cNvPr id="4" name="TextBox 3"/>
          <p:cNvSpPr txBox="1"/>
          <p:nvPr/>
        </p:nvSpPr>
        <p:spPr>
          <a:xfrm>
            <a:off x="4114800" y="4648200"/>
            <a:ext cx="4419600" cy="954107"/>
          </a:xfrm>
          <a:prstGeom prst="rect">
            <a:avLst/>
          </a:prstGeom>
          <a:noFill/>
          <a:ln>
            <a:solidFill>
              <a:schemeClr val="tx1"/>
            </a:solidFill>
          </a:ln>
        </p:spPr>
        <p:txBody>
          <a:bodyPr wrap="square" rtlCol="0">
            <a:spAutoFit/>
          </a:bodyPr>
          <a:lstStyle/>
          <a:p>
            <a:r>
              <a:rPr lang="en-US" sz="2800" b="1" dirty="0"/>
              <a:t>Engineering</a:t>
            </a:r>
            <a:r>
              <a:rPr lang="en-US" sz="2800" dirty="0"/>
              <a:t>: leverage all knowledge &amp; Solve </a:t>
            </a:r>
            <a:r>
              <a:rPr lang="en-US" sz="2800" dirty="0" smtClean="0"/>
              <a:t>problems</a:t>
            </a:r>
            <a:endParaRPr lang="en-US" sz="2800" dirty="0"/>
          </a:p>
        </p:txBody>
      </p:sp>
      <p:sp>
        <p:nvSpPr>
          <p:cNvPr id="5" name="TextBox 4"/>
          <p:cNvSpPr txBox="1"/>
          <p:nvPr/>
        </p:nvSpPr>
        <p:spPr>
          <a:xfrm>
            <a:off x="4572000" y="1981200"/>
            <a:ext cx="3886200" cy="954107"/>
          </a:xfrm>
          <a:prstGeom prst="rect">
            <a:avLst/>
          </a:prstGeom>
          <a:noFill/>
          <a:ln>
            <a:solidFill>
              <a:schemeClr val="tx1"/>
            </a:solidFill>
          </a:ln>
        </p:spPr>
        <p:txBody>
          <a:bodyPr wrap="square" rtlCol="0">
            <a:spAutoFit/>
          </a:bodyPr>
          <a:lstStyle/>
          <a:p>
            <a:r>
              <a:rPr lang="en-US" sz="2800" b="1" dirty="0" smtClean="0"/>
              <a:t>Scientists</a:t>
            </a:r>
            <a:r>
              <a:rPr lang="en-US" sz="2800" dirty="0" smtClean="0"/>
              <a:t>: expand knowledge via ↗ models</a:t>
            </a:r>
            <a:endParaRPr lang="en-US" sz="2800" dirty="0"/>
          </a:p>
        </p:txBody>
      </p:sp>
      <p:pic>
        <p:nvPicPr>
          <p:cNvPr id="1026" name="Picture 2" descr="C:\Users\Class2014\AppData\Local\Microsoft\Windows\Temporary Internet Files\Content.IE5\1GYX6QKB\MC90023410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1914" y="3665806"/>
            <a:ext cx="1152053" cy="9242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anghai-donghai.bridge.jpg (400×28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6872" y="3549435"/>
            <a:ext cx="1475998" cy="104057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lass2014\AppData\Local\Microsoft\Windows\Temporary Internet Files\Content.IE5\O9L5FNKL\MC90043692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1914" y="1066914"/>
            <a:ext cx="914286" cy="91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0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what purpose?</a:t>
            </a:r>
            <a:endParaRPr lang="en-US" dirty="0"/>
          </a:p>
        </p:txBody>
      </p:sp>
      <p:sp>
        <p:nvSpPr>
          <p:cNvPr id="3" name="Content Placeholder 2"/>
          <p:cNvSpPr>
            <a:spLocks noGrp="1"/>
          </p:cNvSpPr>
          <p:nvPr>
            <p:ph idx="1"/>
          </p:nvPr>
        </p:nvSpPr>
        <p:spPr>
          <a:ln w="69850" cmpd="thickThin">
            <a:solidFill>
              <a:schemeClr val="tx1"/>
            </a:solidFill>
          </a:ln>
        </p:spPr>
        <p:txBody>
          <a:bodyPr anchor="ctr" anchorCtr="0"/>
          <a:lstStyle/>
          <a:p>
            <a:pPr marL="514350" indent="-514350">
              <a:buFont typeface="+mj-lt"/>
              <a:buAutoNum type="arabicParenR"/>
            </a:pPr>
            <a:r>
              <a:rPr lang="en-US" dirty="0" smtClean="0"/>
              <a:t>Advance humanity toward your future vision.</a:t>
            </a:r>
          </a:p>
          <a:p>
            <a:pPr marL="857250" lvl="1" indent="-457200">
              <a:buFont typeface="Wingdings"/>
              <a:buChar char="è"/>
            </a:pPr>
            <a:r>
              <a:rPr lang="en-US" dirty="0">
                <a:solidFill>
                  <a:prstClr val="black"/>
                </a:solidFill>
                <a:sym typeface="Wingdings" pitchFamily="2" charset="2"/>
              </a:rPr>
              <a:t>Your meaning of </a:t>
            </a:r>
            <a:r>
              <a:rPr lang="en-US" dirty="0" smtClean="0">
                <a:solidFill>
                  <a:prstClr val="black"/>
                </a:solidFill>
                <a:sym typeface="Wingdings" pitchFamily="2" charset="2"/>
              </a:rPr>
              <a:t>life</a:t>
            </a:r>
            <a:r>
              <a:rPr lang="en-US" dirty="0" smtClean="0"/>
              <a:t> </a:t>
            </a:r>
          </a:p>
          <a:p>
            <a:pPr marL="514350" indent="-514350">
              <a:buFont typeface="+mj-lt"/>
              <a:buAutoNum type="arabicParenR"/>
            </a:pPr>
            <a:r>
              <a:rPr lang="en-US" dirty="0" smtClean="0"/>
              <a:t>FUN!  Enjoy everything</a:t>
            </a:r>
          </a:p>
          <a:p>
            <a:pPr marL="857250" lvl="1" indent="-457200">
              <a:buFont typeface="Wingdings"/>
              <a:buChar char="è"/>
            </a:pPr>
            <a:r>
              <a:rPr lang="en-US" dirty="0" smtClean="0">
                <a:solidFill>
                  <a:prstClr val="black"/>
                </a:solidFill>
                <a:sym typeface="Wingdings" pitchFamily="2" charset="2"/>
              </a:rPr>
              <a:t>Creation process, outcome, </a:t>
            </a:r>
            <a:r>
              <a:rPr lang="en-US" dirty="0" err="1" smtClean="0">
                <a:solidFill>
                  <a:prstClr val="black"/>
                </a:solidFill>
                <a:sym typeface="Wingdings" pitchFamily="2" charset="2"/>
              </a:rPr>
              <a:t>comraderie</a:t>
            </a:r>
            <a:endParaRPr lang="en-US" dirty="0" smtClean="0">
              <a:solidFill>
                <a:prstClr val="black"/>
              </a:solidFill>
              <a:sym typeface="Wingdings" pitchFamily="2" charset="2"/>
            </a:endParaRPr>
          </a:p>
          <a:p>
            <a:pPr marL="914400" lvl="1" indent="-514350">
              <a:buFont typeface="+mj-lt"/>
              <a:buAutoNum type="arabicParenR"/>
            </a:pPr>
            <a:endParaRPr lang="en-US" dirty="0" smtClean="0"/>
          </a:p>
        </p:txBody>
      </p:sp>
    </p:spTree>
    <p:extLst>
      <p:ext uri="{BB962C8B-B14F-4D97-AF65-F5344CB8AC3E}">
        <p14:creationId xmlns:p14="http://schemas.microsoft.com/office/powerpoint/2010/main" val="325913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randombar(horizont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Failure</a:t>
            </a:r>
            <a:endParaRPr lang="en-US" dirty="0"/>
          </a:p>
        </p:txBody>
      </p:sp>
      <p:sp>
        <p:nvSpPr>
          <p:cNvPr id="3" name="Content Placeholder 2"/>
          <p:cNvSpPr>
            <a:spLocks noGrp="1"/>
          </p:cNvSpPr>
          <p:nvPr>
            <p:ph idx="1"/>
          </p:nvPr>
        </p:nvSpPr>
        <p:spPr/>
        <p:txBody>
          <a:bodyPr/>
          <a:lstStyle/>
          <a:p>
            <a:r>
              <a:rPr lang="en-US" dirty="0" smtClean="0"/>
              <a:t>God messed up our models</a:t>
            </a:r>
          </a:p>
          <a:p>
            <a:endParaRPr lang="en-US" dirty="0"/>
          </a:p>
        </p:txBody>
      </p:sp>
    </p:spTree>
    <p:extLst>
      <p:ext uri="{BB962C8B-B14F-4D97-AF65-F5344CB8AC3E}">
        <p14:creationId xmlns:p14="http://schemas.microsoft.com/office/powerpoint/2010/main" val="626368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7003</TotalTime>
  <Words>1030</Words>
  <Application>Microsoft Office PowerPoint</Application>
  <PresentationFormat>On-screen Show (4:3)</PresentationFormat>
  <Paragraphs>133</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We Are Models</vt:lpstr>
      <vt:lpstr>PowerPoint Presentation</vt:lpstr>
      <vt:lpstr>The First Modelers</vt:lpstr>
      <vt:lpstr>Modern Models</vt:lpstr>
      <vt:lpstr>Limits</vt:lpstr>
      <vt:lpstr>Push the Limits</vt:lpstr>
      <vt:lpstr>Taking Models to the Next Level</vt:lpstr>
      <vt:lpstr>For what purpose?</vt:lpstr>
      <vt:lpstr>On Failure</vt:lpstr>
      <vt:lpstr>Failure…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Models: Prediction, Explanation, Intervention</dc:title>
  <dc:creator>Dylan Hutchison</dc:creator>
  <cp:lastModifiedBy>Dylan Hutchison</cp:lastModifiedBy>
  <cp:revision>51</cp:revision>
  <cp:lastPrinted>2013-04-03T20:02:56Z</cp:lastPrinted>
  <dcterms:created xsi:type="dcterms:W3CDTF">2013-03-29T02:16:43Z</dcterms:created>
  <dcterms:modified xsi:type="dcterms:W3CDTF">2013-04-10T13:49:00Z</dcterms:modified>
</cp:coreProperties>
</file>