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4" r:id="rId5"/>
    <p:sldId id="269" r:id="rId6"/>
    <p:sldId id="265" r:id="rId7"/>
    <p:sldId id="263" r:id="rId8"/>
    <p:sldId id="262" r:id="rId9"/>
    <p:sldId id="267" r:id="rId10"/>
    <p:sldId id="268" r:id="rId11"/>
    <p:sldId id="266" r:id="rId12"/>
    <p:sldId id="261" r:id="rId13"/>
    <p:sldId id="260" r:id="rId14"/>
    <p:sldId id="259" r:id="rId15"/>
    <p:sldId id="270"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9" autoAdjust="0"/>
    <p:restoredTop sz="75319" autoAdjust="0"/>
  </p:normalViewPr>
  <p:slideViewPr>
    <p:cSldViewPr>
      <p:cViewPr varScale="1">
        <p:scale>
          <a:sx n="56" d="100"/>
          <a:sy n="56" d="100"/>
        </p:scale>
        <p:origin x="-102" y="-6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FC7A91B-FA18-4D2F-A2DC-C0564A1AEA35}" type="datetimeFigureOut">
              <a:rPr lang="en-US" smtClean="0"/>
              <a:t>4/15/2013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36A500F-6F5A-4094-95C3-884AAF8CCC38}" type="slidenum">
              <a:rPr lang="en-US" smtClean="0"/>
              <a:t>‹#›</a:t>
            </a:fld>
            <a:endParaRPr lang="en-US"/>
          </a:p>
        </p:txBody>
      </p:sp>
    </p:spTree>
    <p:extLst>
      <p:ext uri="{BB962C8B-B14F-4D97-AF65-F5344CB8AC3E}">
        <p14:creationId xmlns:p14="http://schemas.microsoft.com/office/powerpoint/2010/main" val="381830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4FC77D9-5DDF-4A7B-B2B8-B112B85F14F8}" type="datetimeFigureOut">
              <a:rPr lang="en-US" smtClean="0"/>
              <a:t>4/15/2013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Human Pursuit</a:t>
            </a:r>
          </a:p>
          <a:p>
            <a:r>
              <a:rPr lang="en-US" dirty="0" smtClean="0"/>
              <a:t>We’ve all played around with biological models, or financial models, or</a:t>
            </a:r>
            <a:r>
              <a:rPr lang="en-US" baseline="0" dirty="0" smtClean="0"/>
              <a:t> cooking models – so it’s clear that we use models in our work.  Well, by the end of this presentation, you will see that we don’t just use models in our work – they are our work, and furthermore, they are our lives.  We are models.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96965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12</a:t>
            </a:fld>
            <a:endParaRPr lang="en-US"/>
          </a:p>
        </p:txBody>
      </p:sp>
    </p:spTree>
    <p:extLst>
      <p:ext uri="{BB962C8B-B14F-4D97-AF65-F5344CB8AC3E}">
        <p14:creationId xmlns:p14="http://schemas.microsoft.com/office/powerpoint/2010/main" val="123039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13</a:t>
            </a:fld>
            <a:endParaRPr lang="en-US"/>
          </a:p>
        </p:txBody>
      </p:sp>
    </p:spTree>
    <p:extLst>
      <p:ext uri="{BB962C8B-B14F-4D97-AF65-F5344CB8AC3E}">
        <p14:creationId xmlns:p14="http://schemas.microsoft.com/office/powerpoint/2010/main" val="373637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14</a:t>
            </a:fld>
            <a:endParaRPr lang="en-US"/>
          </a:p>
        </p:txBody>
      </p:sp>
    </p:spTree>
    <p:extLst>
      <p:ext uri="{BB962C8B-B14F-4D97-AF65-F5344CB8AC3E}">
        <p14:creationId xmlns:p14="http://schemas.microsoft.com/office/powerpoint/2010/main" val="88466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deer move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a:t>
            </a:r>
            <a:r>
              <a:rPr lang="en-US" baseline="0" dirty="0" smtClean="0"/>
              <a:t>question:</a:t>
            </a:r>
            <a:endParaRPr lang="en-US" baseline="0" dirty="0" smtClean="0"/>
          </a:p>
          <a:p>
            <a:r>
              <a:rPr lang="en-US" baseline="0" dirty="0" smtClean="0"/>
              <a:t>The first is a question of prediction.  The hunter-gatherers want to know the likelihood of a future state, given the state of the world right now and in the past.  </a:t>
            </a:r>
          </a:p>
          <a:p>
            <a:r>
              <a:rPr lang="en-US" baseline="0" dirty="0" smtClean="0"/>
              <a:t>The second is a question of explanation.  What are the most likely states that explain the occurrence of a given state?</a:t>
            </a:r>
          </a:p>
          <a:p>
            <a:r>
              <a:rPr lang="en-US" baseline="0" dirty="0" smtClean="0"/>
              <a:t>The third is a question of intervention.  If we do some action, forcing part of the current world state to some value, will we achieve a desired effect?</a:t>
            </a:r>
          </a:p>
          <a:p>
            <a:r>
              <a:rPr lang="en-US" baseline="0" dirty="0" smtClean="0"/>
              <a:t>In general, we call these three questions </a:t>
            </a:r>
            <a:r>
              <a:rPr lang="en-US" i="1" baseline="0" dirty="0" smtClean="0"/>
              <a:t>inference queries</a:t>
            </a:r>
            <a:r>
              <a:rPr lang="en-US" baseline="0" dirty="0" smtClean="0"/>
              <a:t>, and they make up all our daily activities.  </a:t>
            </a:r>
          </a:p>
          <a:p>
            <a:r>
              <a:rPr lang="en-US" baseline="0" dirty="0" smtClean="0"/>
              <a:t>	Can I predict the stock market so that I invest in the best funds?</a:t>
            </a:r>
          </a:p>
          <a:p>
            <a:r>
              <a:rPr lang="en-US" baseline="0" dirty="0" smtClean="0"/>
              <a:t>	Can I explain why I want to eat a cookie?</a:t>
            </a:r>
          </a:p>
          <a:p>
            <a:r>
              <a:rPr lang="en-US" baseline="0" dirty="0" smtClean="0"/>
              <a:t>	Can I intervene to get the best grade in a class?  And so on.</a:t>
            </a:r>
          </a:p>
          <a:p>
            <a:r>
              <a:rPr lang="en-US" baseline="0" dirty="0" smtClean="0"/>
              <a:t>Notice that all these queries can be written in the language of mathematics.  This implies that these queries are computable.  Keep that in mind, and I will return to that point shortly.</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  So what are we to </a:t>
            </a:r>
            <a:r>
              <a:rPr lang="en-US" baseline="0" dirty="0" smtClean="0"/>
              <a:t>do?</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we’re not the only ones asking</a:t>
            </a:r>
            <a:r>
              <a:rPr lang="en-US" baseline="0" dirty="0" smtClean="0"/>
              <a:t> that question.  A few thousand years after the hunter-gatherers, philosophers began thinking about the limits of our models, and they started by asking…</a:t>
            </a:r>
            <a:endParaRPr lang="en-US" dirty="0" smtClean="0"/>
          </a:p>
          <a:p>
            <a:r>
              <a:rPr lang="en-US" dirty="0" smtClean="0"/>
              <a:t>and then it took the form of…</a:t>
            </a:r>
          </a:p>
          <a:p>
            <a:r>
              <a:rPr lang="en-US" dirty="0" smtClean="0"/>
              <a:t>In other words, philosophers started investigating *epistemology</a:t>
            </a:r>
          </a:p>
          <a:p>
            <a:r>
              <a:rPr lang="en-US" dirty="0" smtClean="0"/>
              <a:t>Now</a:t>
            </a:r>
            <a:r>
              <a:rPr lang="en-US" baseline="0" dirty="0" smtClean="0"/>
              <a:t> for you history buffs, you might remember that epistemology split into two camps.  One camp is called the *rationalists, who proposed that we acquire all our knowledge through logic and reasoning.  They said that if we think </a:t>
            </a:r>
            <a:r>
              <a:rPr lang="en-US" i="1" baseline="0" dirty="0" smtClean="0"/>
              <a:t>really hard</a:t>
            </a:r>
            <a:r>
              <a:rPr lang="en-US" baseline="0" dirty="0" smtClean="0"/>
              <a:t>, we can discover all the knowledge of the universe.</a:t>
            </a:r>
          </a:p>
          <a:p>
            <a:r>
              <a:rPr lang="en-US" baseline="0" dirty="0" smtClean="0"/>
              <a:t>On the other extreme, another group of philosophers said “what!?  You rationalists just think </a:t>
            </a:r>
          </a:p>
          <a:p>
            <a:endParaRPr lang="en-US" baseline="0" dirty="0" smtClean="0"/>
          </a:p>
          <a:p>
            <a:endParaRPr lang="en-US" dirty="0" smtClean="0"/>
          </a:p>
          <a:p>
            <a:r>
              <a:rPr lang="en-US" dirty="0" smtClean="0"/>
              <a:t>Predictions</a:t>
            </a:r>
            <a:r>
              <a:rPr lang="en-US" baseline="0" dirty="0" smtClean="0"/>
              <a:t> </a:t>
            </a:r>
            <a:r>
              <a:rPr lang="en-US" baseline="0" dirty="0" smtClean="0"/>
              <a:t>provide a check on our imaginations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4</a:t>
            </a:fld>
            <a:endParaRPr lang="en-US"/>
          </a:p>
        </p:txBody>
      </p:sp>
    </p:spTree>
    <p:extLst>
      <p:ext uri="{BB962C8B-B14F-4D97-AF65-F5344CB8AC3E}">
        <p14:creationId xmlns:p14="http://schemas.microsoft.com/office/powerpoint/2010/main" val="290963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 stance: You will</a:t>
            </a:r>
            <a:r>
              <a:rPr lang="en-US" baseline="0" dirty="0" smtClean="0"/>
              <a:t> never know everything because there are limits on what you can measure.</a:t>
            </a:r>
            <a:endParaRPr lang="en-US" dirty="0" smtClean="0"/>
          </a:p>
          <a:p>
            <a:r>
              <a:rPr lang="en-US" dirty="0" smtClean="0"/>
              <a:t>G’s counter:</a:t>
            </a:r>
            <a:r>
              <a:rPr lang="en-US" baseline="0" dirty="0" smtClean="0"/>
              <a:t> Your uncertainty is on a really small scale</a:t>
            </a:r>
          </a:p>
          <a:p>
            <a:r>
              <a:rPr lang="en-US" baseline="0" dirty="0" smtClean="0"/>
              <a:t>D’s response: Yea, but think about chaotic systems.  A small deviation in initial inputs to a chaotic system, even on the scale of 10^-30, leads to total divergence.  Your models will never be correct.</a:t>
            </a:r>
          </a:p>
          <a:p>
            <a:r>
              <a:rPr lang="en-US" baseline="0" dirty="0" smtClean="0"/>
              <a:t>G’s Stance:  Actually, we can model physical uncertainty with probability and randomness.  </a:t>
            </a:r>
          </a:p>
          <a:p>
            <a:r>
              <a:rPr lang="en-US" baseline="0" dirty="0" smtClean="0"/>
              <a:t>D’s Response:  You risk </a:t>
            </a:r>
            <a:r>
              <a:rPr lang="en-US" baseline="0" dirty="0" err="1" smtClean="0"/>
              <a:t>overfitting</a:t>
            </a:r>
            <a:r>
              <a:rPr lang="en-US" baseline="0" dirty="0" smtClean="0"/>
              <a:t> the data and mistake randomness with supposed order.  You also need HUGE sets of data to have a decent model.</a:t>
            </a:r>
          </a:p>
          <a:p>
            <a:r>
              <a:rPr lang="en-US" baseline="0" dirty="0" smtClean="0"/>
              <a:t>G’s stance: Ok, but you will never be correct either.   Your logical systems will never be complete without risking inconsistency.  And if you desire total consistency, then your system will be incomplete.</a:t>
            </a:r>
          </a:p>
          <a:p>
            <a:r>
              <a:rPr lang="en-US" baseline="0" dirty="0" smtClean="0"/>
              <a:t>D’s stance:  Well, we’re both fucked.</a:t>
            </a:r>
          </a:p>
        </p:txBody>
      </p:sp>
      <p:sp>
        <p:nvSpPr>
          <p:cNvPr id="4" name="Slide Number Placeholder 3"/>
          <p:cNvSpPr>
            <a:spLocks noGrp="1"/>
          </p:cNvSpPr>
          <p:nvPr>
            <p:ph type="sldNum" sz="quarter" idx="10"/>
          </p:nvPr>
        </p:nvSpPr>
        <p:spPr/>
        <p:txBody>
          <a:bodyPr/>
          <a:lstStyle/>
          <a:p>
            <a:fld id="{C180C10F-8680-4BB3-ADF1-25C4DFA511CD}" type="slidenum">
              <a:rPr lang="en-US" smtClean="0"/>
              <a:t>5</a:t>
            </a:fld>
            <a:endParaRPr lang="en-US"/>
          </a:p>
        </p:txBody>
      </p:sp>
    </p:spTree>
    <p:extLst>
      <p:ext uri="{BB962C8B-B14F-4D97-AF65-F5344CB8AC3E}">
        <p14:creationId xmlns:p14="http://schemas.microsoft.com/office/powerpoint/2010/main" val="309089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Clothes shopping – can only afford $30</a:t>
            </a:r>
            <a:r>
              <a:rPr lang="en-US" baseline="0" dirty="0" smtClean="0"/>
              <a:t> on new pants.  Filter out everything above – like a low pass filter -&gt; DSP</a:t>
            </a:r>
          </a:p>
          <a:p>
            <a:r>
              <a:rPr lang="en-US" dirty="0" smtClean="0"/>
              <a:t>Use others’ results without expending their lifetime of effort</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6</a:t>
            </a:fld>
            <a:endParaRPr lang="en-US"/>
          </a:p>
        </p:txBody>
      </p:sp>
    </p:spTree>
    <p:extLst>
      <p:ext uri="{BB962C8B-B14F-4D97-AF65-F5344CB8AC3E}">
        <p14:creationId xmlns:p14="http://schemas.microsoft.com/office/powerpoint/2010/main" val="186160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 cannot perfectly predict,</a:t>
            </a:r>
            <a:r>
              <a:rPr lang="en-US" baseline="0" dirty="0" smtClean="0"/>
              <a:t> explain &amp; intervene given the limits of our models, but with the capabilities we do have, we can deliver the most likely explanations, predictions&amp; interventions</a:t>
            </a:r>
            <a:r>
              <a:rPr lang="en-US" baseline="0" dirty="0" smtClean="0"/>
              <a:t>.</a:t>
            </a:r>
          </a:p>
          <a:p>
            <a:r>
              <a:rPr lang="en-US" baseline="0" dirty="0" smtClean="0"/>
              <a:t>BIC</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7</a:t>
            </a:fld>
            <a:endParaRPr lang="en-US"/>
          </a:p>
        </p:txBody>
      </p:sp>
    </p:spTree>
    <p:extLst>
      <p:ext uri="{BB962C8B-B14F-4D97-AF65-F5344CB8AC3E}">
        <p14:creationId xmlns:p14="http://schemas.microsoft.com/office/powerpoint/2010/main" val="1092184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sym typeface="Wingdings" pitchFamily="2" charset="2"/>
              </a:rPr>
              <a:t>Always learn more &amp; pass on the knowledge</a:t>
            </a:r>
            <a:endParaRPr lang="en-US"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8</a:t>
            </a:fld>
            <a:endParaRPr lang="en-US"/>
          </a:p>
        </p:txBody>
      </p:sp>
    </p:spTree>
    <p:extLst>
      <p:ext uri="{BB962C8B-B14F-4D97-AF65-F5344CB8AC3E}">
        <p14:creationId xmlns:p14="http://schemas.microsoft.com/office/powerpoint/2010/main" val="378734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sz="2100" dirty="0"/>
              <a:t>circumstances led to the Big Bang?</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11</a:t>
            </a:fld>
            <a:endParaRPr lang="en-US"/>
          </a:p>
        </p:txBody>
      </p:sp>
    </p:spTree>
    <p:extLst>
      <p:ext uri="{BB962C8B-B14F-4D97-AF65-F5344CB8AC3E}">
        <p14:creationId xmlns:p14="http://schemas.microsoft.com/office/powerpoint/2010/main" val="368152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4/15/2013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4/15/2013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4/15/2013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4/15/2013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4/15/2013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png"/><Relationship Id="rId4" Type="http://schemas.openxmlformats.org/officeDocument/2006/relationships/image" Target="../media/image3.wmf"/><Relationship Id="rId9"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wmf"/><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We Are Models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9668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59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Models</a:t>
            </a:r>
            <a:endParaRPr lang="en-US" dirty="0"/>
          </a:p>
        </p:txBody>
      </p:sp>
      <p:sp>
        <p:nvSpPr>
          <p:cNvPr id="3" name="Content Placeholder 2"/>
          <p:cNvSpPr>
            <a:spLocks noGrp="1"/>
          </p:cNvSpPr>
          <p:nvPr>
            <p:ph idx="1"/>
          </p:nvPr>
        </p:nvSpPr>
        <p:spPr>
          <a:xfrm>
            <a:off x="304800" y="1219200"/>
            <a:ext cx="8610600" cy="5486400"/>
          </a:xfrm>
        </p:spPr>
        <p:txBody>
          <a:bodyPr>
            <a:normAutofit/>
          </a:bodyPr>
          <a:lstStyle/>
          <a:p>
            <a:r>
              <a:rPr lang="en-US" sz="2400" dirty="0" smtClean="0"/>
              <a:t>Physics</a:t>
            </a:r>
          </a:p>
          <a:p>
            <a:pPr lvl="1"/>
            <a:r>
              <a:rPr lang="en-US" sz="2000" dirty="0" smtClean="0"/>
              <a:t>Prediction: What is the path of an electron?</a:t>
            </a:r>
          </a:p>
          <a:p>
            <a:pPr lvl="1"/>
            <a:r>
              <a:rPr lang="en-US" sz="2000" dirty="0" smtClean="0"/>
              <a:t>Explanation: What causes gravity?</a:t>
            </a:r>
          </a:p>
          <a:p>
            <a:pPr lvl="1"/>
            <a:r>
              <a:rPr lang="en-US" sz="2000" dirty="0" smtClean="0"/>
              <a:t>Intervention: If we build a rocket and ignite it, will it launch into orbit?</a:t>
            </a:r>
          </a:p>
          <a:p>
            <a:r>
              <a:rPr lang="en-US" sz="2400" dirty="0" smtClean="0"/>
              <a:t>Finance</a:t>
            </a:r>
          </a:p>
          <a:p>
            <a:pPr lvl="1"/>
            <a:r>
              <a:rPr lang="en-US" sz="2000" dirty="0" smtClean="0"/>
              <a:t>What will the value of Apple be in 3 months?</a:t>
            </a:r>
          </a:p>
          <a:p>
            <a:pPr lvl="1"/>
            <a:r>
              <a:rPr lang="en-US" sz="2000" dirty="0" smtClean="0"/>
              <a:t>What circumstances led to the 2008 crash?</a:t>
            </a:r>
          </a:p>
          <a:p>
            <a:pPr lvl="1"/>
            <a:r>
              <a:rPr lang="en-US" sz="2000" dirty="0" smtClean="0"/>
              <a:t>If the Federal Reserve repurchases treasury bonds, will inflation decrease?</a:t>
            </a:r>
          </a:p>
          <a:p>
            <a:r>
              <a:rPr lang="en-US" sz="2400" dirty="0" smtClean="0"/>
              <a:t>Music</a:t>
            </a:r>
          </a:p>
          <a:p>
            <a:pPr lvl="1"/>
            <a:r>
              <a:rPr lang="en-US" sz="2000" dirty="0" smtClean="0"/>
              <a:t>How will it sound if a violin plays A, a Flute plays B, a Cello plays C, …</a:t>
            </a:r>
          </a:p>
          <a:p>
            <a:pPr lvl="1"/>
            <a:r>
              <a:rPr lang="en-US" sz="2000" dirty="0" smtClean="0"/>
              <a:t>What leads an audience to most appreciate a sound? [psychology]</a:t>
            </a:r>
          </a:p>
          <a:p>
            <a:pPr lvl="1"/>
            <a:r>
              <a:rPr lang="en-US" sz="2000" dirty="0" smtClean="0"/>
              <a:t>If we change the increase a tune’s time signature, will it appear faster?</a:t>
            </a:r>
          </a:p>
          <a:p>
            <a:r>
              <a:rPr lang="en-US" sz="2400" dirty="0" smtClean="0"/>
              <a:t>Love, History, Biology, Mathematics, Engineering, Health, …….</a:t>
            </a:r>
            <a:endParaRPr lang="en-US" sz="2000" dirty="0"/>
          </a:p>
        </p:txBody>
      </p:sp>
    </p:spTree>
    <p:extLst>
      <p:ext uri="{BB962C8B-B14F-4D97-AF65-F5344CB8AC3E}">
        <p14:creationId xmlns:p14="http://schemas.microsoft.com/office/powerpoint/2010/main" val="149731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304800" y="4572000"/>
            <a:ext cx="4809650" cy="461665"/>
          </a:xfrm>
          <a:prstGeom prst="rect">
            <a:avLst/>
          </a:prstGeom>
          <a:noFill/>
        </p:spPr>
        <p:txBody>
          <a:bodyPr wrap="none" rtlCol="0">
            <a:spAutoFit/>
          </a:bodyPr>
          <a:lstStyle/>
          <a:p>
            <a:r>
              <a:rPr lang="en-US" sz="2400" b="1" dirty="0" smtClean="0">
                <a:sym typeface="Wingdings" pitchFamily="2" charset="2"/>
              </a:rPr>
              <a:t>Combine with Feedback  Learning</a:t>
            </a:r>
            <a:endParaRPr lang="en-US" sz="2400" b="1" dirty="0"/>
          </a:p>
        </p:txBody>
      </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normAutofit fontScale="70000" lnSpcReduction="20000"/>
          </a:bodyPr>
          <a:lstStyle/>
          <a:p>
            <a:r>
              <a:rPr lang="en-US" dirty="0" smtClean="0"/>
              <a:t>Push bandwidth (I/O</a:t>
            </a:r>
            <a:r>
              <a:rPr lang="en-US" dirty="0" smtClean="0"/>
              <a:t>)</a:t>
            </a:r>
            <a:endParaRPr lang="en-US" dirty="0" smtClean="0"/>
          </a:p>
          <a:p>
            <a:pPr lvl="1"/>
            <a:r>
              <a:rPr lang="en-US" dirty="0" smtClean="0"/>
              <a:t>Take in more data</a:t>
            </a:r>
          </a:p>
          <a:p>
            <a:pPr lvl="2"/>
            <a:r>
              <a:rPr lang="en-US" dirty="0" smtClean="0"/>
              <a:t>Telescopes, microscopes, Geiger counters, Internet, …</a:t>
            </a:r>
          </a:p>
          <a:p>
            <a:pPr lvl="1"/>
            <a:r>
              <a:rPr lang="en-US" dirty="0" smtClean="0"/>
              <a:t>Increase data’s relevant information content</a:t>
            </a:r>
          </a:p>
          <a:p>
            <a:pPr lvl="2"/>
            <a:r>
              <a:rPr lang="en-US" dirty="0" smtClean="0"/>
              <a:t>Filtering tools, Search Engines</a:t>
            </a:r>
          </a:p>
          <a:p>
            <a:r>
              <a:rPr lang="en-US" dirty="0" smtClean="0"/>
              <a:t>Push Memory (RAM, Storage)</a:t>
            </a:r>
          </a:p>
          <a:p>
            <a:pPr lvl="1"/>
            <a:r>
              <a:rPr lang="en-US" dirty="0" smtClean="0"/>
              <a:t>Summarize and condense (Hash)</a:t>
            </a:r>
          </a:p>
          <a:p>
            <a:pPr lvl="2"/>
            <a:r>
              <a:rPr lang="en-US" dirty="0" smtClean="0"/>
              <a:t>Library catalog system, Internet</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t>Graphical, Symbolic, Numerical, Audial, …</a:t>
            </a:r>
          </a:p>
          <a:p>
            <a:pPr lvl="2"/>
            <a:r>
              <a:rPr lang="en-US" dirty="0" smtClean="0"/>
              <a:t>Statistics in Physics </a:t>
            </a:r>
            <a:r>
              <a:rPr lang="en-US" dirty="0" smtClean="0">
                <a:sym typeface="Wingdings" pitchFamily="2" charset="2"/>
              </a:rPr>
              <a:t> Classical to Probabilistic Model of Atom</a:t>
            </a:r>
            <a:endParaRPr lang="en-US" dirty="0" smtClean="0"/>
          </a:p>
          <a:p>
            <a:pPr lvl="1"/>
            <a:r>
              <a:rPr lang="en-US" dirty="0" smtClean="0"/>
              <a:t>Increase thinking efficiency</a:t>
            </a:r>
          </a:p>
          <a:p>
            <a:pPr lvl="2"/>
            <a:r>
              <a:rPr lang="en-US" dirty="0" smtClean="0"/>
              <a:t>Stand on the shoulders of giants</a:t>
            </a:r>
            <a:endParaRPr lang="en-US" dirty="0"/>
          </a:p>
        </p:txBody>
      </p:sp>
      <p:sp>
        <p:nvSpPr>
          <p:cNvPr id="5" name="TextBox 4"/>
          <p:cNvSpPr txBox="1"/>
          <p:nvPr/>
        </p:nvSpPr>
        <p:spPr>
          <a:xfrm>
            <a:off x="234024" y="6172200"/>
            <a:ext cx="6055889" cy="461665"/>
          </a:xfrm>
          <a:prstGeom prst="rect">
            <a:avLst/>
          </a:prstGeom>
          <a:noFill/>
        </p:spPr>
        <p:txBody>
          <a:bodyPr wrap="none" rtlCol="0">
            <a:spAutoFit/>
          </a:bodyPr>
          <a:lstStyle/>
          <a:p>
            <a:r>
              <a:rPr lang="en-US" sz="2400" b="1" dirty="0" smtClean="0">
                <a:sym typeface="Wingdings" pitchFamily="2" charset="2"/>
              </a:rPr>
              <a:t>Push our Limits  Approach the God Machine</a:t>
            </a:r>
            <a:endParaRPr lang="en-US" sz="2400" b="1" dirty="0"/>
          </a:p>
        </p:txBody>
      </p:sp>
    </p:spTree>
    <p:extLst>
      <p:ext uri="{BB962C8B-B14F-4D97-AF65-F5344CB8AC3E}">
        <p14:creationId xmlns:p14="http://schemas.microsoft.com/office/powerpoint/2010/main" val="209136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First Modelers</a:t>
            </a:r>
          </a:p>
          <a:p>
            <a:r>
              <a:rPr lang="en-US" dirty="0" smtClean="0"/>
              <a:t>Human 	Limits</a:t>
            </a:r>
          </a:p>
          <a:p>
            <a:r>
              <a:rPr lang="en-US" dirty="0" smtClean="0"/>
              <a:t>Ultimate	Limits</a:t>
            </a:r>
          </a:p>
          <a:p>
            <a:r>
              <a:rPr lang="en-US" dirty="0" smtClean="0"/>
              <a:t>Pushing 	Limits</a:t>
            </a:r>
          </a:p>
          <a:p>
            <a:r>
              <a:rPr lang="en-US" i="1" dirty="0" smtClean="0"/>
              <a:t>Why?</a:t>
            </a:r>
            <a:r>
              <a:rPr lang="en-US" dirty="0" smtClean="0"/>
              <a:t> Models &amp; Life</a:t>
            </a:r>
            <a:endParaRPr lang="en-US" dirty="0"/>
          </a:p>
        </p:txBody>
      </p:sp>
      <p:sp>
        <p:nvSpPr>
          <p:cNvPr id="4" name="TextBox 3"/>
          <p:cNvSpPr txBox="1"/>
          <p:nvPr/>
        </p:nvSpPr>
        <p:spPr>
          <a:xfrm>
            <a:off x="5446734" y="4343400"/>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grpSp>
        <p:nvGrpSpPr>
          <p:cNvPr id="6" name="Group 5"/>
          <p:cNvGrpSpPr/>
          <p:nvPr/>
        </p:nvGrpSpPr>
        <p:grpSpPr>
          <a:xfrm>
            <a:off x="4419600" y="1752600"/>
            <a:ext cx="4114800" cy="2032494"/>
            <a:chOff x="2225750" y="4495800"/>
            <a:chExt cx="4114800" cy="2032494"/>
          </a:xfrm>
        </p:grpSpPr>
        <p:sp>
          <p:nvSpPr>
            <p:cNvPr id="5" name="Right Arrow 4"/>
            <p:cNvSpPr/>
            <p:nvPr/>
          </p:nvSpPr>
          <p:spPr>
            <a:xfrm>
              <a:off x="2225750" y="4916539"/>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Class2014\Documents\Dropbox\ModelTalk\box-icon-mod.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8905" t="8334" r="18507" b="8333"/>
            <a:stretch/>
          </p:blipFill>
          <p:spPr bwMode="auto">
            <a:xfrm>
              <a:off x="3313134" y="4495800"/>
              <a:ext cx="1908132" cy="203249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816550" y="4940547"/>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rved Down Arrow 7"/>
          <p:cNvSpPr/>
          <p:nvPr/>
        </p:nvSpPr>
        <p:spPr>
          <a:xfrm rot="10800000">
            <a:off x="4978053" y="3200401"/>
            <a:ext cx="274065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394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505563"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deer be given current conditions?</a:t>
            </a:r>
          </a:p>
          <a:p>
            <a:pPr marL="285750" indent="-285750">
              <a:buFont typeface="Arial" pitchFamily="34" charset="0"/>
              <a:buChar char="•"/>
            </a:pPr>
            <a:r>
              <a:rPr lang="en-US" sz="2400" dirty="0" smtClean="0"/>
              <a:t>What conditions will make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deer move under the trap?</a:t>
            </a:r>
          </a:p>
        </p:txBody>
      </p:sp>
      <p:sp>
        <p:nvSpPr>
          <p:cNvPr id="8" name="TextBox 7"/>
          <p:cNvSpPr txBox="1"/>
          <p:nvPr/>
        </p:nvSpPr>
        <p:spPr>
          <a:xfrm>
            <a:off x="6553200" y="1514767"/>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3905250"/>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4636058"/>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5626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
        <p:nvSpPr>
          <p:cNvPr id="3" name="TextBox 2"/>
          <p:cNvSpPr txBox="1"/>
          <p:nvPr/>
        </p:nvSpPr>
        <p:spPr>
          <a:xfrm>
            <a:off x="1676400" y="3569306"/>
            <a:ext cx="1799467" cy="461665"/>
          </a:xfrm>
          <a:prstGeom prst="rect">
            <a:avLst/>
          </a:prstGeom>
          <a:noFill/>
        </p:spPr>
        <p:txBody>
          <a:bodyPr wrap="none" rtlCol="0">
            <a:spAutoFit/>
          </a:bodyPr>
          <a:lstStyle/>
          <a:p>
            <a:r>
              <a:rPr lang="en-US" sz="2400" i="1" dirty="0" smtClean="0"/>
              <a:t>Computable!</a:t>
            </a:r>
            <a:endParaRPr lang="en-US" sz="2400" i="1"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0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1"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096000" y="2183769"/>
            <a:ext cx="2223942" cy="419695"/>
          </a:xfrm>
          <a:prstGeom prst="rect">
            <a:avLst/>
          </a:prstGeom>
          <a:noFill/>
        </p:spPr>
        <p:txBody>
          <a:bodyPr wrap="none" rtlCol="0">
            <a:spAutoFit/>
          </a:bodyPr>
          <a:lstStyle/>
          <a:p>
            <a:r>
              <a:rPr lang="en-US" sz="2400" i="1" dirty="0" smtClean="0">
                <a:sym typeface="Wingdings" pitchFamily="2" charset="2"/>
              </a:rPr>
              <a:t> </a:t>
            </a:r>
            <a:r>
              <a:rPr lang="en-US" sz="2400" i="1" dirty="0" smtClean="0"/>
              <a:t>Epistemology</a:t>
            </a:r>
            <a:endParaRPr lang="en-US" sz="2400" i="1" dirty="0"/>
          </a:p>
        </p:txBody>
      </p: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00684" y="4722762"/>
            <a:ext cx="2094916" cy="1569659"/>
            <a:chOff x="1206416" y="4842325"/>
            <a:chExt cx="3996303" cy="858440"/>
          </a:xfrm>
        </p:grpSpPr>
        <p:sp>
          <p:nvSpPr>
            <p:cNvPr id="29" name="TextBox 28"/>
            <p:cNvSpPr txBox="1"/>
            <p:nvPr/>
          </p:nvSpPr>
          <p:spPr>
            <a:xfrm>
              <a:off x="1206416" y="4842325"/>
              <a:ext cx="3996303" cy="858440"/>
            </a:xfrm>
            <a:prstGeom prst="rect">
              <a:avLst/>
            </a:prstGeom>
            <a:noFill/>
            <a:ln w="12700">
              <a:solidFill>
                <a:schemeClr val="tx1"/>
              </a:solidFill>
              <a:prstDash val="dash"/>
            </a:ln>
          </p:spPr>
          <p:txBody>
            <a:bodyPr wrap="square" rtlCol="0">
              <a:spAutoFit/>
            </a:bodyPr>
            <a:lstStyle/>
            <a:p>
              <a:pPr algn="ctr"/>
              <a:r>
                <a:rPr lang="en-US" sz="2400" i="1" u="sng" dirty="0" smtClean="0"/>
                <a:t>God-Machine?</a:t>
              </a:r>
              <a:endParaRPr lang="en-US" sz="2400" u="sng" dirty="0" smtClean="0"/>
            </a:p>
            <a:p>
              <a:r>
                <a:rPr lang="en-US" sz="2400" dirty="0" smtClean="0"/>
                <a:t>∞ </a:t>
              </a:r>
              <a:r>
                <a:rPr lang="en-US" sz="2400" dirty="0" smtClean="0"/>
                <a:t>processing</a:t>
              </a:r>
            </a:p>
            <a:p>
              <a:r>
                <a:rPr lang="en-US" sz="2400" dirty="0"/>
                <a:t>∞ memory</a:t>
              </a:r>
              <a:endParaRPr lang="en-US" sz="2400" dirty="0" smtClean="0"/>
            </a:p>
            <a:p>
              <a:pPr lvl="0"/>
              <a:r>
                <a:rPr lang="en-US" sz="2400" dirty="0"/>
                <a:t>∞ </a:t>
              </a:r>
              <a:r>
                <a:rPr lang="en-US" sz="2400" dirty="0" smtClean="0">
                  <a:solidFill>
                    <a:prstClr val="black"/>
                  </a:solidFill>
                </a:rPr>
                <a:t>bandwidth</a:t>
              </a:r>
              <a:endParaRPr lang="en-US" sz="2400" dirty="0">
                <a:solidFill>
                  <a:prstClr val="black"/>
                </a:solidFill>
              </a:endParaRPr>
            </a:p>
          </p:txBody>
        </p:sp>
        <p:sp>
          <p:nvSpPr>
            <p:cNvPr id="38" name="Rectangle 37"/>
            <p:cNvSpPr/>
            <p:nvPr/>
          </p:nvSpPr>
          <p:spPr>
            <a:xfrm>
              <a:off x="2895600" y="5177135"/>
              <a:ext cx="837233" cy="252483"/>
            </a:xfrm>
            <a:prstGeom prst="rect">
              <a:avLst/>
            </a:prstGeom>
            <a:ln w="12700">
              <a:noFill/>
            </a:ln>
          </p:spPr>
          <p:txBody>
            <a:bodyPr wrap="none">
              <a:spAutoFit/>
            </a:bodyPr>
            <a:lstStyle/>
            <a:p>
              <a:pPr marL="342900" lvl="0" indent="-342900">
                <a:buFont typeface="Arial" pitchFamily="34" charset="0"/>
                <a:buChar char="•"/>
              </a:pPr>
              <a:endParaRPr lang="en-US" sz="2400" dirty="0">
                <a:solidFill>
                  <a:prstClr val="black"/>
                </a:solidFill>
              </a:endParaRPr>
            </a:p>
          </p:txBody>
        </p:sp>
      </p:grpSp>
      <p:sp>
        <p:nvSpPr>
          <p:cNvPr id="26" name="TextBox 25"/>
          <p:cNvSpPr txBox="1"/>
          <p:nvPr/>
        </p:nvSpPr>
        <p:spPr>
          <a:xfrm>
            <a:off x="3448748" y="5280629"/>
            <a:ext cx="2611089" cy="830997"/>
          </a:xfrm>
          <a:prstGeom prst="rect">
            <a:avLst/>
          </a:prstGeom>
          <a:solidFill>
            <a:schemeClr val="accent1">
              <a:lumMod val="20000"/>
              <a:lumOff val="80000"/>
            </a:schemeClr>
          </a:solidFill>
          <a:effectLst>
            <a:glow rad="139700">
              <a:schemeClr val="accent1">
                <a:satMod val="175000"/>
                <a:alpha val="40000"/>
              </a:schemeClr>
            </a:glow>
          </a:effectLst>
        </p:spPr>
        <p:txBody>
          <a:bodyPr wrap="square" rtlCol="0">
            <a:spAutoFit/>
          </a:bodyPr>
          <a:lstStyle/>
          <a:p>
            <a:r>
              <a:rPr lang="en-US" sz="2400" b="1" dirty="0" smtClean="0">
                <a:sym typeface="Wingdings" pitchFamily="2" charset="2"/>
              </a:rPr>
              <a:t>Can we reach the </a:t>
            </a:r>
            <a:r>
              <a:rPr lang="en-US" sz="2400" b="1" dirty="0" smtClean="0">
                <a:sym typeface="Wingdings" pitchFamily="2" charset="2"/>
              </a:rPr>
              <a:t>God </a:t>
            </a:r>
            <a:r>
              <a:rPr lang="en-US" sz="2400" b="1" dirty="0" smtClean="0">
                <a:sym typeface="Wingdings" pitchFamily="2" charset="2"/>
              </a:rPr>
              <a:t>Machine?</a:t>
            </a:r>
            <a:endParaRPr lang="en-US" sz="2400" b="1" dirty="0"/>
          </a:p>
        </p:txBody>
      </p:sp>
      <p:sp>
        <p:nvSpPr>
          <p:cNvPr id="6" name="Cloud Callout 5"/>
          <p:cNvSpPr/>
          <p:nvPr/>
        </p:nvSpPr>
        <p:spPr>
          <a:xfrm>
            <a:off x="216092" y="220980"/>
            <a:ext cx="1500565" cy="838200"/>
          </a:xfrm>
          <a:prstGeom prst="cloudCallout">
            <a:avLst>
              <a:gd name="adj1" fmla="val 27917"/>
              <a:gd name="adj2" fmla="val 99318"/>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God</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9" fill="hold" grpId="1"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0-ppt_w/2"/>
                                          </p:val>
                                        </p:tav>
                                      </p:tavLst>
                                    </p:anim>
                                    <p:anim calcmode="lin" valueType="num">
                                      <p:cBhvr additive="base">
                                        <p:cTn id="12" dur="500"/>
                                        <p:tgtEl>
                                          <p:spTgt spid="6"/>
                                        </p:tgtEl>
                                        <p:attrNameLst>
                                          <p:attrName>ppt_y</p:attrName>
                                        </p:attrNameLst>
                                      </p:cBhvr>
                                      <p:tavLst>
                                        <p:tav tm="0">
                                          <p:val>
                                            <p:strVal val="ppt_y"/>
                                          </p:val>
                                        </p:tav>
                                        <p:tav tm="100000">
                                          <p:val>
                                            <p:strVal val="0-ppt_h/2"/>
                                          </p:val>
                                        </p:tav>
                                      </p:tavLst>
                                    </p:anim>
                                    <p:set>
                                      <p:cBhvr>
                                        <p:cTn id="13" dur="1" fill="hold">
                                          <p:stCondLst>
                                            <p:cond delay="499"/>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xit" presetSubtype="0" fill="hold" grpId="1" nodeType="withEffect">
                                  <p:stCondLst>
                                    <p:cond delay="0"/>
                                  </p:stCondLst>
                                  <p:childTnLst>
                                    <p:animEffect transition="out" filter="fade">
                                      <p:cBhvr>
                                        <p:cTn id="55" dur="500"/>
                                        <p:tgtEl>
                                          <p:spTgt spid="31"/>
                                        </p:tgtEl>
                                      </p:cBhvr>
                                    </p:animEffect>
                                    <p:set>
                                      <p:cBhvr>
                                        <p:cTn id="56" dur="1" fill="hold">
                                          <p:stCondLst>
                                            <p:cond delay="499"/>
                                          </p:stCondLst>
                                        </p:cTn>
                                        <p:tgtEl>
                                          <p:spTgt spid="3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2"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par>
                          <p:cTn id="62" fill="hold">
                            <p:stCondLst>
                              <p:cond delay="500"/>
                            </p:stCondLst>
                            <p:childTnLst>
                              <p:par>
                                <p:cTn id="63" presetID="26" presetClass="emph" presetSubtype="0" repeatCount="4000" fill="hold" grpId="3" nodeType="afterEffect">
                                  <p:stCondLst>
                                    <p:cond delay="0"/>
                                  </p:stCondLst>
                                  <p:childTnLst>
                                    <p:animEffect transition="out" filter="fade">
                                      <p:cBhvr>
                                        <p:cTn id="64" dur="1000" tmFilter="0, 0; .2, .5; .8, .5; 1, 0"/>
                                        <p:tgtEl>
                                          <p:spTgt spid="31"/>
                                        </p:tgtEl>
                                      </p:cBhvr>
                                    </p:animEffect>
                                    <p:animScale>
                                      <p:cBhvr>
                                        <p:cTn id="65" dur="500" autoRev="1" fill="hold"/>
                                        <p:tgtEl>
                                          <p:spTgt spid="31"/>
                                        </p:tgtEl>
                                      </p:cBhvr>
                                      <p:by x="105000" y="105000"/>
                                    </p:animScale>
                                  </p:childTnLst>
                                </p:cTn>
                              </p:par>
                              <p:par>
                                <p:cTn id="66" presetID="8" presetClass="emph" presetSubtype="0" repeatCount="2000" fill="hold" nodeType="withEffect">
                                  <p:stCondLst>
                                    <p:cond delay="0"/>
                                  </p:stCondLst>
                                  <p:childTnLst>
                                    <p:animRot by="21600000">
                                      <p:cBhvr>
                                        <p:cTn id="67" dur="2000" fill="hold"/>
                                        <p:tgtEl>
                                          <p:spTgt spid="30"/>
                                        </p:tgtEl>
                                        <p:attrNameLst>
                                          <p:attrName>r</p:attrName>
                                        </p:attrNameLst>
                                      </p:cBhvr>
                                    </p:animRot>
                                  </p:childTnLst>
                                </p:cTn>
                              </p:par>
                            </p:childTnLst>
                          </p:cTn>
                        </p:par>
                      </p:childTnLst>
                    </p:cTn>
                  </p:par>
                  <p:par>
                    <p:cTn id="68" fill="hold">
                      <p:stCondLst>
                        <p:cond delay="indefinite"/>
                      </p:stCondLst>
                      <p:childTnLst>
                        <p:par>
                          <p:cTn id="69" fill="hold">
                            <p:stCondLst>
                              <p:cond delay="0"/>
                            </p:stCondLst>
                            <p:childTnLst>
                              <p:par>
                                <p:cTn id="70" presetID="2" presetClass="entr" presetSubtype="12"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additive="base">
                                        <p:cTn id="72" dur="500" fill="hold"/>
                                        <p:tgtEl>
                                          <p:spTgt spid="39"/>
                                        </p:tgtEl>
                                        <p:attrNameLst>
                                          <p:attrName>ppt_x</p:attrName>
                                        </p:attrNameLst>
                                      </p:cBhvr>
                                      <p:tavLst>
                                        <p:tav tm="0">
                                          <p:val>
                                            <p:strVal val="0-#ppt_w/2"/>
                                          </p:val>
                                        </p:tav>
                                        <p:tav tm="100000">
                                          <p:val>
                                            <p:strVal val="#ppt_x"/>
                                          </p:val>
                                        </p:tav>
                                      </p:tavLst>
                                    </p:anim>
                                    <p:anim calcmode="lin" valueType="num">
                                      <p:cBhvr additive="base">
                                        <p:cTn id="73" dur="500" fill="hold"/>
                                        <p:tgtEl>
                                          <p:spTgt spid="39"/>
                                        </p:tgtEl>
                                        <p:attrNameLst>
                                          <p:attrName>ppt_y</p:attrName>
                                        </p:attrNameLst>
                                      </p:cBhvr>
                                      <p:tavLst>
                                        <p:tav tm="0">
                                          <p:val>
                                            <p:strVal val="1+#ppt_h/2"/>
                                          </p:val>
                                        </p:tav>
                                        <p:tav tm="100000">
                                          <p:val>
                                            <p:strVal val="#ppt_y"/>
                                          </p:val>
                                        </p:tav>
                                      </p:tavLst>
                                    </p:anim>
                                  </p:childTnLst>
                                </p:cTn>
                              </p:par>
                              <p:par>
                                <p:cTn id="74" presetID="2" presetClass="entr" presetSubtype="12"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additive="base">
                                        <p:cTn id="76" dur="500" fill="hold"/>
                                        <p:tgtEl>
                                          <p:spTgt spid="26"/>
                                        </p:tgtEl>
                                        <p:attrNameLst>
                                          <p:attrName>ppt_x</p:attrName>
                                        </p:attrNameLst>
                                      </p:cBhvr>
                                      <p:tavLst>
                                        <p:tav tm="0">
                                          <p:val>
                                            <p:strVal val="0-#ppt_w/2"/>
                                          </p:val>
                                        </p:tav>
                                        <p:tav tm="100000">
                                          <p:val>
                                            <p:strVal val="#ppt_x"/>
                                          </p:val>
                                        </p:tav>
                                      </p:tavLst>
                                    </p:anim>
                                    <p:anim calcmode="lin" valueType="num">
                                      <p:cBhvr additive="base">
                                        <p:cTn id="7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p:bldP spid="31" grpId="0" animBg="1"/>
      <p:bldP spid="31" grpId="1" animBg="1"/>
      <p:bldP spid="31" grpId="2" animBg="1"/>
      <p:bldP spid="31" grpId="3" animBg="1"/>
      <p:bldP spid="26" grpId="0"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 Check: Hard Limits</a:t>
            </a:r>
            <a:endParaRPr lang="en-US" dirty="0"/>
          </a:p>
        </p:txBody>
      </p:sp>
      <p:sp>
        <p:nvSpPr>
          <p:cNvPr id="3" name="Content Placeholder 2"/>
          <p:cNvSpPr>
            <a:spLocks noGrp="1"/>
          </p:cNvSpPr>
          <p:nvPr>
            <p:ph idx="1"/>
          </p:nvPr>
        </p:nvSpPr>
        <p:spPr/>
        <p:txBody>
          <a:bodyPr>
            <a:normAutofit lnSpcReduction="10000"/>
          </a:bodyPr>
          <a:lstStyle/>
          <a:p>
            <a:r>
              <a:rPr lang="en-US" dirty="0" smtClean="0"/>
              <a:t>Physical uncertainty</a:t>
            </a:r>
            <a:r>
              <a:rPr lang="en-US" dirty="0"/>
              <a:t>: </a:t>
            </a:r>
            <a:r>
              <a:rPr lang="en-US" dirty="0" smtClean="0"/>
              <a:t>Heisenberg</a:t>
            </a:r>
          </a:p>
          <a:p>
            <a:pPr lvl="1"/>
            <a:r>
              <a:rPr lang="en-US" dirty="0" smtClean="0"/>
              <a:t>Chaos</a:t>
            </a:r>
            <a:endParaRPr lang="en-US" dirty="0"/>
          </a:p>
          <a:p>
            <a:r>
              <a:rPr lang="en-US" dirty="0"/>
              <a:t>Epistemological uncertainty: </a:t>
            </a:r>
            <a:r>
              <a:rPr lang="en-US" dirty="0" err="1" smtClean="0"/>
              <a:t>Godel</a:t>
            </a:r>
            <a:endParaRPr lang="en-US" dirty="0" smtClean="0"/>
          </a:p>
          <a:p>
            <a:endParaRPr lang="en-US" dirty="0"/>
          </a:p>
          <a:p>
            <a:endParaRPr lang="en-US" dirty="0" smtClean="0"/>
          </a:p>
          <a:p>
            <a:endParaRPr lang="en-US" dirty="0"/>
          </a:p>
          <a:p>
            <a:r>
              <a:rPr lang="en-US" dirty="0" smtClean="0"/>
              <a:t>We’ll never get perfect models</a:t>
            </a:r>
          </a:p>
          <a:p>
            <a:pPr lvl="1"/>
            <a:r>
              <a:rPr lang="en-US" dirty="0" smtClean="0"/>
              <a:t>But we can get closer!</a:t>
            </a:r>
          </a:p>
        </p:txBody>
      </p:sp>
    </p:spTree>
    <p:extLst>
      <p:ext uri="{BB962C8B-B14F-4D97-AF65-F5344CB8AC3E}">
        <p14:creationId xmlns:p14="http://schemas.microsoft.com/office/powerpoint/2010/main" val="3488710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Limits</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dirty="0" smtClean="0"/>
              <a:t>Push </a:t>
            </a:r>
            <a:r>
              <a:rPr lang="en-US" dirty="0" smtClean="0"/>
              <a:t>bandwidth (I/O</a:t>
            </a:r>
            <a:r>
              <a:rPr lang="en-US" dirty="0" smtClean="0"/>
              <a:t>)</a:t>
            </a:r>
            <a:endParaRPr lang="en-US" dirty="0" smtClean="0"/>
          </a:p>
          <a:p>
            <a:pPr lvl="1"/>
            <a:r>
              <a:rPr lang="en-US" dirty="0" smtClean="0"/>
              <a:t>More Data, </a:t>
            </a:r>
            <a:r>
              <a:rPr lang="en-US" i="1" dirty="0" smtClean="0"/>
              <a:t>More Relevant Data</a:t>
            </a:r>
          </a:p>
          <a:p>
            <a:r>
              <a:rPr lang="en-US" dirty="0" smtClean="0"/>
              <a:t>Push </a:t>
            </a:r>
            <a:r>
              <a:rPr lang="en-US" dirty="0" smtClean="0"/>
              <a:t>Memory (RAM, Storage)</a:t>
            </a:r>
          </a:p>
          <a:p>
            <a:pPr lvl="1"/>
            <a:r>
              <a:rPr lang="en-US" dirty="0" smtClean="0"/>
              <a:t>Summarize and condense (Hash</a:t>
            </a:r>
            <a:r>
              <a:rPr lang="en-US" dirty="0" smtClean="0"/>
              <a:t>)</a:t>
            </a:r>
          </a:p>
          <a:p>
            <a:r>
              <a:rPr lang="en-US" dirty="0" smtClean="0"/>
              <a:t>Push </a:t>
            </a:r>
            <a:r>
              <a:rPr lang="en-US" dirty="0" smtClean="0"/>
              <a:t>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sym typeface="Wingdings" pitchFamily="2" charset="2"/>
              </a:rPr>
              <a:t>Classical </a:t>
            </a:r>
            <a:r>
              <a:rPr lang="en-US" dirty="0" smtClean="0">
                <a:sym typeface="Wingdings" pitchFamily="2" charset="2"/>
              </a:rPr>
              <a:t>to Probabilistic </a:t>
            </a:r>
            <a:endParaRPr lang="en-US" dirty="0" smtClean="0">
              <a:sym typeface="Wingdings" pitchFamily="2" charset="2"/>
            </a:endParaRPr>
          </a:p>
          <a:p>
            <a:pPr lvl="1"/>
            <a:r>
              <a:rPr lang="en-US" dirty="0" smtClean="0"/>
              <a:t>Increase </a:t>
            </a:r>
            <a:r>
              <a:rPr lang="en-US" dirty="0" smtClean="0"/>
              <a:t>thinking efficiency</a:t>
            </a:r>
          </a:p>
          <a:p>
            <a:pPr lvl="2"/>
            <a:r>
              <a:rPr lang="en-US" dirty="0" smtClean="0"/>
              <a:t>Stand on the shoulders of giants</a:t>
            </a:r>
            <a:endParaRPr lang="en-US" dirty="0"/>
          </a:p>
        </p:txBody>
      </p:sp>
    </p:spTree>
    <p:extLst>
      <p:ext uri="{BB962C8B-B14F-4D97-AF65-F5344CB8AC3E}">
        <p14:creationId xmlns:p14="http://schemas.microsoft.com/office/powerpoint/2010/main" val="1499731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Models to the Next Level</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dirty="0" smtClean="0"/>
              <a:t>Accuracy &amp; Precision ↗</a:t>
            </a:r>
          </a:p>
          <a:p>
            <a:pPr lvl="1"/>
            <a:r>
              <a:rPr lang="en-US" dirty="0" smtClean="0"/>
              <a:t>Assumptions </a:t>
            </a:r>
            <a:r>
              <a:rPr lang="en-US" dirty="0" smtClean="0"/>
              <a:t>↘</a:t>
            </a:r>
          </a:p>
          <a:p>
            <a:pPr lvl="1"/>
            <a:r>
              <a:rPr lang="en-US" dirty="0"/>
              <a:t>Minimize </a:t>
            </a:r>
            <a:r>
              <a:rPr lang="en-US" dirty="0" smtClean="0"/>
              <a:t>error</a:t>
            </a:r>
            <a:endParaRPr lang="en-US" dirty="0" smtClean="0"/>
          </a:p>
          <a:p>
            <a:r>
              <a:rPr lang="en-US" dirty="0" smtClean="0"/>
              <a:t>Compatibility </a:t>
            </a:r>
            <a:r>
              <a:rPr lang="en-US" dirty="0" smtClean="0"/>
              <a:t>w/ other models ↗ (Unification)</a:t>
            </a:r>
          </a:p>
          <a:p>
            <a:r>
              <a:rPr lang="en-US" dirty="0"/>
              <a:t>Computability </a:t>
            </a:r>
            <a:r>
              <a:rPr lang="en-US" dirty="0" smtClean="0"/>
              <a:t>↗</a:t>
            </a:r>
            <a:endParaRPr lang="en-US" dirty="0" smtClean="0"/>
          </a:p>
          <a:p>
            <a:r>
              <a:rPr lang="en-US" dirty="0" smtClean="0"/>
              <a:t>Simplicity </a:t>
            </a:r>
            <a:r>
              <a:rPr lang="en-US" dirty="0" smtClean="0"/>
              <a:t>↗ (</a:t>
            </a:r>
            <a:r>
              <a:rPr lang="en-US" i="1" dirty="0" smtClean="0"/>
              <a:t>Language</a:t>
            </a:r>
            <a:r>
              <a:rPr lang="en-US" dirty="0" smtClean="0"/>
              <a:t>)</a:t>
            </a:r>
          </a:p>
          <a:p>
            <a:endParaRPr lang="en-US" dirty="0" smtClean="0"/>
          </a:p>
          <a:p>
            <a:pPr marL="0" indent="0">
              <a:buNone/>
            </a:pPr>
            <a:r>
              <a:rPr lang="en-US" u="sng" dirty="0" smtClean="0"/>
              <a:t>The Bottom Line</a:t>
            </a:r>
            <a:r>
              <a:rPr lang="en-US" dirty="0" smtClean="0"/>
              <a:t>: </a:t>
            </a:r>
          </a:p>
          <a:p>
            <a:pPr marL="0" indent="0">
              <a:buNone/>
            </a:pPr>
            <a:r>
              <a:rPr lang="en-US" dirty="0" smtClean="0"/>
              <a:t>Within limitations, make </a:t>
            </a:r>
            <a:r>
              <a:rPr lang="en-US" i="1" dirty="0" smtClean="0"/>
              <a:t>most likely </a:t>
            </a:r>
            <a:r>
              <a:rPr lang="en-US" dirty="0" smtClean="0"/>
              <a:t>inferences</a:t>
            </a:r>
          </a:p>
          <a:p>
            <a:endParaRPr lang="en-US" dirty="0"/>
          </a:p>
        </p:txBody>
      </p:sp>
      <p:sp>
        <p:nvSpPr>
          <p:cNvPr id="4" name="TextBox 3"/>
          <p:cNvSpPr txBox="1"/>
          <p:nvPr/>
        </p:nvSpPr>
        <p:spPr>
          <a:xfrm>
            <a:off x="4114800" y="4648200"/>
            <a:ext cx="4419600" cy="954107"/>
          </a:xfrm>
          <a:prstGeom prst="rect">
            <a:avLst/>
          </a:prstGeom>
          <a:noFill/>
          <a:ln>
            <a:solidFill>
              <a:schemeClr val="tx1"/>
            </a:solidFill>
          </a:ln>
        </p:spPr>
        <p:txBody>
          <a:bodyPr wrap="square" rtlCol="0">
            <a:spAutoFit/>
          </a:bodyPr>
          <a:lstStyle/>
          <a:p>
            <a:r>
              <a:rPr lang="en-US" sz="2800" b="1" dirty="0"/>
              <a:t>Engineering</a:t>
            </a:r>
            <a:r>
              <a:rPr lang="en-US" sz="2800" dirty="0"/>
              <a:t>: leverage all knowledge &amp; Solve </a:t>
            </a:r>
            <a:r>
              <a:rPr lang="en-US" sz="2800" dirty="0" smtClean="0"/>
              <a:t>problems</a:t>
            </a:r>
            <a:endParaRPr lang="en-US" sz="2800" dirty="0"/>
          </a:p>
        </p:txBody>
      </p:sp>
      <p:sp>
        <p:nvSpPr>
          <p:cNvPr id="5" name="TextBox 4"/>
          <p:cNvSpPr txBox="1"/>
          <p:nvPr/>
        </p:nvSpPr>
        <p:spPr>
          <a:xfrm>
            <a:off x="4572000" y="1981200"/>
            <a:ext cx="3886200" cy="954107"/>
          </a:xfrm>
          <a:prstGeom prst="rect">
            <a:avLst/>
          </a:prstGeom>
          <a:noFill/>
          <a:ln>
            <a:solidFill>
              <a:schemeClr val="tx1"/>
            </a:solidFill>
          </a:ln>
        </p:spPr>
        <p:txBody>
          <a:bodyPr wrap="square" rtlCol="0">
            <a:spAutoFit/>
          </a:bodyPr>
          <a:lstStyle/>
          <a:p>
            <a:r>
              <a:rPr lang="en-US" sz="2800" b="1" dirty="0" smtClean="0"/>
              <a:t>Scientists</a:t>
            </a:r>
            <a:r>
              <a:rPr lang="en-US" sz="2800" dirty="0" smtClean="0"/>
              <a:t>: expand knowledge via ↗ models</a:t>
            </a:r>
            <a:endParaRPr lang="en-US" sz="2800" dirty="0"/>
          </a:p>
        </p:txBody>
      </p:sp>
      <p:pic>
        <p:nvPicPr>
          <p:cNvPr id="1026" name="Picture 2" descr="C:\Users\Class2014\AppData\Local\Microsoft\Windows\Temporary Internet Files\Content.IE5\1GYX6QKB\MC9002341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914" y="3723992"/>
            <a:ext cx="1152053" cy="924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nghai-donghai.bridge.jpg (400×2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872" y="3607621"/>
            <a:ext cx="1475998" cy="1040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ass2014\AppData\Local\Microsoft\Windows\Temporary Internet Files\Content.IE5\O9L5FNKL\MC90043692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1" y="1543967"/>
            <a:ext cx="914286" cy="9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 purpose?</a:t>
            </a:r>
            <a:endParaRPr lang="en-US" dirty="0"/>
          </a:p>
        </p:txBody>
      </p:sp>
      <p:sp>
        <p:nvSpPr>
          <p:cNvPr id="3" name="Content Placeholder 2"/>
          <p:cNvSpPr>
            <a:spLocks noGrp="1"/>
          </p:cNvSpPr>
          <p:nvPr>
            <p:ph idx="1"/>
          </p:nvPr>
        </p:nvSpPr>
        <p:spPr>
          <a:ln w="69850" cmpd="thickThin">
            <a:solidFill>
              <a:schemeClr val="tx1"/>
            </a:solidFill>
          </a:ln>
        </p:spPr>
        <p:txBody>
          <a:bodyPr anchor="ctr" anchorCtr="0"/>
          <a:lstStyle/>
          <a:p>
            <a:pPr marL="514350" indent="-514350">
              <a:buFont typeface="+mj-lt"/>
              <a:buAutoNum type="arabicParenR"/>
            </a:pPr>
            <a:r>
              <a:rPr lang="en-US" dirty="0" smtClean="0"/>
              <a:t>Advance humanity toward your future vision.</a:t>
            </a:r>
          </a:p>
          <a:p>
            <a:pPr marL="857250" lvl="1" indent="-457200">
              <a:buFont typeface="Wingdings"/>
              <a:buChar char="è"/>
            </a:pPr>
            <a:r>
              <a:rPr lang="en-US" dirty="0">
                <a:solidFill>
                  <a:prstClr val="black"/>
                </a:solidFill>
                <a:sym typeface="Wingdings" pitchFamily="2" charset="2"/>
              </a:rPr>
              <a:t>Your meaning of </a:t>
            </a:r>
            <a:r>
              <a:rPr lang="en-US" dirty="0" smtClean="0">
                <a:solidFill>
                  <a:prstClr val="black"/>
                </a:solidFill>
                <a:sym typeface="Wingdings" pitchFamily="2" charset="2"/>
              </a:rPr>
              <a:t>life</a:t>
            </a:r>
            <a:r>
              <a:rPr lang="en-US" dirty="0" smtClean="0"/>
              <a:t> </a:t>
            </a:r>
          </a:p>
          <a:p>
            <a:pPr marL="514350" indent="-514350">
              <a:buFont typeface="+mj-lt"/>
              <a:buAutoNum type="arabicParenR"/>
            </a:pPr>
            <a:r>
              <a:rPr lang="en-US" dirty="0" smtClean="0"/>
              <a:t>FUN!  Enjoy everything</a:t>
            </a:r>
          </a:p>
          <a:p>
            <a:pPr marL="857250" lvl="1" indent="-457200">
              <a:buFont typeface="Wingdings"/>
              <a:buChar char="è"/>
            </a:pPr>
            <a:r>
              <a:rPr lang="en-US" dirty="0" smtClean="0">
                <a:solidFill>
                  <a:prstClr val="black"/>
                </a:solidFill>
                <a:sym typeface="Wingdings" pitchFamily="2" charset="2"/>
              </a:rPr>
              <a:t>Creation process, outcome, </a:t>
            </a:r>
            <a:r>
              <a:rPr lang="en-US" dirty="0" err="1" smtClean="0">
                <a:solidFill>
                  <a:prstClr val="black"/>
                </a:solidFill>
                <a:sym typeface="Wingdings" pitchFamily="2" charset="2"/>
              </a:rPr>
              <a:t>comraderie</a:t>
            </a:r>
            <a:endParaRPr lang="en-US" dirty="0" smtClean="0">
              <a:solidFill>
                <a:prstClr val="black"/>
              </a:solidFill>
              <a:sym typeface="Wingdings" pitchFamily="2" charset="2"/>
            </a:endParaRPr>
          </a:p>
          <a:p>
            <a:pPr marL="914400" lvl="1" indent="-514350">
              <a:buFont typeface="+mj-lt"/>
              <a:buAutoNum type="arabicParenR"/>
            </a:pPr>
            <a:endParaRPr lang="en-US" dirty="0" smtClean="0"/>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9609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7523</TotalTime>
  <Words>1336</Words>
  <Application>Microsoft Office PowerPoint</Application>
  <PresentationFormat>On-screen Show (4:3)</PresentationFormat>
  <Paragraphs>176</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 Are Models</vt:lpstr>
      <vt:lpstr>PowerPoint Presentation</vt:lpstr>
      <vt:lpstr>The First Modelers</vt:lpstr>
      <vt:lpstr>Limits</vt:lpstr>
      <vt:lpstr>Reality Check: Hard Limits</vt:lpstr>
      <vt:lpstr>Push the Limits</vt:lpstr>
      <vt:lpstr>Taking Models to the Next Level</vt:lpstr>
      <vt:lpstr>For what purpose?</vt:lpstr>
      <vt:lpstr>PowerPoint Presentation</vt:lpstr>
      <vt:lpstr>Backup!</vt:lpstr>
      <vt:lpstr>Modern Models</vt:lpstr>
      <vt:lpstr>On Failure</vt:lpstr>
      <vt:lpstr>Failure…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67</cp:revision>
  <cp:lastPrinted>2013-04-03T20:02:56Z</cp:lastPrinted>
  <dcterms:created xsi:type="dcterms:W3CDTF">2013-03-29T02:16:43Z</dcterms:created>
  <dcterms:modified xsi:type="dcterms:W3CDTF">2013-04-16T00:55:22Z</dcterms:modified>
</cp:coreProperties>
</file>