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64" r:id="rId4"/>
    <p:sldId id="269" r:id="rId5"/>
    <p:sldId id="265" r:id="rId6"/>
    <p:sldId id="263" r:id="rId7"/>
    <p:sldId id="262" r:id="rId8"/>
    <p:sldId id="267" r:id="rId9"/>
    <p:sldId id="271" r:id="rId10"/>
    <p:sldId id="268" r:id="rId11"/>
    <p:sldId id="266" r:id="rId12"/>
    <p:sldId id="261" r:id="rId13"/>
    <p:sldId id="260" r:id="rId14"/>
    <p:sldId id="259" r:id="rId15"/>
    <p:sldId id="270"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9" autoAdjust="0"/>
    <p:restoredTop sz="75319" autoAdjust="0"/>
  </p:normalViewPr>
  <p:slideViewPr>
    <p:cSldViewPr>
      <p:cViewPr varScale="1">
        <p:scale>
          <a:sx n="83" d="100"/>
          <a:sy n="83" d="100"/>
        </p:scale>
        <p:origin x="-184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0B7E4-7B3A-4C57-8E0D-D9CEC7B2C43F}" type="doc">
      <dgm:prSet loTypeId="urn:microsoft.com/office/officeart/2005/8/layout/hList3" loCatId="list" qsTypeId="urn:microsoft.com/office/officeart/2005/8/quickstyle/simple5" qsCatId="simple" csTypeId="urn:microsoft.com/office/officeart/2005/8/colors/accent1_5" csCatId="accent1" phldr="1"/>
      <dgm:spPr/>
      <dgm:t>
        <a:bodyPr/>
        <a:lstStyle/>
        <a:p>
          <a:endParaRPr lang="en-US"/>
        </a:p>
      </dgm:t>
    </dgm:pt>
    <dgm:pt modelId="{DD5F7AAF-112C-4A9A-B0AB-25D201DE691C}">
      <dgm:prSet phldrT="[Text]"/>
      <dgm:spPr/>
      <dgm:t>
        <a:bodyPr/>
        <a:lstStyle/>
        <a:p>
          <a:r>
            <a:rPr lang="en-US" dirty="0" smtClean="0"/>
            <a:t>Reality Check: Hard Limits</a:t>
          </a:r>
          <a:endParaRPr lang="en-US" dirty="0"/>
        </a:p>
      </dgm:t>
    </dgm:pt>
    <dgm:pt modelId="{0AF58B15-8819-4F41-BC31-D4F4990EA83E}" type="parTrans" cxnId="{B22DA03B-039A-45C3-B0D1-DF34E49B1B9C}">
      <dgm:prSet/>
      <dgm:spPr/>
      <dgm:t>
        <a:bodyPr/>
        <a:lstStyle/>
        <a:p>
          <a:endParaRPr lang="en-US"/>
        </a:p>
      </dgm:t>
    </dgm:pt>
    <dgm:pt modelId="{D5B6E5C5-8EAC-4BBA-B682-0A6F433BE19D}" type="sibTrans" cxnId="{B22DA03B-039A-45C3-B0D1-DF34E49B1B9C}">
      <dgm:prSet/>
      <dgm:spPr/>
      <dgm:t>
        <a:bodyPr/>
        <a:lstStyle/>
        <a:p>
          <a:endParaRPr lang="en-US"/>
        </a:p>
      </dgm:t>
    </dgm:pt>
    <dgm:pt modelId="{FE3C5589-28CC-4922-A515-C6A04D6E4330}">
      <dgm:prSet phldrT="[Text]"/>
      <dgm:spPr/>
      <dgm:t>
        <a:bodyPr anchor="t" anchorCtr="0"/>
        <a:lstStyle/>
        <a:p>
          <a:r>
            <a:rPr lang="en-US" b="1" dirty="0" smtClean="0"/>
            <a:t>Heisenberg</a:t>
          </a:r>
        </a:p>
      </dgm:t>
    </dgm:pt>
    <dgm:pt modelId="{330CFBC0-0F30-4AEE-9E0A-F3FCAA43A528}" type="parTrans" cxnId="{B376B3A8-A7DE-438A-A849-2F6361E8D2EE}">
      <dgm:prSet/>
      <dgm:spPr/>
      <dgm:t>
        <a:bodyPr/>
        <a:lstStyle/>
        <a:p>
          <a:endParaRPr lang="en-US"/>
        </a:p>
      </dgm:t>
    </dgm:pt>
    <dgm:pt modelId="{4A8147C1-EB5C-4D75-B688-D44A0CE15C05}" type="sibTrans" cxnId="{B376B3A8-A7DE-438A-A849-2F6361E8D2EE}">
      <dgm:prSet/>
      <dgm:spPr/>
      <dgm:t>
        <a:bodyPr/>
        <a:lstStyle/>
        <a:p>
          <a:endParaRPr lang="en-US"/>
        </a:p>
      </dgm:t>
    </dgm:pt>
    <dgm:pt modelId="{1F812C4B-C766-4543-BEE2-04A11E090143}">
      <dgm:prSet phldrT="[Text]"/>
      <dgm:spPr/>
      <dgm:t>
        <a:bodyPr anchor="t" anchorCtr="0"/>
        <a:lstStyle/>
        <a:p>
          <a:r>
            <a:rPr lang="en-US" b="1" dirty="0" smtClean="0"/>
            <a:t>Thermodynamics</a:t>
          </a:r>
          <a:endParaRPr lang="en-US" dirty="0"/>
        </a:p>
      </dgm:t>
    </dgm:pt>
    <dgm:pt modelId="{C739A147-2C62-4ACE-90A1-C0955BABC2C4}" type="parTrans" cxnId="{78761B21-9B33-4722-B7FF-1F6CF003FB15}">
      <dgm:prSet/>
      <dgm:spPr/>
      <dgm:t>
        <a:bodyPr/>
        <a:lstStyle/>
        <a:p>
          <a:endParaRPr lang="en-US"/>
        </a:p>
      </dgm:t>
    </dgm:pt>
    <dgm:pt modelId="{0A392F54-15FD-4880-AFFC-412D43DAF163}" type="sibTrans" cxnId="{78761B21-9B33-4722-B7FF-1F6CF003FB15}">
      <dgm:prSet/>
      <dgm:spPr/>
      <dgm:t>
        <a:bodyPr/>
        <a:lstStyle/>
        <a:p>
          <a:endParaRPr lang="en-US"/>
        </a:p>
      </dgm:t>
    </dgm:pt>
    <dgm:pt modelId="{B8956CD5-9D79-47AB-B9C6-418338D27EF3}">
      <dgm:prSet phldrT="[Text]"/>
      <dgm:spPr/>
      <dgm:t>
        <a:bodyPr anchor="t" anchorCtr="0"/>
        <a:lstStyle/>
        <a:p>
          <a:r>
            <a:rPr lang="en-US" b="1" dirty="0" smtClean="0"/>
            <a:t>Gödel</a:t>
          </a:r>
          <a:r>
            <a:rPr lang="en-US" dirty="0" smtClean="0"/>
            <a:t> </a:t>
          </a:r>
          <a:r>
            <a:rPr lang="en-US" b="1" dirty="0" smtClean="0"/>
            <a:t>Incompleteness</a:t>
          </a:r>
          <a:endParaRPr lang="en-US" dirty="0"/>
        </a:p>
      </dgm:t>
    </dgm:pt>
    <dgm:pt modelId="{19EE27EE-6D18-4D20-BABE-466DBF73A0A2}" type="parTrans" cxnId="{D8D947B3-BDB5-43D9-B157-ADEE56F9D92E}">
      <dgm:prSet/>
      <dgm:spPr/>
      <dgm:t>
        <a:bodyPr/>
        <a:lstStyle/>
        <a:p>
          <a:endParaRPr lang="en-US"/>
        </a:p>
      </dgm:t>
    </dgm:pt>
    <dgm:pt modelId="{90C608AD-AF6B-4DB2-9CD4-5DA607B04748}" type="sibTrans" cxnId="{D8D947B3-BDB5-43D9-B157-ADEE56F9D92E}">
      <dgm:prSet/>
      <dgm:spPr/>
      <dgm:t>
        <a:bodyPr/>
        <a:lstStyle/>
        <a:p>
          <a:endParaRPr lang="en-US"/>
        </a:p>
      </dgm:t>
    </dgm:pt>
    <dgm:pt modelId="{07F78074-4D04-47B5-9A4A-73E9D149CFA7}" type="pres">
      <dgm:prSet presAssocID="{0BE0B7E4-7B3A-4C57-8E0D-D9CEC7B2C43F}" presName="composite" presStyleCnt="0">
        <dgm:presLayoutVars>
          <dgm:chMax val="1"/>
          <dgm:dir/>
          <dgm:resizeHandles val="exact"/>
        </dgm:presLayoutVars>
      </dgm:prSet>
      <dgm:spPr/>
      <dgm:t>
        <a:bodyPr/>
        <a:lstStyle/>
        <a:p>
          <a:endParaRPr lang="en-US"/>
        </a:p>
      </dgm:t>
    </dgm:pt>
    <dgm:pt modelId="{80281D6B-4E1C-43D7-99D8-9D8AF1D3DBEF}" type="pres">
      <dgm:prSet presAssocID="{DD5F7AAF-112C-4A9A-B0AB-25D201DE691C}" presName="roof" presStyleLbl="dkBgShp" presStyleIdx="0" presStyleCnt="2" custLinFactNeighborX="-92500" custLinFactNeighborY="-25000"/>
      <dgm:spPr/>
      <dgm:t>
        <a:bodyPr/>
        <a:lstStyle/>
        <a:p>
          <a:endParaRPr lang="en-US"/>
        </a:p>
      </dgm:t>
    </dgm:pt>
    <dgm:pt modelId="{ABCA2A22-7012-4CF5-8855-FAC95DE9F141}" type="pres">
      <dgm:prSet presAssocID="{DD5F7AAF-112C-4A9A-B0AB-25D201DE691C}" presName="pillars" presStyleCnt="0"/>
      <dgm:spPr/>
    </dgm:pt>
    <dgm:pt modelId="{8A58F5C7-FF6B-4E4A-B29F-D6A72C33BE24}" type="pres">
      <dgm:prSet presAssocID="{DD5F7AAF-112C-4A9A-B0AB-25D201DE691C}" presName="pillar1" presStyleLbl="node1" presStyleIdx="0" presStyleCnt="3" custScaleY="71801" custLinFactNeighborX="291" custLinFactNeighborY="21615">
        <dgm:presLayoutVars>
          <dgm:bulletEnabled val="1"/>
        </dgm:presLayoutVars>
      </dgm:prSet>
      <dgm:spPr/>
      <dgm:t>
        <a:bodyPr/>
        <a:lstStyle/>
        <a:p>
          <a:endParaRPr lang="en-US"/>
        </a:p>
      </dgm:t>
    </dgm:pt>
    <dgm:pt modelId="{DFABE977-EA8A-44CD-81E4-CF31AB6A2BCC}" type="pres">
      <dgm:prSet presAssocID="{1F812C4B-C766-4543-BEE2-04A11E090143}" presName="pillarX" presStyleLbl="node1" presStyleIdx="1" presStyleCnt="3" custScaleY="71801" custLinFactNeighborX="-511" custLinFactNeighborY="21615">
        <dgm:presLayoutVars>
          <dgm:bulletEnabled val="1"/>
        </dgm:presLayoutVars>
      </dgm:prSet>
      <dgm:spPr/>
      <dgm:t>
        <a:bodyPr/>
        <a:lstStyle/>
        <a:p>
          <a:endParaRPr lang="en-US"/>
        </a:p>
      </dgm:t>
    </dgm:pt>
    <dgm:pt modelId="{AE560A81-FDE0-4A00-8814-E59B8DD569BD}" type="pres">
      <dgm:prSet presAssocID="{B8956CD5-9D79-47AB-B9C6-418338D27EF3}" presName="pillarX" presStyleLbl="node1" presStyleIdx="2" presStyleCnt="3" custScaleY="71801" custLinFactNeighborX="-511" custLinFactNeighborY="21615">
        <dgm:presLayoutVars>
          <dgm:bulletEnabled val="1"/>
        </dgm:presLayoutVars>
      </dgm:prSet>
      <dgm:spPr/>
      <dgm:t>
        <a:bodyPr/>
        <a:lstStyle/>
        <a:p>
          <a:endParaRPr lang="en-US"/>
        </a:p>
      </dgm:t>
    </dgm:pt>
    <dgm:pt modelId="{FCD564EC-0CD7-4D89-AF2E-50127DD4F3F0}" type="pres">
      <dgm:prSet presAssocID="{DD5F7AAF-112C-4A9A-B0AB-25D201DE691C}" presName="base" presStyleLbl="dkBgShp" presStyleIdx="1" presStyleCnt="2"/>
      <dgm:spPr/>
    </dgm:pt>
  </dgm:ptLst>
  <dgm:cxnLst>
    <dgm:cxn modelId="{B22DA03B-039A-45C3-B0D1-DF34E49B1B9C}" srcId="{0BE0B7E4-7B3A-4C57-8E0D-D9CEC7B2C43F}" destId="{DD5F7AAF-112C-4A9A-B0AB-25D201DE691C}" srcOrd="0" destOrd="0" parTransId="{0AF58B15-8819-4F41-BC31-D4F4990EA83E}" sibTransId="{D5B6E5C5-8EAC-4BBA-B682-0A6F433BE19D}"/>
    <dgm:cxn modelId="{300E60B2-40D7-46A2-AE63-D3BC203D6E08}" type="presOf" srcId="{DD5F7AAF-112C-4A9A-B0AB-25D201DE691C}" destId="{80281D6B-4E1C-43D7-99D8-9D8AF1D3DBEF}" srcOrd="0" destOrd="0" presId="urn:microsoft.com/office/officeart/2005/8/layout/hList3"/>
    <dgm:cxn modelId="{78761B21-9B33-4722-B7FF-1F6CF003FB15}" srcId="{DD5F7AAF-112C-4A9A-B0AB-25D201DE691C}" destId="{1F812C4B-C766-4543-BEE2-04A11E090143}" srcOrd="1" destOrd="0" parTransId="{C739A147-2C62-4ACE-90A1-C0955BABC2C4}" sibTransId="{0A392F54-15FD-4880-AFFC-412D43DAF163}"/>
    <dgm:cxn modelId="{B376B3A8-A7DE-438A-A849-2F6361E8D2EE}" srcId="{DD5F7AAF-112C-4A9A-B0AB-25D201DE691C}" destId="{FE3C5589-28CC-4922-A515-C6A04D6E4330}" srcOrd="0" destOrd="0" parTransId="{330CFBC0-0F30-4AEE-9E0A-F3FCAA43A528}" sibTransId="{4A8147C1-EB5C-4D75-B688-D44A0CE15C05}"/>
    <dgm:cxn modelId="{6EBCD054-98D6-4D75-8368-A8DAE9FEED66}" type="presOf" srcId="{FE3C5589-28CC-4922-A515-C6A04D6E4330}" destId="{8A58F5C7-FF6B-4E4A-B29F-D6A72C33BE24}" srcOrd="0" destOrd="0" presId="urn:microsoft.com/office/officeart/2005/8/layout/hList3"/>
    <dgm:cxn modelId="{ED6505E7-8197-4ECD-A44A-6B97446BA520}" type="presOf" srcId="{1F812C4B-C766-4543-BEE2-04A11E090143}" destId="{DFABE977-EA8A-44CD-81E4-CF31AB6A2BCC}" srcOrd="0" destOrd="0" presId="urn:microsoft.com/office/officeart/2005/8/layout/hList3"/>
    <dgm:cxn modelId="{A85192B7-D7D6-40F0-8C41-7D4DAFACBC26}" type="presOf" srcId="{0BE0B7E4-7B3A-4C57-8E0D-D9CEC7B2C43F}" destId="{07F78074-4D04-47B5-9A4A-73E9D149CFA7}" srcOrd="0" destOrd="0" presId="urn:microsoft.com/office/officeart/2005/8/layout/hList3"/>
    <dgm:cxn modelId="{D8D947B3-BDB5-43D9-B157-ADEE56F9D92E}" srcId="{DD5F7AAF-112C-4A9A-B0AB-25D201DE691C}" destId="{B8956CD5-9D79-47AB-B9C6-418338D27EF3}" srcOrd="2" destOrd="0" parTransId="{19EE27EE-6D18-4D20-BABE-466DBF73A0A2}" sibTransId="{90C608AD-AF6B-4DB2-9CD4-5DA607B04748}"/>
    <dgm:cxn modelId="{7BA506CE-B74F-4CC4-9823-5C3D2DD28F8E}" type="presOf" srcId="{B8956CD5-9D79-47AB-B9C6-418338D27EF3}" destId="{AE560A81-FDE0-4A00-8814-E59B8DD569BD}" srcOrd="0" destOrd="0" presId="urn:microsoft.com/office/officeart/2005/8/layout/hList3"/>
    <dgm:cxn modelId="{CF89DCBE-014C-44D5-938E-1F6DF94FAD35}" type="presParOf" srcId="{07F78074-4D04-47B5-9A4A-73E9D149CFA7}" destId="{80281D6B-4E1C-43D7-99D8-9D8AF1D3DBEF}" srcOrd="0" destOrd="0" presId="urn:microsoft.com/office/officeart/2005/8/layout/hList3"/>
    <dgm:cxn modelId="{6C61A940-3279-4BDC-961E-DD421BF9BD28}" type="presParOf" srcId="{07F78074-4D04-47B5-9A4A-73E9D149CFA7}" destId="{ABCA2A22-7012-4CF5-8855-FAC95DE9F141}" srcOrd="1" destOrd="0" presId="urn:microsoft.com/office/officeart/2005/8/layout/hList3"/>
    <dgm:cxn modelId="{4E693597-8918-461A-B7AF-97BD7573EEFE}" type="presParOf" srcId="{ABCA2A22-7012-4CF5-8855-FAC95DE9F141}" destId="{8A58F5C7-FF6B-4E4A-B29F-D6A72C33BE24}" srcOrd="0" destOrd="0" presId="urn:microsoft.com/office/officeart/2005/8/layout/hList3"/>
    <dgm:cxn modelId="{3F623073-68EA-46D7-8487-3B6656E7EA0B}" type="presParOf" srcId="{ABCA2A22-7012-4CF5-8855-FAC95DE9F141}" destId="{DFABE977-EA8A-44CD-81E4-CF31AB6A2BCC}" srcOrd="1" destOrd="0" presId="urn:microsoft.com/office/officeart/2005/8/layout/hList3"/>
    <dgm:cxn modelId="{5C1C7421-E1AD-4173-BC59-065998D6F72E}" type="presParOf" srcId="{ABCA2A22-7012-4CF5-8855-FAC95DE9F141}" destId="{AE560A81-FDE0-4A00-8814-E59B8DD569BD}" srcOrd="2" destOrd="0" presId="urn:microsoft.com/office/officeart/2005/8/layout/hList3"/>
    <dgm:cxn modelId="{E14CE5DB-1EB2-4053-9F8D-DF906C62449C}" type="presParOf" srcId="{07F78074-4D04-47B5-9A4A-73E9D149CFA7}" destId="{FCD564EC-0CD7-4D89-AF2E-50127DD4F3F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81D6B-4E1C-43D7-99D8-9D8AF1D3DBEF}">
      <dsp:nvSpPr>
        <dsp:cNvPr id="0" name=""/>
        <dsp:cNvSpPr/>
      </dsp:nvSpPr>
      <dsp:spPr>
        <a:xfrm>
          <a:off x="0" y="0"/>
          <a:ext cx="7848600" cy="121920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en-US" sz="5500" kern="1200" dirty="0" smtClean="0"/>
            <a:t>Reality Check: Hard Limits</a:t>
          </a:r>
          <a:endParaRPr lang="en-US" sz="5500" kern="1200" dirty="0"/>
        </a:p>
      </dsp:txBody>
      <dsp:txXfrm>
        <a:off x="0" y="0"/>
        <a:ext cx="7848600" cy="1219200"/>
      </dsp:txXfrm>
    </dsp:sp>
    <dsp:sp modelId="{8A58F5C7-FF6B-4E4A-B29F-D6A72C33BE24}">
      <dsp:nvSpPr>
        <dsp:cNvPr id="0" name=""/>
        <dsp:cNvSpPr/>
      </dsp:nvSpPr>
      <dsp:spPr>
        <a:xfrm>
          <a:off x="11438" y="2133605"/>
          <a:ext cx="2613645" cy="1838335"/>
        </a:xfrm>
        <a:prstGeom prst="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Heisenberg</a:t>
          </a:r>
        </a:p>
      </dsp:txBody>
      <dsp:txXfrm>
        <a:off x="11438" y="2133605"/>
        <a:ext cx="2613645" cy="1838335"/>
      </dsp:txXfrm>
    </dsp:sp>
    <dsp:sp modelId="{DFABE977-EA8A-44CD-81E4-CF31AB6A2BCC}">
      <dsp:nvSpPr>
        <dsp:cNvPr id="0" name=""/>
        <dsp:cNvSpPr/>
      </dsp:nvSpPr>
      <dsp:spPr>
        <a:xfrm>
          <a:off x="2604121" y="2133605"/>
          <a:ext cx="2613645" cy="1838335"/>
        </a:xfrm>
        <a:prstGeom prst="rect">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Thermodynamics</a:t>
          </a:r>
          <a:endParaRPr lang="en-US" sz="2600" kern="1200" dirty="0"/>
        </a:p>
      </dsp:txBody>
      <dsp:txXfrm>
        <a:off x="2604121" y="2133605"/>
        <a:ext cx="2613645" cy="1838335"/>
      </dsp:txXfrm>
    </dsp:sp>
    <dsp:sp modelId="{AE560A81-FDE0-4A00-8814-E59B8DD569BD}">
      <dsp:nvSpPr>
        <dsp:cNvPr id="0" name=""/>
        <dsp:cNvSpPr/>
      </dsp:nvSpPr>
      <dsp:spPr>
        <a:xfrm>
          <a:off x="5217766" y="2133605"/>
          <a:ext cx="2613645" cy="1838335"/>
        </a:xfrm>
        <a:prstGeom prst="rect">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en-US" sz="2600" b="1" kern="1200" dirty="0" smtClean="0"/>
            <a:t>Gödel</a:t>
          </a:r>
          <a:r>
            <a:rPr lang="en-US" sz="2600" kern="1200" dirty="0" smtClean="0"/>
            <a:t> </a:t>
          </a:r>
          <a:r>
            <a:rPr lang="en-US" sz="2600" b="1" kern="1200" dirty="0" smtClean="0"/>
            <a:t>Incompleteness</a:t>
          </a:r>
          <a:endParaRPr lang="en-US" sz="2600" kern="1200" dirty="0"/>
        </a:p>
      </dsp:txBody>
      <dsp:txXfrm>
        <a:off x="5217766" y="2133605"/>
        <a:ext cx="2613645" cy="1838335"/>
      </dsp:txXfrm>
    </dsp:sp>
    <dsp:sp modelId="{FCD564EC-0CD7-4D89-AF2E-50127DD4F3F0}">
      <dsp:nvSpPr>
        <dsp:cNvPr id="0" name=""/>
        <dsp:cNvSpPr/>
      </dsp:nvSpPr>
      <dsp:spPr>
        <a:xfrm>
          <a:off x="0" y="3779519"/>
          <a:ext cx="7848600" cy="284480"/>
        </a:xfrm>
        <a:prstGeom prst="rect">
          <a:avLst/>
        </a:prstGeom>
        <a:solidFill>
          <a:schemeClr val="accent1">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FC7A91B-FA18-4D2F-A2DC-C0564A1AEA35}" type="datetimeFigureOut">
              <a:rPr lang="en-US" smtClean="0"/>
              <a:t>4/17/2013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36A500F-6F5A-4094-95C3-884AAF8CCC38}" type="slidenum">
              <a:rPr lang="en-US" smtClean="0"/>
              <a:t>‹#›</a:t>
            </a:fld>
            <a:endParaRPr lang="en-US"/>
          </a:p>
        </p:txBody>
      </p:sp>
    </p:spTree>
    <p:extLst>
      <p:ext uri="{BB962C8B-B14F-4D97-AF65-F5344CB8AC3E}">
        <p14:creationId xmlns:p14="http://schemas.microsoft.com/office/powerpoint/2010/main" val="381830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4FC77D9-5DDF-4A7B-B2B8-B112B85F14F8}" type="datetimeFigureOut">
              <a:rPr lang="en-US" smtClean="0"/>
              <a:t>4/17/2013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call yourselves scientists. You call yourselves engineers.  You say you use the scientific method to solve problems and make progress in the world.  But what are you really doing?</a:t>
            </a:r>
            <a:endParaRPr lang="en-US" dirty="0" smtClean="0"/>
          </a:p>
          <a:p>
            <a:endParaRPr lang="en-US" dirty="0" smtClean="0"/>
          </a:p>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13</a:t>
            </a:fld>
            <a:endParaRPr lang="en-US"/>
          </a:p>
        </p:txBody>
      </p:sp>
    </p:spTree>
    <p:extLst>
      <p:ext uri="{BB962C8B-B14F-4D97-AF65-F5344CB8AC3E}">
        <p14:creationId xmlns:p14="http://schemas.microsoft.com/office/powerpoint/2010/main" val="373637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14</a:t>
            </a:fld>
            <a:endParaRPr lang="en-US"/>
          </a:p>
        </p:txBody>
      </p:sp>
    </p:spTree>
    <p:extLst>
      <p:ext uri="{BB962C8B-B14F-4D97-AF65-F5344CB8AC3E}">
        <p14:creationId xmlns:p14="http://schemas.microsoft.com/office/powerpoint/2010/main" val="88466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deer move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question:</a:t>
            </a:r>
          </a:p>
          <a:p>
            <a:r>
              <a:rPr lang="en-US" baseline="0" dirty="0" smtClean="0"/>
              <a:t>The first is a question of prediction.  The hunter-gatherers want to know the likelihood of a future state, given the state of the world right now and in the past.  </a:t>
            </a:r>
          </a:p>
          <a:p>
            <a:r>
              <a:rPr lang="en-US" baseline="0" dirty="0" smtClean="0"/>
              <a:t>The second is a question of explanation.  What are the most likely states that explain the occurrence of a given state?</a:t>
            </a:r>
          </a:p>
          <a:p>
            <a:r>
              <a:rPr lang="en-US" baseline="0" dirty="0" smtClean="0"/>
              <a:t>The third is a question of intervention.  If we do some action, forcing part of the current world state to some value, will we achieve a desired effect?</a:t>
            </a:r>
          </a:p>
          <a:p>
            <a:r>
              <a:rPr lang="en-US" baseline="0" dirty="0" smtClean="0"/>
              <a:t>In general, we call these three questions </a:t>
            </a:r>
            <a:r>
              <a:rPr lang="en-US" i="1" baseline="0" dirty="0" smtClean="0"/>
              <a:t>inference queries</a:t>
            </a:r>
            <a:r>
              <a:rPr lang="en-US" baseline="0" dirty="0" smtClean="0"/>
              <a:t>, and they make up all our daily activities.  </a:t>
            </a:r>
          </a:p>
          <a:p>
            <a:r>
              <a:rPr lang="en-US" baseline="0" dirty="0" smtClean="0"/>
              <a:t>	Can I predict the stock market so that I invest in the best funds?</a:t>
            </a:r>
          </a:p>
          <a:p>
            <a:r>
              <a:rPr lang="en-US" baseline="0" dirty="0" smtClean="0"/>
              <a:t>	Can I explain why I want to eat a cookie?</a:t>
            </a:r>
          </a:p>
          <a:p>
            <a:r>
              <a:rPr lang="en-US" baseline="0" dirty="0" smtClean="0"/>
              <a:t>	Can I intervene to get the best grade in a class?  And so on.</a:t>
            </a:r>
          </a:p>
          <a:p>
            <a:r>
              <a:rPr lang="en-US" baseline="0" dirty="0" smtClean="0"/>
              <a:t>Notice that all these queries can be written in the language of mathematics.  This implies that these queries are computable.  Keep that in mind, and I will return to that point shortly.</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  So what are we to do?</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we’re not the only ones asking</a:t>
            </a:r>
            <a:r>
              <a:rPr lang="en-US" baseline="0" dirty="0" smtClean="0"/>
              <a:t> that question.  For a long time, humans wondered how their models could fail and came up with a clear answer: God!  </a:t>
            </a:r>
          </a:p>
          <a:p>
            <a:endParaRPr lang="en-US" baseline="0" dirty="0" smtClean="0"/>
          </a:p>
          <a:p>
            <a:r>
              <a:rPr lang="en-US" baseline="0" dirty="0" smtClean="0"/>
              <a:t>A few thousand years after the hunter-gatherers, philosophers began thinking about the limits of our models, and they started by asking…</a:t>
            </a:r>
            <a:endParaRPr lang="en-US" dirty="0" smtClean="0"/>
          </a:p>
          <a:p>
            <a:r>
              <a:rPr lang="en-US" dirty="0" smtClean="0"/>
              <a:t>and then it took the form of…</a:t>
            </a:r>
          </a:p>
          <a:p>
            <a:r>
              <a:rPr lang="en-US" dirty="0" smtClean="0"/>
              <a:t>In other words, philosophers started investigating *epistemology</a:t>
            </a:r>
          </a:p>
          <a:p>
            <a:r>
              <a:rPr lang="en-US" dirty="0" smtClean="0"/>
              <a:t>Now</a:t>
            </a:r>
            <a:r>
              <a:rPr lang="en-US" baseline="0" dirty="0" smtClean="0"/>
              <a:t> for you history buffs, you might remember that epistemology split into two camps.  One camp is called the *rationalists, who proposed that we acquire all our knowledge through logic and reasoning.  They said that if we think </a:t>
            </a:r>
            <a:r>
              <a:rPr lang="en-US" i="1" baseline="0" dirty="0" smtClean="0"/>
              <a:t>really hard</a:t>
            </a:r>
            <a:r>
              <a:rPr lang="en-US" baseline="0" dirty="0" smtClean="0"/>
              <a:t>, we can discover all the knowledge of the universe.</a:t>
            </a:r>
          </a:p>
          <a:p>
            <a:r>
              <a:rPr lang="en-US" baseline="0" dirty="0" smtClean="0"/>
              <a:t>On the other extreme, another group of philosophers said “what!?  You rationalists just think </a:t>
            </a:r>
          </a:p>
          <a:p>
            <a:endParaRPr lang="en-US" baseline="0" dirty="0" smtClean="0"/>
          </a:p>
          <a:p>
            <a:r>
              <a:rPr lang="en-US" baseline="0" dirty="0" smtClean="0"/>
              <a:t>If we can both COMPUTE and OBSERVE then we can create the GOD MACHINE</a:t>
            </a:r>
          </a:p>
          <a:p>
            <a:endParaRPr lang="en-US" baseline="0" dirty="0" smtClean="0"/>
          </a:p>
          <a:p>
            <a:endParaRPr lang="en-US" dirty="0" smtClean="0"/>
          </a:p>
          <a:p>
            <a:r>
              <a:rPr lang="en-US" dirty="0" smtClean="0"/>
              <a:t>Predictions</a:t>
            </a:r>
            <a:r>
              <a:rPr lang="en-US" baseline="0" dirty="0" smtClean="0"/>
              <a:t> provide a check on our imaginations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90963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 stance: You will</a:t>
            </a:r>
            <a:r>
              <a:rPr lang="en-US" baseline="0" dirty="0" smtClean="0"/>
              <a:t> never know everything because there are limits on what you can measure.</a:t>
            </a:r>
            <a:endParaRPr lang="en-US" dirty="0" smtClean="0"/>
          </a:p>
          <a:p>
            <a:r>
              <a:rPr lang="en-US" dirty="0" smtClean="0"/>
              <a:t>G’s counter:</a:t>
            </a:r>
            <a:r>
              <a:rPr lang="en-US" baseline="0" dirty="0" smtClean="0"/>
              <a:t> Your uncertainty is on a really small scale</a:t>
            </a:r>
          </a:p>
          <a:p>
            <a:r>
              <a:rPr lang="en-US" baseline="0" dirty="0" smtClean="0"/>
              <a:t>D’s response: Yea, but think about chaotic systems.  A small deviation in initial inputs to a chaotic system, even on the scale of 10^-30, leads to total divergence.  Your models will never be correct.</a:t>
            </a:r>
          </a:p>
          <a:p>
            <a:r>
              <a:rPr lang="en-US" baseline="0" dirty="0" smtClean="0"/>
              <a:t>G’s Stance:  Actually, we can model physical uncertainty with probability and randomness.  </a:t>
            </a:r>
            <a:endParaRPr lang="en-US" baseline="0" dirty="0" smtClean="0"/>
          </a:p>
          <a:p>
            <a:r>
              <a:rPr lang="en-US" baseline="0" dirty="0" smtClean="0"/>
              <a:t>D’s </a:t>
            </a:r>
            <a:r>
              <a:rPr lang="en-US" baseline="0" dirty="0" smtClean="0"/>
              <a:t>Response:  You risk </a:t>
            </a:r>
            <a:r>
              <a:rPr lang="en-US" baseline="0" dirty="0" err="1" smtClean="0"/>
              <a:t>overfitting</a:t>
            </a:r>
            <a:r>
              <a:rPr lang="en-US" baseline="0" dirty="0" smtClean="0"/>
              <a:t> the data and mistake randomness with supposed order.  You also need HUGE sets of data to have a decent model</a:t>
            </a:r>
            <a:r>
              <a:rPr lang="en-US" baseline="0" dirty="0" smtClean="0"/>
              <a:t>.  Think of the Bayesian error rate: you will never achieve an error smaller than the minimum Bayesian Error Rate when engaging in any kind of machine learning.</a:t>
            </a:r>
            <a:endParaRPr lang="en-US" baseline="0" dirty="0" smtClean="0"/>
          </a:p>
          <a:p>
            <a:r>
              <a:rPr lang="en-US" baseline="0" dirty="0" smtClean="0"/>
              <a:t>G’s stance: Ok, but you will never be correct either.   Your logical systems will never be complete without risking inconsistency.  And if you desire total consistency, then your system will be incomplete</a:t>
            </a:r>
            <a:r>
              <a:rPr lang="en-US" baseline="0" dirty="0" smtClean="0"/>
              <a:t>.</a:t>
            </a:r>
            <a:endParaRPr lang="en-US" baseline="0" dirty="0" smtClean="0"/>
          </a:p>
          <a:p>
            <a:r>
              <a:rPr lang="en-US" baseline="0" dirty="0" smtClean="0"/>
              <a:t>D’s stance:  Well, we’re both fucked</a:t>
            </a:r>
            <a:r>
              <a:rPr lang="en-US" baseline="0" dirty="0" smtClean="0"/>
              <a:t>. I can’t ever gain complete and consistent knowledge, and you can’t ever take perfect data observations from  the environment.  And we both cannot make perfect manipulations due to the laws of thermodynamics– no matter how much we try to intervene, we cannot make energy flow from low to high without applying work.  We can’t make perpetual motion machines!</a:t>
            </a:r>
          </a:p>
          <a:p>
            <a:endParaRPr lang="en-US" baseline="0" dirty="0" smtClean="0"/>
          </a:p>
        </p:txBody>
      </p:sp>
      <p:sp>
        <p:nvSpPr>
          <p:cNvPr id="4" name="Slide Number Placeholder 3"/>
          <p:cNvSpPr>
            <a:spLocks noGrp="1"/>
          </p:cNvSpPr>
          <p:nvPr>
            <p:ph type="sldNum" sz="quarter" idx="10"/>
          </p:nvPr>
        </p:nvSpPr>
        <p:spPr/>
        <p:txBody>
          <a:bodyPr/>
          <a:lstStyle/>
          <a:p>
            <a:fld id="{C180C10F-8680-4BB3-ADF1-25C4DFA511CD}" type="slidenum">
              <a:rPr lang="en-US" smtClean="0"/>
              <a:t>4</a:t>
            </a:fld>
            <a:endParaRPr lang="en-US"/>
          </a:p>
        </p:txBody>
      </p:sp>
    </p:spTree>
    <p:extLst>
      <p:ext uri="{BB962C8B-B14F-4D97-AF65-F5344CB8AC3E}">
        <p14:creationId xmlns:p14="http://schemas.microsoft.com/office/powerpoint/2010/main" val="309089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Stand on the shoulders of giants</a:t>
            </a:r>
          </a:p>
          <a:p>
            <a:endParaRPr lang="en-US" dirty="0" smtClean="0"/>
          </a:p>
          <a:p>
            <a:r>
              <a:rPr lang="en-US" dirty="0" smtClean="0"/>
              <a:t>Clothes shopping – can only afford $30</a:t>
            </a:r>
            <a:r>
              <a:rPr lang="en-US" baseline="0" dirty="0" smtClean="0"/>
              <a:t> on new pants.  Filter out everything above – like a low pass filter -&gt; DSP</a:t>
            </a:r>
          </a:p>
          <a:p>
            <a:r>
              <a:rPr lang="en-US" dirty="0" smtClean="0"/>
              <a:t>Use others’ results without expending their lifetime of effort</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5</a:t>
            </a:fld>
            <a:endParaRPr lang="en-US"/>
          </a:p>
        </p:txBody>
      </p:sp>
    </p:spTree>
    <p:extLst>
      <p:ext uri="{BB962C8B-B14F-4D97-AF65-F5344CB8AC3E}">
        <p14:creationId xmlns:p14="http://schemas.microsoft.com/office/powerpoint/2010/main" val="18616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 cannot perfectly predict,</a:t>
            </a:r>
            <a:r>
              <a:rPr lang="en-US" baseline="0" dirty="0" smtClean="0"/>
              <a:t> explain &amp; intervene given the limits of our models, but with the capabilities we do have, we can deliver the most likely explanations</a:t>
            </a:r>
            <a:r>
              <a:rPr lang="en-US" baseline="0" smtClean="0"/>
              <a:t>, </a:t>
            </a:r>
            <a:r>
              <a:rPr lang="en-US" baseline="0" smtClean="0"/>
              <a:t>predictions &amp; </a:t>
            </a:r>
            <a:r>
              <a:rPr lang="en-US" baseline="0" smtClean="0"/>
              <a:t>interventions</a:t>
            </a:r>
            <a:r>
              <a:rPr lang="en-US" baseline="0" smtClean="0"/>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6</a:t>
            </a:fld>
            <a:endParaRPr lang="en-US"/>
          </a:p>
        </p:txBody>
      </p:sp>
    </p:spTree>
    <p:extLst>
      <p:ext uri="{BB962C8B-B14F-4D97-AF65-F5344CB8AC3E}">
        <p14:creationId xmlns:p14="http://schemas.microsoft.com/office/powerpoint/2010/main" val="109218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sym typeface="Wingdings" pitchFamily="2" charset="2"/>
              </a:rPr>
              <a:t>Always learn more &amp; pass on the knowledge</a:t>
            </a:r>
            <a:endParaRPr lang="en-US"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7</a:t>
            </a:fld>
            <a:endParaRPr lang="en-US"/>
          </a:p>
        </p:txBody>
      </p:sp>
    </p:spTree>
    <p:extLst>
      <p:ext uri="{BB962C8B-B14F-4D97-AF65-F5344CB8AC3E}">
        <p14:creationId xmlns:p14="http://schemas.microsoft.com/office/powerpoint/2010/main" val="378734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sz="2100" dirty="0"/>
              <a:t>circumstances led to the Big Bang?</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11</a:t>
            </a:fld>
            <a:endParaRPr lang="en-US"/>
          </a:p>
        </p:txBody>
      </p:sp>
    </p:spTree>
    <p:extLst>
      <p:ext uri="{BB962C8B-B14F-4D97-AF65-F5344CB8AC3E}">
        <p14:creationId xmlns:p14="http://schemas.microsoft.com/office/powerpoint/2010/main" val="368152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12</a:t>
            </a:fld>
            <a:endParaRPr lang="en-US"/>
          </a:p>
        </p:txBody>
      </p:sp>
    </p:spTree>
    <p:extLst>
      <p:ext uri="{BB962C8B-B14F-4D97-AF65-F5344CB8AC3E}">
        <p14:creationId xmlns:p14="http://schemas.microsoft.com/office/powerpoint/2010/main" val="123039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4/17/2013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4/17/2013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4/17/2013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4/17/2013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jpeg"/><Relationship Id="rId7" Type="http://schemas.openxmlformats.org/officeDocument/2006/relationships/image" Target="../media/image32.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png"/><Relationship Id="rId4" Type="http://schemas.openxmlformats.org/officeDocument/2006/relationships/image" Target="../media/image3.wmf"/><Relationship Id="rId9"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wmf"/><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gif"/><Relationship Id="rId5" Type="http://schemas.openxmlformats.org/officeDocument/2006/relationships/diagramQuickStyle" Target="../diagrams/quickStyle1.xml"/><Relationship Id="rId10" Type="http://schemas.openxmlformats.org/officeDocument/2006/relationships/image" Target="../media/image13.emf"/><Relationship Id="rId4" Type="http://schemas.openxmlformats.org/officeDocument/2006/relationships/diagramLayout" Target="../diagrams/layout1.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6.png"/><Relationship Id="rId7" Type="http://schemas.openxmlformats.org/officeDocument/2006/relationships/image" Target="../media/image1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g"/><Relationship Id="rId4" Type="http://schemas.microsoft.com/office/2007/relationships/hdphoto" Target="../media/hdphoto4.wdp"/><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Are Modelers, </a:t>
            </a:r>
            <a:br>
              <a:rPr lang="en-US" dirty="0" smtClean="0"/>
            </a:br>
            <a:r>
              <a:rPr lang="en-US" dirty="0" smtClean="0"/>
              <a:t>Pressing Our Models</a:t>
            </a:r>
            <a:endParaRPr lang="en-US" dirty="0"/>
          </a:p>
        </p:txBody>
      </p:sp>
      <p:sp>
        <p:nvSpPr>
          <p:cNvPr id="3" name="Content Placeholder 2"/>
          <p:cNvSpPr>
            <a:spLocks noGrp="1"/>
          </p:cNvSpPr>
          <p:nvPr>
            <p:ph idx="1"/>
          </p:nvPr>
        </p:nvSpPr>
        <p:spPr/>
        <p:txBody>
          <a:bodyPr/>
          <a:lstStyle/>
          <a:p>
            <a:r>
              <a:rPr lang="en-US" dirty="0" smtClean="0"/>
              <a:t>The First Modelers</a:t>
            </a:r>
          </a:p>
          <a:p>
            <a:r>
              <a:rPr lang="en-US" dirty="0" smtClean="0"/>
              <a:t>Human 	Limits</a:t>
            </a:r>
          </a:p>
          <a:p>
            <a:r>
              <a:rPr lang="en-US" dirty="0" smtClean="0"/>
              <a:t>Ultimate	Limits</a:t>
            </a:r>
          </a:p>
          <a:p>
            <a:r>
              <a:rPr lang="en-US" dirty="0" smtClean="0"/>
              <a:t>Pushing 	Limits</a:t>
            </a:r>
          </a:p>
          <a:p>
            <a:r>
              <a:rPr lang="en-US" i="1" dirty="0" smtClean="0"/>
              <a:t>Why?</a:t>
            </a:r>
            <a:r>
              <a:rPr lang="en-US" dirty="0" smtClean="0"/>
              <a:t> Models &amp; Life</a:t>
            </a:r>
            <a:endParaRPr lang="en-US" dirty="0"/>
          </a:p>
        </p:txBody>
      </p:sp>
      <p:sp>
        <p:nvSpPr>
          <p:cNvPr id="4" name="TextBox 3"/>
          <p:cNvSpPr txBox="1"/>
          <p:nvPr/>
        </p:nvSpPr>
        <p:spPr>
          <a:xfrm>
            <a:off x="5446734" y="4343400"/>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grpSp>
        <p:nvGrpSpPr>
          <p:cNvPr id="9" name="Group 8"/>
          <p:cNvGrpSpPr/>
          <p:nvPr/>
        </p:nvGrpSpPr>
        <p:grpSpPr>
          <a:xfrm>
            <a:off x="4419600" y="1752600"/>
            <a:ext cx="4114800" cy="2362201"/>
            <a:chOff x="4419600" y="1752600"/>
            <a:chExt cx="4114800" cy="2362201"/>
          </a:xfrm>
        </p:grpSpPr>
        <p:grpSp>
          <p:nvGrpSpPr>
            <p:cNvPr id="6" name="Group 5"/>
            <p:cNvGrpSpPr/>
            <p:nvPr/>
          </p:nvGrpSpPr>
          <p:grpSpPr>
            <a:xfrm>
              <a:off x="4419600" y="1752600"/>
              <a:ext cx="4114800" cy="2032494"/>
              <a:chOff x="2225750" y="4495800"/>
              <a:chExt cx="4114800" cy="2032494"/>
            </a:xfrm>
          </p:grpSpPr>
          <p:sp>
            <p:nvSpPr>
              <p:cNvPr id="5" name="Right Arrow 4"/>
              <p:cNvSpPr/>
              <p:nvPr/>
            </p:nvSpPr>
            <p:spPr>
              <a:xfrm>
                <a:off x="2225750" y="4916539"/>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Class2014\Documents\Dropbox\ModelTalk\box-icon-mod.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840" b="97955" l="0" r="100000"/>
                        </a14:imgEffect>
                      </a14:imgLayer>
                    </a14:imgProps>
                  </a:ext>
                  <a:ext uri="{28A0092B-C50C-407E-A947-70E740481C1C}">
                    <a14:useLocalDpi xmlns:a14="http://schemas.microsoft.com/office/drawing/2010/main"/>
                  </a:ext>
                </a:extLst>
              </a:blip>
              <a:srcRect/>
              <a:stretch/>
            </p:blipFill>
            <p:spPr bwMode="auto">
              <a:xfrm>
                <a:off x="3313134" y="4495800"/>
                <a:ext cx="1908132" cy="203249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816550" y="4940547"/>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rved Down Arrow 7"/>
            <p:cNvSpPr/>
            <p:nvPr/>
          </p:nvSpPr>
          <p:spPr>
            <a:xfrm rot="10800000">
              <a:off x="4978053" y="3200401"/>
              <a:ext cx="274065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339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50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150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200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59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Models</a:t>
            </a:r>
            <a:endParaRPr lang="en-US" dirty="0"/>
          </a:p>
        </p:txBody>
      </p:sp>
      <p:sp>
        <p:nvSpPr>
          <p:cNvPr id="3" name="Content Placeholder 2"/>
          <p:cNvSpPr>
            <a:spLocks noGrp="1"/>
          </p:cNvSpPr>
          <p:nvPr>
            <p:ph idx="1"/>
          </p:nvPr>
        </p:nvSpPr>
        <p:spPr>
          <a:xfrm>
            <a:off x="304800" y="1219200"/>
            <a:ext cx="8610600" cy="5486400"/>
          </a:xfrm>
        </p:spPr>
        <p:txBody>
          <a:bodyPr>
            <a:normAutofit/>
          </a:bodyPr>
          <a:lstStyle/>
          <a:p>
            <a:r>
              <a:rPr lang="en-US" sz="2400" dirty="0" smtClean="0"/>
              <a:t>Physics</a:t>
            </a:r>
          </a:p>
          <a:p>
            <a:pPr lvl="1"/>
            <a:r>
              <a:rPr lang="en-US" sz="2000" dirty="0" smtClean="0"/>
              <a:t>Prediction: What is the path of an electron?</a:t>
            </a:r>
          </a:p>
          <a:p>
            <a:pPr lvl="1"/>
            <a:r>
              <a:rPr lang="en-US" sz="2000" dirty="0" smtClean="0"/>
              <a:t>Explanation: What causes gravity?</a:t>
            </a:r>
          </a:p>
          <a:p>
            <a:pPr lvl="1"/>
            <a:r>
              <a:rPr lang="en-US" sz="2000" dirty="0" smtClean="0"/>
              <a:t>Intervention: If we build a rocket and ignite it, will it launch into orbit?</a:t>
            </a:r>
          </a:p>
          <a:p>
            <a:r>
              <a:rPr lang="en-US" sz="2400" dirty="0" smtClean="0"/>
              <a:t>Finance</a:t>
            </a:r>
          </a:p>
          <a:p>
            <a:pPr lvl="1"/>
            <a:r>
              <a:rPr lang="en-US" sz="2000" dirty="0" smtClean="0"/>
              <a:t>What will the value of Apple be in 3 months?</a:t>
            </a:r>
          </a:p>
          <a:p>
            <a:pPr lvl="1"/>
            <a:r>
              <a:rPr lang="en-US" sz="2000" dirty="0" smtClean="0"/>
              <a:t>What circumstances led to the 2008 crash?</a:t>
            </a:r>
          </a:p>
          <a:p>
            <a:pPr lvl="1"/>
            <a:r>
              <a:rPr lang="en-US" sz="2000" dirty="0" smtClean="0"/>
              <a:t>If the Federal Reserve repurchases treasury bonds, will inflation decrease?</a:t>
            </a:r>
          </a:p>
          <a:p>
            <a:r>
              <a:rPr lang="en-US" sz="2400" dirty="0" smtClean="0"/>
              <a:t>Music</a:t>
            </a:r>
          </a:p>
          <a:p>
            <a:pPr lvl="1"/>
            <a:r>
              <a:rPr lang="en-US" sz="2000" dirty="0" smtClean="0"/>
              <a:t>How will it sound if a violin plays A, a Flute plays B, a Cello plays C, …</a:t>
            </a:r>
          </a:p>
          <a:p>
            <a:pPr lvl="1"/>
            <a:r>
              <a:rPr lang="en-US" sz="2000" dirty="0" smtClean="0"/>
              <a:t>What leads an audience to most appreciate a sound? [psychology]</a:t>
            </a:r>
          </a:p>
          <a:p>
            <a:pPr lvl="1"/>
            <a:r>
              <a:rPr lang="en-US" sz="2000" dirty="0" smtClean="0"/>
              <a:t>If we change the increase a tune’s time signature, will it appear faster?</a:t>
            </a:r>
          </a:p>
          <a:p>
            <a:r>
              <a:rPr lang="en-US" sz="2400" dirty="0" smtClean="0"/>
              <a:t>Love, History, Biology, Mathematics, Engineering, Health, …….</a:t>
            </a:r>
            <a:endParaRPr lang="en-US" sz="2000" dirty="0"/>
          </a:p>
        </p:txBody>
      </p:sp>
    </p:spTree>
    <p:extLst>
      <p:ext uri="{BB962C8B-B14F-4D97-AF65-F5344CB8AC3E}">
        <p14:creationId xmlns:p14="http://schemas.microsoft.com/office/powerpoint/2010/main" val="149731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304800" y="4572000"/>
            <a:ext cx="4809650" cy="461665"/>
          </a:xfrm>
          <a:prstGeom prst="rect">
            <a:avLst/>
          </a:prstGeom>
          <a:noFill/>
        </p:spPr>
        <p:txBody>
          <a:bodyPr wrap="none" rtlCol="0">
            <a:spAutoFit/>
          </a:bodyPr>
          <a:lstStyle/>
          <a:p>
            <a:r>
              <a:rPr lang="en-US" sz="2400" b="1" dirty="0" smtClean="0">
                <a:sym typeface="Wingdings" pitchFamily="2" charset="2"/>
              </a:rPr>
              <a:t>Combine with Feedback  Learning</a:t>
            </a:r>
            <a:endParaRPr lang="en-US" sz="2400" b="1" dirty="0"/>
          </a:p>
        </p:txBody>
      </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normAutofit fontScale="70000" lnSpcReduction="20000"/>
          </a:bodyPr>
          <a:lstStyle/>
          <a:p>
            <a:r>
              <a:rPr lang="en-US" dirty="0" smtClean="0"/>
              <a:t>Push bandwidth (I/O)</a:t>
            </a:r>
          </a:p>
          <a:p>
            <a:pPr lvl="1"/>
            <a:r>
              <a:rPr lang="en-US" dirty="0" smtClean="0"/>
              <a:t>Take in more data</a:t>
            </a:r>
          </a:p>
          <a:p>
            <a:pPr lvl="2"/>
            <a:r>
              <a:rPr lang="en-US" dirty="0" smtClean="0"/>
              <a:t>Telescopes, microscopes, Geiger counters, Internet, …</a:t>
            </a:r>
          </a:p>
          <a:p>
            <a:pPr lvl="1"/>
            <a:r>
              <a:rPr lang="en-US" dirty="0" smtClean="0"/>
              <a:t>Increase data’s relevant information content</a:t>
            </a:r>
          </a:p>
          <a:p>
            <a:pPr lvl="2"/>
            <a:r>
              <a:rPr lang="en-US" dirty="0" smtClean="0"/>
              <a:t>Filtering tools, Search Engines</a:t>
            </a:r>
          </a:p>
          <a:p>
            <a:r>
              <a:rPr lang="en-US" dirty="0" smtClean="0"/>
              <a:t>Push Memory (RAM, Storage)</a:t>
            </a:r>
          </a:p>
          <a:p>
            <a:pPr lvl="1"/>
            <a:r>
              <a:rPr lang="en-US" dirty="0" smtClean="0"/>
              <a:t>Summarize and condense (Hash)</a:t>
            </a:r>
          </a:p>
          <a:p>
            <a:pPr lvl="2"/>
            <a:r>
              <a:rPr lang="en-US" dirty="0" smtClean="0"/>
              <a:t>Library catalog system, Internet</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t>Graphical, Symbolic, Numerical, Audial, …</a:t>
            </a:r>
          </a:p>
          <a:p>
            <a:pPr lvl="2"/>
            <a:r>
              <a:rPr lang="en-US" dirty="0" smtClean="0"/>
              <a:t>Statistics in Physics </a:t>
            </a:r>
            <a:r>
              <a:rPr lang="en-US" dirty="0" smtClean="0">
                <a:sym typeface="Wingdings" pitchFamily="2" charset="2"/>
              </a:rPr>
              <a:t> Classical to Probabilistic Model of Atom</a:t>
            </a:r>
            <a:endParaRPr lang="en-US" dirty="0" smtClean="0"/>
          </a:p>
          <a:p>
            <a:pPr lvl="1"/>
            <a:r>
              <a:rPr lang="en-US" dirty="0" smtClean="0"/>
              <a:t>Increase thinking efficiency</a:t>
            </a:r>
          </a:p>
          <a:p>
            <a:pPr lvl="2"/>
            <a:r>
              <a:rPr lang="en-US" dirty="0" smtClean="0"/>
              <a:t>Stand on the shoulders of giants</a:t>
            </a:r>
            <a:endParaRPr lang="en-US" dirty="0"/>
          </a:p>
        </p:txBody>
      </p:sp>
      <p:sp>
        <p:nvSpPr>
          <p:cNvPr id="5" name="TextBox 4"/>
          <p:cNvSpPr txBox="1"/>
          <p:nvPr/>
        </p:nvSpPr>
        <p:spPr>
          <a:xfrm>
            <a:off x="234024" y="6172200"/>
            <a:ext cx="6055889" cy="461665"/>
          </a:xfrm>
          <a:prstGeom prst="rect">
            <a:avLst/>
          </a:prstGeom>
          <a:noFill/>
        </p:spPr>
        <p:txBody>
          <a:bodyPr wrap="none" rtlCol="0">
            <a:spAutoFit/>
          </a:bodyPr>
          <a:lstStyle/>
          <a:p>
            <a:r>
              <a:rPr lang="en-US" sz="2400" b="1" dirty="0" smtClean="0">
                <a:sym typeface="Wingdings" pitchFamily="2" charset="2"/>
              </a:rPr>
              <a:t>Push our Limits  Approach the God Machine</a:t>
            </a:r>
            <a:endParaRPr lang="en-US" sz="2400" b="1" dirty="0"/>
          </a:p>
        </p:txBody>
      </p:sp>
      <p:sp>
        <p:nvSpPr>
          <p:cNvPr id="3" name="Rectangle 2"/>
          <p:cNvSpPr/>
          <p:nvPr/>
        </p:nvSpPr>
        <p:spPr>
          <a:xfrm>
            <a:off x="4724400" y="5525869"/>
            <a:ext cx="4572000" cy="646331"/>
          </a:xfrm>
          <a:prstGeom prst="rect">
            <a:avLst/>
          </a:prstGeom>
        </p:spPr>
        <p:txBody>
          <a:bodyPr>
            <a:spAutoFit/>
          </a:bodyPr>
          <a:lstStyle/>
          <a:p>
            <a:r>
              <a:rPr lang="en-US" dirty="0"/>
              <a:t>We’ll never get perfect models</a:t>
            </a:r>
          </a:p>
          <a:p>
            <a:pPr lvl="1">
              <a:buFont typeface="Wingdings" pitchFamily="2" charset="2"/>
              <a:buChar char="Ø"/>
            </a:pPr>
            <a:r>
              <a:rPr lang="en-US" dirty="0"/>
              <a:t>But we can get closer!</a:t>
            </a:r>
          </a:p>
        </p:txBody>
      </p:sp>
    </p:spTree>
    <p:extLst>
      <p:ext uri="{BB962C8B-B14F-4D97-AF65-F5344CB8AC3E}">
        <p14:creationId xmlns:p14="http://schemas.microsoft.com/office/powerpoint/2010/main" val="209136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505563"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deer be given current conditions?</a:t>
            </a:r>
          </a:p>
          <a:p>
            <a:pPr marL="285750" indent="-285750">
              <a:buFont typeface="Arial" pitchFamily="34" charset="0"/>
              <a:buChar char="•"/>
            </a:pPr>
            <a:r>
              <a:rPr lang="en-US" sz="2400" dirty="0" smtClean="0"/>
              <a:t>What conditions will make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deer move under the trap?</a:t>
            </a:r>
          </a:p>
        </p:txBody>
      </p:sp>
      <p:sp>
        <p:nvSpPr>
          <p:cNvPr id="8" name="TextBox 7"/>
          <p:cNvSpPr txBox="1"/>
          <p:nvPr/>
        </p:nvSpPr>
        <p:spPr>
          <a:xfrm>
            <a:off x="6553200" y="1514767"/>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4057650"/>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4788458"/>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7150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
        <p:nvSpPr>
          <p:cNvPr id="3" name="TextBox 2"/>
          <p:cNvSpPr txBox="1"/>
          <p:nvPr/>
        </p:nvSpPr>
        <p:spPr>
          <a:xfrm>
            <a:off x="1676400" y="3569306"/>
            <a:ext cx="1799467" cy="461665"/>
          </a:xfrm>
          <a:prstGeom prst="rect">
            <a:avLst/>
          </a:prstGeom>
          <a:noFill/>
        </p:spPr>
        <p:txBody>
          <a:bodyPr wrap="none" rtlCol="0">
            <a:spAutoFit/>
          </a:bodyPr>
          <a:lstStyle/>
          <a:p>
            <a:r>
              <a:rPr lang="en-US" sz="2400" i="1" dirty="0" smtClean="0"/>
              <a:t>Computable!</a:t>
            </a:r>
            <a:endParaRPr lang="en-US" sz="2400" i="1"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0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1"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096000" y="2183769"/>
            <a:ext cx="2223942" cy="419695"/>
          </a:xfrm>
          <a:prstGeom prst="rect">
            <a:avLst/>
          </a:prstGeom>
          <a:noFill/>
        </p:spPr>
        <p:txBody>
          <a:bodyPr wrap="none" rtlCol="0">
            <a:spAutoFit/>
          </a:bodyPr>
          <a:lstStyle/>
          <a:p>
            <a:r>
              <a:rPr lang="en-US" sz="2400" i="1" dirty="0" smtClean="0">
                <a:sym typeface="Wingdings" pitchFamily="2" charset="2"/>
              </a:rPr>
              <a:t> </a:t>
            </a:r>
            <a:r>
              <a:rPr lang="en-US" sz="2400" i="1" dirty="0" smtClean="0"/>
              <a:t>Epistemology</a:t>
            </a:r>
            <a:endParaRPr lang="en-US" sz="2400" i="1" dirty="0"/>
          </a:p>
        </p:txBody>
      </p: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00684" y="4722762"/>
            <a:ext cx="2094916" cy="1569659"/>
            <a:chOff x="1206416" y="4842325"/>
            <a:chExt cx="3996303" cy="858440"/>
          </a:xfrm>
        </p:grpSpPr>
        <p:sp>
          <p:nvSpPr>
            <p:cNvPr id="29" name="TextBox 28"/>
            <p:cNvSpPr txBox="1"/>
            <p:nvPr/>
          </p:nvSpPr>
          <p:spPr>
            <a:xfrm>
              <a:off x="1206416" y="4842325"/>
              <a:ext cx="3996303" cy="858440"/>
            </a:xfrm>
            <a:prstGeom prst="rect">
              <a:avLst/>
            </a:prstGeom>
            <a:noFill/>
            <a:ln w="12700">
              <a:solidFill>
                <a:schemeClr val="tx1"/>
              </a:solidFill>
              <a:prstDash val="dash"/>
            </a:ln>
          </p:spPr>
          <p:txBody>
            <a:bodyPr wrap="square" rtlCol="0">
              <a:spAutoFit/>
            </a:bodyPr>
            <a:lstStyle/>
            <a:p>
              <a:pPr algn="ctr"/>
              <a:r>
                <a:rPr lang="en-US" sz="2400" i="1" u="sng" dirty="0" smtClean="0"/>
                <a:t>God-Machine?</a:t>
              </a:r>
              <a:endParaRPr lang="en-US" sz="2400" u="sng" dirty="0" smtClean="0"/>
            </a:p>
            <a:p>
              <a:r>
                <a:rPr lang="en-US" sz="2400" dirty="0" smtClean="0"/>
                <a:t>∞ processing</a:t>
              </a:r>
            </a:p>
            <a:p>
              <a:r>
                <a:rPr lang="en-US" sz="2400" dirty="0"/>
                <a:t>∞ memory</a:t>
              </a:r>
              <a:endParaRPr lang="en-US" sz="2400" dirty="0" smtClean="0"/>
            </a:p>
            <a:p>
              <a:pPr lvl="0"/>
              <a:r>
                <a:rPr lang="en-US" sz="2400" dirty="0"/>
                <a:t>∞ </a:t>
              </a:r>
              <a:r>
                <a:rPr lang="en-US" sz="2400" dirty="0" smtClean="0">
                  <a:solidFill>
                    <a:prstClr val="black"/>
                  </a:solidFill>
                </a:rPr>
                <a:t>bandwidth</a:t>
              </a:r>
              <a:endParaRPr lang="en-US" sz="2400" dirty="0">
                <a:solidFill>
                  <a:prstClr val="black"/>
                </a:solidFill>
              </a:endParaRPr>
            </a:p>
          </p:txBody>
        </p:sp>
        <p:sp>
          <p:nvSpPr>
            <p:cNvPr id="38" name="Rectangle 37"/>
            <p:cNvSpPr/>
            <p:nvPr/>
          </p:nvSpPr>
          <p:spPr>
            <a:xfrm>
              <a:off x="2895600" y="5177135"/>
              <a:ext cx="837233" cy="252483"/>
            </a:xfrm>
            <a:prstGeom prst="rect">
              <a:avLst/>
            </a:prstGeom>
            <a:ln w="12700">
              <a:noFill/>
            </a:ln>
          </p:spPr>
          <p:txBody>
            <a:bodyPr wrap="none">
              <a:spAutoFit/>
            </a:bodyPr>
            <a:lstStyle/>
            <a:p>
              <a:pPr marL="342900" lvl="0" indent="-342900">
                <a:buFont typeface="Arial" pitchFamily="34" charset="0"/>
                <a:buChar char="•"/>
              </a:pPr>
              <a:endParaRPr lang="en-US" sz="2400" dirty="0">
                <a:solidFill>
                  <a:prstClr val="black"/>
                </a:solidFill>
              </a:endParaRPr>
            </a:p>
          </p:txBody>
        </p:sp>
      </p:grpSp>
      <p:sp>
        <p:nvSpPr>
          <p:cNvPr id="26" name="TextBox 25"/>
          <p:cNvSpPr txBox="1"/>
          <p:nvPr/>
        </p:nvSpPr>
        <p:spPr>
          <a:xfrm>
            <a:off x="3448748" y="5280629"/>
            <a:ext cx="2611089" cy="830997"/>
          </a:xfrm>
          <a:prstGeom prst="rect">
            <a:avLst/>
          </a:prstGeom>
          <a:solidFill>
            <a:schemeClr val="accent1">
              <a:lumMod val="20000"/>
              <a:lumOff val="80000"/>
            </a:schemeClr>
          </a:solidFill>
          <a:effectLst>
            <a:glow rad="139700">
              <a:schemeClr val="accent1">
                <a:satMod val="175000"/>
                <a:alpha val="40000"/>
              </a:schemeClr>
            </a:glow>
          </a:effectLst>
        </p:spPr>
        <p:txBody>
          <a:bodyPr wrap="square" rtlCol="0">
            <a:spAutoFit/>
          </a:bodyPr>
          <a:lstStyle/>
          <a:p>
            <a:r>
              <a:rPr lang="en-US" sz="2400" b="1" dirty="0" smtClean="0">
                <a:sym typeface="Wingdings" pitchFamily="2" charset="2"/>
              </a:rPr>
              <a:t>Can we reach the God Machine?</a:t>
            </a:r>
            <a:endParaRPr lang="en-US" sz="2400" b="1" dirty="0"/>
          </a:p>
        </p:txBody>
      </p:sp>
      <p:sp>
        <p:nvSpPr>
          <p:cNvPr id="6" name="Cloud Callout 5"/>
          <p:cNvSpPr/>
          <p:nvPr/>
        </p:nvSpPr>
        <p:spPr>
          <a:xfrm>
            <a:off x="216092" y="220980"/>
            <a:ext cx="1500565" cy="838200"/>
          </a:xfrm>
          <a:prstGeom prst="cloudCallout">
            <a:avLst>
              <a:gd name="adj1" fmla="val 27917"/>
              <a:gd name="adj2" fmla="val 99318"/>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God</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9" fill="hold" grpId="1"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0-ppt_w/2"/>
                                          </p:val>
                                        </p:tav>
                                      </p:tavLst>
                                    </p:anim>
                                    <p:anim calcmode="lin" valueType="num">
                                      <p:cBhvr additive="base">
                                        <p:cTn id="12" dur="500"/>
                                        <p:tgtEl>
                                          <p:spTgt spid="6"/>
                                        </p:tgtEl>
                                        <p:attrNameLst>
                                          <p:attrName>ppt_y</p:attrName>
                                        </p:attrNameLst>
                                      </p:cBhvr>
                                      <p:tavLst>
                                        <p:tav tm="0">
                                          <p:val>
                                            <p:strVal val="ppt_y"/>
                                          </p:val>
                                        </p:tav>
                                        <p:tav tm="100000">
                                          <p:val>
                                            <p:strVal val="0-ppt_h/2"/>
                                          </p:val>
                                        </p:tav>
                                      </p:tavLst>
                                    </p:anim>
                                    <p:set>
                                      <p:cBhvr>
                                        <p:cTn id="13" dur="1" fill="hold">
                                          <p:stCondLst>
                                            <p:cond delay="499"/>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xit" presetSubtype="0" fill="hold" grpId="1" nodeType="withEffect">
                                  <p:stCondLst>
                                    <p:cond delay="0"/>
                                  </p:stCondLst>
                                  <p:childTnLst>
                                    <p:animEffect transition="out" filter="fade">
                                      <p:cBhvr>
                                        <p:cTn id="60" dur="500"/>
                                        <p:tgtEl>
                                          <p:spTgt spid="31"/>
                                        </p:tgtEl>
                                      </p:cBhvr>
                                    </p:animEffect>
                                    <p:set>
                                      <p:cBhvr>
                                        <p:cTn id="61" dur="1" fill="hold">
                                          <p:stCondLst>
                                            <p:cond delay="499"/>
                                          </p:stCondLst>
                                        </p:cTn>
                                        <p:tgtEl>
                                          <p:spTgt spid="3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2"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par>
                          <p:cTn id="72" fill="hold">
                            <p:stCondLst>
                              <p:cond delay="500"/>
                            </p:stCondLst>
                            <p:childTnLst>
                              <p:par>
                                <p:cTn id="73" presetID="26" presetClass="emph" presetSubtype="0" repeatCount="4000" fill="hold" grpId="3" nodeType="afterEffect">
                                  <p:stCondLst>
                                    <p:cond delay="0"/>
                                  </p:stCondLst>
                                  <p:childTnLst>
                                    <p:animEffect transition="out" filter="fade">
                                      <p:cBhvr>
                                        <p:cTn id="74" dur="1000" tmFilter="0, 0; .2, .5; .8, .5; 1, 0"/>
                                        <p:tgtEl>
                                          <p:spTgt spid="31"/>
                                        </p:tgtEl>
                                      </p:cBhvr>
                                    </p:animEffect>
                                    <p:animScale>
                                      <p:cBhvr>
                                        <p:cTn id="75" dur="500" autoRev="1" fill="hold"/>
                                        <p:tgtEl>
                                          <p:spTgt spid="31"/>
                                        </p:tgtEl>
                                      </p:cBhvr>
                                      <p:by x="105000" y="105000"/>
                                    </p:animScale>
                                  </p:childTnLst>
                                </p:cTn>
                              </p:par>
                              <p:par>
                                <p:cTn id="76" presetID="8" presetClass="emph" presetSubtype="0" repeatCount="2000" fill="hold" nodeType="withEffect">
                                  <p:stCondLst>
                                    <p:cond delay="0"/>
                                  </p:stCondLst>
                                  <p:childTnLst>
                                    <p:animRot by="21600000">
                                      <p:cBhvr>
                                        <p:cTn id="77" dur="2000" fill="hold"/>
                                        <p:tgtEl>
                                          <p:spTgt spid="30"/>
                                        </p:tgtEl>
                                        <p:attrNameLst>
                                          <p:attrName>r</p:attrName>
                                        </p:attrNameLst>
                                      </p:cBhvr>
                                    </p:animRot>
                                  </p:childTnLst>
                                </p:cTn>
                              </p:par>
                              <p:par>
                                <p:cTn id="78" presetID="2" presetClass="entr" presetSubtype="12" fill="hold" nodeType="withEffect">
                                  <p:stCondLst>
                                    <p:cond delay="300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0-#ppt_w/2"/>
                                          </p:val>
                                        </p:tav>
                                        <p:tav tm="100000">
                                          <p:val>
                                            <p:strVal val="#ppt_x"/>
                                          </p:val>
                                        </p:tav>
                                      </p:tavLst>
                                    </p:anim>
                                    <p:anim calcmode="lin" valueType="num">
                                      <p:cBhvr additive="base">
                                        <p:cTn id="8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12"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500" fill="hold"/>
                                        <p:tgtEl>
                                          <p:spTgt spid="26"/>
                                        </p:tgtEl>
                                        <p:attrNameLst>
                                          <p:attrName>ppt_x</p:attrName>
                                        </p:attrNameLst>
                                      </p:cBhvr>
                                      <p:tavLst>
                                        <p:tav tm="0">
                                          <p:val>
                                            <p:strVal val="0-#ppt_w/2"/>
                                          </p:val>
                                        </p:tav>
                                        <p:tav tm="100000">
                                          <p:val>
                                            <p:strVal val="#ppt_x"/>
                                          </p:val>
                                        </p:tav>
                                      </p:tavLst>
                                    </p:anim>
                                    <p:anim calcmode="lin" valueType="num">
                                      <p:cBhvr additive="base">
                                        <p:cTn id="8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p:bldP spid="23" grpId="0"/>
      <p:bldP spid="24" grpId="0"/>
      <p:bldP spid="31" grpId="0" animBg="1"/>
      <p:bldP spid="31" grpId="1" animBg="1"/>
      <p:bldP spid="31" grpId="2" animBg="1"/>
      <p:bldP spid="31" grpId="3" animBg="1"/>
      <p:bldP spid="26" grpId="0"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385442892"/>
              </p:ext>
            </p:extLst>
          </p:nvPr>
        </p:nvGraphicFramePr>
        <p:xfrm>
          <a:off x="609600" y="3048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414712"/>
            <a:ext cx="2457450" cy="333375"/>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214687"/>
            <a:ext cx="1230522" cy="733424"/>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7162" y="3357561"/>
            <a:ext cx="1209675" cy="44767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621030" y="1538112"/>
            <a:ext cx="2613645" cy="887898"/>
            <a:chOff x="0" y="2306004"/>
            <a:chExt cx="2613645" cy="1493537"/>
          </a:xfrm>
        </p:grpSpPr>
        <p:sp>
          <p:nvSpPr>
            <p:cNvPr id="9" name="Rectangle 8"/>
            <p:cNvSpPr/>
            <p:nvPr/>
          </p:nvSpPr>
          <p:spPr>
            <a:xfrm>
              <a:off x="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0"/>
              </a:schemeClr>
            </a:fillRef>
            <a:effectRef idx="3">
              <a:schemeClr val="accent1">
                <a:alpha val="90000"/>
                <a:hueOff val="0"/>
                <a:satOff val="0"/>
                <a:lumOff val="0"/>
                <a:alphaOff val="0"/>
              </a:schemeClr>
            </a:effectRef>
            <a:fontRef idx="minor">
              <a:schemeClr val="lt1"/>
            </a:fontRef>
          </p:style>
        </p:sp>
        <p:sp>
          <p:nvSpPr>
            <p:cNvPr id="10" name="Rectangle 9"/>
            <p:cNvSpPr/>
            <p:nvPr/>
          </p:nvSpPr>
          <p:spPr>
            <a:xfrm>
              <a:off x="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Measurements</a:t>
              </a:r>
              <a:endParaRPr lang="en-US" sz="2400" b="1" kern="1200" dirty="0" smtClean="0"/>
            </a:p>
          </p:txBody>
        </p:sp>
      </p:grpSp>
      <p:grpSp>
        <p:nvGrpSpPr>
          <p:cNvPr id="11" name="Group 10"/>
          <p:cNvGrpSpPr/>
          <p:nvPr/>
        </p:nvGrpSpPr>
        <p:grpSpPr>
          <a:xfrm>
            <a:off x="3213730" y="1538112"/>
            <a:ext cx="2613645" cy="887898"/>
            <a:chOff x="2592700" y="2306004"/>
            <a:chExt cx="2613645" cy="1493537"/>
          </a:xfrm>
        </p:grpSpPr>
        <p:sp>
          <p:nvSpPr>
            <p:cNvPr id="12" name="Rectangle 11"/>
            <p:cNvSpPr/>
            <p:nvPr/>
          </p:nvSpPr>
          <p:spPr>
            <a:xfrm>
              <a:off x="2592700" y="2306004"/>
              <a:ext cx="2613645" cy="1493537"/>
            </a:xfrm>
            <a:prstGeom prst="rect">
              <a:avLst/>
            </a:prstGeom>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13" name="Rectangle 12"/>
            <p:cNvSpPr/>
            <p:nvPr/>
          </p:nvSpPr>
          <p:spPr>
            <a:xfrm>
              <a:off x="2592700"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Physical Manipulation</a:t>
              </a:r>
              <a:endParaRPr lang="en-US" sz="2400" b="1" kern="1200" dirty="0" smtClean="0"/>
            </a:p>
          </p:txBody>
        </p:sp>
      </p:grpSp>
      <p:grpSp>
        <p:nvGrpSpPr>
          <p:cNvPr id="14" name="Group 13"/>
          <p:cNvGrpSpPr/>
          <p:nvPr/>
        </p:nvGrpSpPr>
        <p:grpSpPr>
          <a:xfrm>
            <a:off x="5814307" y="1538112"/>
            <a:ext cx="2639781" cy="887898"/>
            <a:chOff x="5193277" y="2306004"/>
            <a:chExt cx="2639781" cy="1493537"/>
          </a:xfrm>
        </p:grpSpPr>
        <p:sp>
          <p:nvSpPr>
            <p:cNvPr id="15" name="Rectangle 14"/>
            <p:cNvSpPr/>
            <p:nvPr/>
          </p:nvSpPr>
          <p:spPr>
            <a:xfrm>
              <a:off x="5193277" y="2306004"/>
              <a:ext cx="2639781" cy="1493537"/>
            </a:xfrm>
            <a:prstGeom prst="rect">
              <a:avLst/>
            </a:prstGeom>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sp>
        <p:sp>
          <p:nvSpPr>
            <p:cNvPr id="16" name="Rectangle 15"/>
            <p:cNvSpPr/>
            <p:nvPr/>
          </p:nvSpPr>
          <p:spPr>
            <a:xfrm>
              <a:off x="5206345" y="2306004"/>
              <a:ext cx="2613645" cy="14935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400" u="none" kern="1200" dirty="0" smtClean="0"/>
                <a:t>Knowledge</a:t>
              </a:r>
              <a:endParaRPr lang="en-US" sz="2400" kern="1200" dirty="0"/>
            </a:p>
          </p:txBody>
        </p:sp>
      </p:grpSp>
      <p:pic>
        <p:nvPicPr>
          <p:cNvPr id="1027" name="Picture 3" descr="C:\Users\Class2014\Documents\Dropbox\ModelTalk\no_symbol.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3321" y="4657726"/>
            <a:ext cx="1666874" cy="16668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6800" y="5167134"/>
            <a:ext cx="3199915" cy="707886"/>
          </a:xfrm>
          <a:prstGeom prst="rect">
            <a:avLst/>
          </a:prstGeom>
          <a:noFill/>
        </p:spPr>
        <p:txBody>
          <a:bodyPr wrap="none" rtlCol="0">
            <a:spAutoFit/>
          </a:bodyPr>
          <a:lstStyle/>
          <a:p>
            <a:r>
              <a:rPr lang="en-US" sz="4000" b="1" cap="small" dirty="0" smtClean="0">
                <a:latin typeface="Arial Black" pitchFamily="34" charset="0"/>
              </a:rPr>
              <a:t>Perfection</a:t>
            </a:r>
            <a:endParaRPr lang="en-US" sz="4000" b="1" cap="small" dirty="0">
              <a:latin typeface="Arial Black" pitchFamily="34" charset="0"/>
            </a:endParaRPr>
          </a:p>
        </p:txBody>
      </p:sp>
      <p:pic>
        <p:nvPicPr>
          <p:cNvPr id="1028" name="Picture 4" descr="C:\Users\Class2014\Documents\Dropbox\Photos\POPL Italy Trip Jan 2013\2013-01-27 14.47.5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5411" r="30956" b="53588"/>
          <a:stretch/>
        </p:blipFill>
        <p:spPr bwMode="auto">
          <a:xfrm>
            <a:off x="4414202" y="4657725"/>
            <a:ext cx="2425363" cy="1926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6787480" y="4657725"/>
            <a:ext cx="1694835" cy="963453"/>
          </a:xfrm>
          <a:prstGeom prst="wedgeRectCallout">
            <a:avLst>
              <a:gd name="adj1" fmla="val -96366"/>
              <a:gd name="adj2" fmla="val 37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But we can get closer!</a:t>
            </a:r>
            <a:endParaRPr lang="en-US" sz="2400" b="1" dirty="0"/>
          </a:p>
        </p:txBody>
      </p:sp>
      <p:sp>
        <p:nvSpPr>
          <p:cNvPr id="23" name="Rectangle 22"/>
          <p:cNvSpPr/>
          <p:nvPr/>
        </p:nvSpPr>
        <p:spPr>
          <a:xfrm>
            <a:off x="3234675" y="1538112"/>
            <a:ext cx="2613645" cy="2576688"/>
          </a:xfrm>
          <a:prstGeom prst="rect">
            <a:avLst/>
          </a:prstGeom>
          <a:gradFill>
            <a:gsLst>
              <a:gs pos="0">
                <a:schemeClr val="accent1">
                  <a:hueOff val="0"/>
                  <a:satOff val="0"/>
                  <a:lumOff val="0"/>
                  <a:shade val="51000"/>
                  <a:satMod val="130000"/>
                </a:schemeClr>
              </a:gs>
              <a:gs pos="80000">
                <a:schemeClr val="accent1">
                  <a:hueOff val="0"/>
                  <a:satOff val="0"/>
                  <a:lumOff val="0"/>
                  <a:shade val="93000"/>
                  <a:satMod val="130000"/>
                </a:schemeClr>
              </a:gs>
              <a:gs pos="100000">
                <a:schemeClr val="accent1">
                  <a:hueOff val="0"/>
                  <a:satOff val="0"/>
                  <a:lumOff val="0"/>
                  <a:shade val="94000"/>
                  <a:satMod val="135000"/>
                </a:schemeClr>
              </a:gs>
            </a:gsLst>
          </a:gradFill>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29" name="Rectangle 28"/>
          <p:cNvSpPr/>
          <p:nvPr/>
        </p:nvSpPr>
        <p:spPr>
          <a:xfrm>
            <a:off x="5857240" y="1538112"/>
            <a:ext cx="2613645" cy="2576688"/>
          </a:xfrm>
          <a:prstGeom prst="rect">
            <a:avLst/>
          </a:prstGeom>
          <a:gradFill>
            <a:gsLst>
              <a:gs pos="0">
                <a:schemeClr val="accent1">
                  <a:hueOff val="0"/>
                  <a:satOff val="0"/>
                  <a:lumOff val="0"/>
                  <a:shade val="51000"/>
                  <a:satMod val="130000"/>
                </a:schemeClr>
              </a:gs>
              <a:gs pos="80000">
                <a:schemeClr val="accent1">
                  <a:hueOff val="0"/>
                  <a:satOff val="0"/>
                  <a:lumOff val="0"/>
                  <a:shade val="93000"/>
                  <a:satMod val="130000"/>
                </a:schemeClr>
              </a:gs>
              <a:gs pos="100000">
                <a:schemeClr val="accent1">
                  <a:hueOff val="0"/>
                  <a:satOff val="0"/>
                  <a:lumOff val="0"/>
                  <a:shade val="94000"/>
                  <a:satMod val="135000"/>
                </a:schemeClr>
              </a:gs>
            </a:gsLst>
          </a:gradFill>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sp>
      <p:sp>
        <p:nvSpPr>
          <p:cNvPr id="30" name="Rectangle 29"/>
          <p:cNvSpPr/>
          <p:nvPr/>
        </p:nvSpPr>
        <p:spPr>
          <a:xfrm>
            <a:off x="5854072" y="1538112"/>
            <a:ext cx="2613645" cy="25766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endParaRPr lang="en-US" sz="2400" kern="1200" dirty="0"/>
          </a:p>
        </p:txBody>
      </p:sp>
      <p:sp>
        <p:nvSpPr>
          <p:cNvPr id="31" name="Rectangle 30"/>
          <p:cNvSpPr/>
          <p:nvPr/>
        </p:nvSpPr>
        <p:spPr>
          <a:xfrm>
            <a:off x="621030" y="1538112"/>
            <a:ext cx="2613645" cy="2576688"/>
          </a:xfrm>
          <a:prstGeom prst="rect">
            <a:avLst/>
          </a:prstGeom>
          <a:gradFill>
            <a:gsLst>
              <a:gs pos="0">
                <a:schemeClr val="accent1">
                  <a:hueOff val="0"/>
                  <a:satOff val="0"/>
                  <a:lumOff val="0"/>
                  <a:shade val="51000"/>
                  <a:satMod val="130000"/>
                </a:schemeClr>
              </a:gs>
              <a:gs pos="80000">
                <a:schemeClr val="accent1">
                  <a:hueOff val="0"/>
                  <a:satOff val="0"/>
                  <a:lumOff val="0"/>
                  <a:shade val="93000"/>
                  <a:satMod val="130000"/>
                </a:schemeClr>
              </a:gs>
              <a:gs pos="100000">
                <a:schemeClr val="accent1">
                  <a:hueOff val="0"/>
                  <a:satOff val="0"/>
                  <a:lumOff val="0"/>
                  <a:shade val="94000"/>
                  <a:satMod val="135000"/>
                </a:schemeClr>
              </a:gs>
            </a:gsLst>
          </a:gradFill>
        </p:spPr>
        <p:style>
          <a:lnRef idx="0">
            <a:schemeClr val="lt1">
              <a:hueOff val="0"/>
              <a:satOff val="0"/>
              <a:lumOff val="0"/>
              <a:alphaOff val="0"/>
            </a:schemeClr>
          </a:lnRef>
          <a:fillRef idx="3">
            <a:schemeClr val="accent1">
              <a:alpha val="90000"/>
              <a:hueOff val="0"/>
              <a:satOff val="0"/>
              <a:lumOff val="0"/>
              <a:alphaOff val="-20000"/>
            </a:schemeClr>
          </a:fillRef>
          <a:effectRef idx="3">
            <a:schemeClr val="accent1">
              <a:alpha val="90000"/>
              <a:hueOff val="0"/>
              <a:satOff val="0"/>
              <a:lumOff val="0"/>
              <a:alphaOff val="-20000"/>
            </a:schemeClr>
          </a:effectRef>
          <a:fontRef idx="minor">
            <a:schemeClr val="lt1"/>
          </a:fontRef>
        </p:style>
      </p:sp>
      <p:sp>
        <p:nvSpPr>
          <p:cNvPr id="17" name="TextBox 16"/>
          <p:cNvSpPr txBox="1"/>
          <p:nvPr/>
        </p:nvSpPr>
        <p:spPr>
          <a:xfrm>
            <a:off x="944691" y="2029717"/>
            <a:ext cx="1931939" cy="1446550"/>
          </a:xfrm>
          <a:prstGeom prst="rect">
            <a:avLst/>
          </a:prstGeom>
          <a:noFill/>
        </p:spPr>
        <p:txBody>
          <a:bodyPr wrap="none" rtlCol="0">
            <a:spAutoFit/>
          </a:bodyPr>
          <a:lstStyle/>
          <a:p>
            <a:r>
              <a:rPr lang="en-US" sz="8800" b="1" i="1" dirty="0" err="1" smtClean="0">
                <a:solidFill>
                  <a:schemeClr val="accent2">
                    <a:lumMod val="40000"/>
                    <a:lumOff val="60000"/>
                  </a:schemeClr>
                </a:solidFill>
                <a:latin typeface="Constantia" pitchFamily="18" charset="0"/>
              </a:rPr>
              <a:t>lim</a:t>
            </a:r>
            <a:endParaRPr lang="en-US" sz="8800" b="1" i="1" dirty="0">
              <a:solidFill>
                <a:schemeClr val="accent2">
                  <a:lumMod val="40000"/>
                  <a:lumOff val="60000"/>
                </a:schemeClr>
              </a:solidFill>
              <a:latin typeface="Constantia" pitchFamily="18" charset="0"/>
            </a:endParaRPr>
          </a:p>
        </p:txBody>
      </p:sp>
      <p:sp>
        <p:nvSpPr>
          <p:cNvPr id="35" name="TextBox 34"/>
          <p:cNvSpPr txBox="1"/>
          <p:nvPr/>
        </p:nvSpPr>
        <p:spPr>
          <a:xfrm>
            <a:off x="3474432" y="1968162"/>
            <a:ext cx="2092239" cy="1569660"/>
          </a:xfrm>
          <a:prstGeom prst="rect">
            <a:avLst/>
          </a:prstGeom>
          <a:noFill/>
        </p:spPr>
        <p:txBody>
          <a:bodyPr wrap="none" rtlCol="0">
            <a:spAutoFit/>
          </a:bodyPr>
          <a:lstStyle/>
          <a:p>
            <a:r>
              <a:rPr lang="en-US" sz="9600" b="1" i="1" dirty="0" err="1">
                <a:solidFill>
                  <a:schemeClr val="accent2">
                    <a:lumMod val="40000"/>
                    <a:lumOff val="60000"/>
                  </a:schemeClr>
                </a:solidFill>
                <a:latin typeface="Constantia" pitchFamily="18" charset="0"/>
              </a:rPr>
              <a:t>lim</a:t>
            </a:r>
            <a:endParaRPr lang="en-US" sz="9600" b="1" i="1" dirty="0">
              <a:solidFill>
                <a:schemeClr val="accent2">
                  <a:lumMod val="40000"/>
                  <a:lumOff val="60000"/>
                </a:schemeClr>
              </a:solidFill>
              <a:latin typeface="Constantia" pitchFamily="18" charset="0"/>
            </a:endParaRPr>
          </a:p>
        </p:txBody>
      </p:sp>
      <p:sp>
        <p:nvSpPr>
          <p:cNvPr id="36" name="TextBox 35"/>
          <p:cNvSpPr txBox="1"/>
          <p:nvPr/>
        </p:nvSpPr>
        <p:spPr>
          <a:xfrm>
            <a:off x="6126205" y="1968162"/>
            <a:ext cx="2092239" cy="1569660"/>
          </a:xfrm>
          <a:prstGeom prst="rect">
            <a:avLst/>
          </a:prstGeom>
          <a:noFill/>
        </p:spPr>
        <p:txBody>
          <a:bodyPr wrap="none" rtlCol="0">
            <a:spAutoFit/>
          </a:bodyPr>
          <a:lstStyle/>
          <a:p>
            <a:r>
              <a:rPr lang="en-US" sz="9600" b="1" i="1" dirty="0" err="1">
                <a:solidFill>
                  <a:schemeClr val="accent2">
                    <a:lumMod val="40000"/>
                    <a:lumOff val="60000"/>
                  </a:schemeClr>
                </a:solidFill>
                <a:latin typeface="Constantia" pitchFamily="18" charset="0"/>
              </a:rPr>
              <a:t>lim</a:t>
            </a:r>
            <a:endParaRPr lang="en-US" sz="9600" b="1" i="1" dirty="0">
              <a:solidFill>
                <a:schemeClr val="accent2">
                  <a:lumMod val="40000"/>
                  <a:lumOff val="60000"/>
                </a:schemeClr>
              </a:solidFill>
              <a:latin typeface="Constantia" pitchFamily="18" charset="0"/>
            </a:endParaRPr>
          </a:p>
        </p:txBody>
      </p:sp>
    </p:spTree>
    <p:extLst>
      <p:ext uri="{BB962C8B-B14F-4D97-AF65-F5344CB8AC3E}">
        <p14:creationId xmlns:p14="http://schemas.microsoft.com/office/powerpoint/2010/main" val="34887107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xit" presetSubtype="0" accel="100000" fill="hold" nodeType="clickEffect">
                                  <p:stCondLst>
                                    <p:cond delay="0"/>
                                  </p:stCondLst>
                                  <p:childTnLst>
                                    <p:anim calcmode="lin" valueType="num">
                                      <p:cBhvr>
                                        <p:cTn id="6" dur="500"/>
                                        <p:tgtEl>
                                          <p:spTgt spid="31"/>
                                        </p:tgtEl>
                                        <p:attrNameLst>
                                          <p:attrName>ppt_w</p:attrName>
                                        </p:attrNameLst>
                                      </p:cBhvr>
                                      <p:tavLst>
                                        <p:tav tm="0">
                                          <p:val>
                                            <p:strVal val="ppt_w"/>
                                          </p:val>
                                        </p:tav>
                                        <p:tav tm="100000">
                                          <p:val>
                                            <p:fltVal val="0"/>
                                          </p:val>
                                        </p:tav>
                                      </p:tavLst>
                                    </p:anim>
                                    <p:anim calcmode="lin" valueType="num">
                                      <p:cBhvr>
                                        <p:cTn id="7" dur="500"/>
                                        <p:tgtEl>
                                          <p:spTgt spid="31"/>
                                        </p:tgtEl>
                                        <p:attrNameLst>
                                          <p:attrName>ppt_h</p:attrName>
                                        </p:attrNameLst>
                                      </p:cBhvr>
                                      <p:tavLst>
                                        <p:tav tm="0">
                                          <p:val>
                                            <p:strVal val="ppt_h"/>
                                          </p:val>
                                        </p:tav>
                                        <p:tav tm="100000">
                                          <p:val>
                                            <p:fltVal val="0"/>
                                          </p:val>
                                        </p:tav>
                                      </p:tavLst>
                                    </p:anim>
                                    <p:anim calcmode="lin" valueType="num">
                                      <p:cBhvr>
                                        <p:cTn id="8" dur="500"/>
                                        <p:tgtEl>
                                          <p:spTgt spid="31"/>
                                        </p:tgtEl>
                                        <p:attrNameLst>
                                          <p:attrName>style.rotation</p:attrName>
                                        </p:attrNameLst>
                                      </p:cBhvr>
                                      <p:tavLst>
                                        <p:tav tm="0">
                                          <p:val>
                                            <p:fltVal val="0"/>
                                          </p:val>
                                        </p:tav>
                                        <p:tav tm="100000">
                                          <p:val>
                                            <p:fltVal val="360"/>
                                          </p:val>
                                        </p:tav>
                                      </p:tavLst>
                                    </p:anim>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49" presetClass="exit" presetSubtype="0" accel="100000" fill="hold" grpId="0" nodeType="withEffect">
                                  <p:stCondLst>
                                    <p:cond delay="0"/>
                                  </p:stCondLst>
                                  <p:childTnLst>
                                    <p:anim calcmode="lin" valueType="num">
                                      <p:cBhvr>
                                        <p:cTn id="12" dur="500"/>
                                        <p:tgtEl>
                                          <p:spTgt spid="17"/>
                                        </p:tgtEl>
                                        <p:attrNameLst>
                                          <p:attrName>ppt_w</p:attrName>
                                        </p:attrNameLst>
                                      </p:cBhvr>
                                      <p:tavLst>
                                        <p:tav tm="0">
                                          <p:val>
                                            <p:strVal val="ppt_w"/>
                                          </p:val>
                                        </p:tav>
                                        <p:tav tm="100000">
                                          <p:val>
                                            <p:fltVal val="0"/>
                                          </p:val>
                                        </p:tav>
                                      </p:tavLst>
                                    </p:anim>
                                    <p:anim calcmode="lin" valueType="num">
                                      <p:cBhvr>
                                        <p:cTn id="13" dur="500"/>
                                        <p:tgtEl>
                                          <p:spTgt spid="17"/>
                                        </p:tgtEl>
                                        <p:attrNameLst>
                                          <p:attrName>ppt_h</p:attrName>
                                        </p:attrNameLst>
                                      </p:cBhvr>
                                      <p:tavLst>
                                        <p:tav tm="0">
                                          <p:val>
                                            <p:strVal val="ppt_h"/>
                                          </p:val>
                                        </p:tav>
                                        <p:tav tm="100000">
                                          <p:val>
                                            <p:fltVal val="0"/>
                                          </p:val>
                                        </p:tav>
                                      </p:tavLst>
                                    </p:anim>
                                    <p:anim calcmode="lin" valueType="num">
                                      <p:cBhvr>
                                        <p:cTn id="14" dur="500"/>
                                        <p:tgtEl>
                                          <p:spTgt spid="17"/>
                                        </p:tgtEl>
                                        <p:attrNameLst>
                                          <p:attrName>style.rotation</p:attrName>
                                        </p:attrNameLst>
                                      </p:cBhvr>
                                      <p:tavLst>
                                        <p:tav tm="0">
                                          <p:val>
                                            <p:fltVal val="0"/>
                                          </p:val>
                                        </p:tav>
                                        <p:tav tm="100000">
                                          <p:val>
                                            <p:fltVal val="360"/>
                                          </p:val>
                                        </p:tav>
                                      </p:tavLst>
                                    </p:anim>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9" presetClass="exit" presetSubtype="0" accel="100000" fill="hold" nodeType="clickEffect">
                                  <p:stCondLst>
                                    <p:cond delay="0"/>
                                  </p:stCondLst>
                                  <p:childTnLst>
                                    <p:anim calcmode="lin" valueType="num">
                                      <p:cBhvr>
                                        <p:cTn id="20" dur="500"/>
                                        <p:tgtEl>
                                          <p:spTgt spid="29"/>
                                        </p:tgtEl>
                                        <p:attrNameLst>
                                          <p:attrName>ppt_w</p:attrName>
                                        </p:attrNameLst>
                                      </p:cBhvr>
                                      <p:tavLst>
                                        <p:tav tm="0">
                                          <p:val>
                                            <p:strVal val="ppt_w"/>
                                          </p:val>
                                        </p:tav>
                                        <p:tav tm="100000">
                                          <p:val>
                                            <p:fltVal val="0"/>
                                          </p:val>
                                        </p:tav>
                                      </p:tavLst>
                                    </p:anim>
                                    <p:anim calcmode="lin" valueType="num">
                                      <p:cBhvr>
                                        <p:cTn id="21" dur="500"/>
                                        <p:tgtEl>
                                          <p:spTgt spid="29"/>
                                        </p:tgtEl>
                                        <p:attrNameLst>
                                          <p:attrName>ppt_h</p:attrName>
                                        </p:attrNameLst>
                                      </p:cBhvr>
                                      <p:tavLst>
                                        <p:tav tm="0">
                                          <p:val>
                                            <p:strVal val="ppt_h"/>
                                          </p:val>
                                        </p:tav>
                                        <p:tav tm="100000">
                                          <p:val>
                                            <p:fltVal val="0"/>
                                          </p:val>
                                        </p:tav>
                                      </p:tavLst>
                                    </p:anim>
                                    <p:anim calcmode="lin" valueType="num">
                                      <p:cBhvr>
                                        <p:cTn id="22" dur="500"/>
                                        <p:tgtEl>
                                          <p:spTgt spid="29"/>
                                        </p:tgtEl>
                                        <p:attrNameLst>
                                          <p:attrName>style.rotation</p:attrName>
                                        </p:attrNameLst>
                                      </p:cBhvr>
                                      <p:tavLst>
                                        <p:tav tm="0">
                                          <p:val>
                                            <p:fltVal val="0"/>
                                          </p:val>
                                        </p:tav>
                                        <p:tav tm="100000">
                                          <p:val>
                                            <p:fltVal val="360"/>
                                          </p:val>
                                        </p:tav>
                                      </p:tavLst>
                                    </p:anim>
                                    <p:animEffect transition="out" filter="fade">
                                      <p:cBhvr>
                                        <p:cTn id="23" dur="500"/>
                                        <p:tgtEl>
                                          <p:spTgt spid="29"/>
                                        </p:tgtEl>
                                      </p:cBhvr>
                                    </p:animEffect>
                                    <p:set>
                                      <p:cBhvr>
                                        <p:cTn id="24" dur="1" fill="hold">
                                          <p:stCondLst>
                                            <p:cond delay="499"/>
                                          </p:stCondLst>
                                        </p:cTn>
                                        <p:tgtEl>
                                          <p:spTgt spid="29"/>
                                        </p:tgtEl>
                                        <p:attrNameLst>
                                          <p:attrName>style.visibility</p:attrName>
                                        </p:attrNameLst>
                                      </p:cBhvr>
                                      <p:to>
                                        <p:strVal val="hidden"/>
                                      </p:to>
                                    </p:set>
                                  </p:childTnLst>
                                </p:cTn>
                              </p:par>
                              <p:par>
                                <p:cTn id="25" presetID="49" presetClass="exit" presetSubtype="0" accel="100000" fill="hold" grpId="0" nodeType="withEffect">
                                  <p:stCondLst>
                                    <p:cond delay="0"/>
                                  </p:stCondLst>
                                  <p:childTnLst>
                                    <p:anim calcmode="lin" valueType="num">
                                      <p:cBhvr>
                                        <p:cTn id="26" dur="500"/>
                                        <p:tgtEl>
                                          <p:spTgt spid="36"/>
                                        </p:tgtEl>
                                        <p:attrNameLst>
                                          <p:attrName>ppt_w</p:attrName>
                                        </p:attrNameLst>
                                      </p:cBhvr>
                                      <p:tavLst>
                                        <p:tav tm="0">
                                          <p:val>
                                            <p:strVal val="ppt_w"/>
                                          </p:val>
                                        </p:tav>
                                        <p:tav tm="100000">
                                          <p:val>
                                            <p:fltVal val="0"/>
                                          </p:val>
                                        </p:tav>
                                      </p:tavLst>
                                    </p:anim>
                                    <p:anim calcmode="lin" valueType="num">
                                      <p:cBhvr>
                                        <p:cTn id="27" dur="500"/>
                                        <p:tgtEl>
                                          <p:spTgt spid="36"/>
                                        </p:tgtEl>
                                        <p:attrNameLst>
                                          <p:attrName>ppt_h</p:attrName>
                                        </p:attrNameLst>
                                      </p:cBhvr>
                                      <p:tavLst>
                                        <p:tav tm="0">
                                          <p:val>
                                            <p:strVal val="ppt_h"/>
                                          </p:val>
                                        </p:tav>
                                        <p:tav tm="100000">
                                          <p:val>
                                            <p:fltVal val="0"/>
                                          </p:val>
                                        </p:tav>
                                      </p:tavLst>
                                    </p:anim>
                                    <p:anim calcmode="lin" valueType="num">
                                      <p:cBhvr>
                                        <p:cTn id="28" dur="500"/>
                                        <p:tgtEl>
                                          <p:spTgt spid="36"/>
                                        </p:tgtEl>
                                        <p:attrNameLst>
                                          <p:attrName>style.rotation</p:attrName>
                                        </p:attrNameLst>
                                      </p:cBhvr>
                                      <p:tavLst>
                                        <p:tav tm="0">
                                          <p:val>
                                            <p:fltVal val="0"/>
                                          </p:val>
                                        </p:tav>
                                        <p:tav tm="100000">
                                          <p:val>
                                            <p:fltVal val="360"/>
                                          </p:val>
                                        </p:tav>
                                      </p:tavLst>
                                    </p:anim>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9" presetClass="exit" presetSubtype="0" accel="100000" fill="hold" nodeType="clickEffect">
                                  <p:stCondLst>
                                    <p:cond delay="0"/>
                                  </p:stCondLst>
                                  <p:childTnLst>
                                    <p:anim calcmode="lin" valueType="num">
                                      <p:cBhvr>
                                        <p:cTn id="34" dur="500"/>
                                        <p:tgtEl>
                                          <p:spTgt spid="23"/>
                                        </p:tgtEl>
                                        <p:attrNameLst>
                                          <p:attrName>ppt_w</p:attrName>
                                        </p:attrNameLst>
                                      </p:cBhvr>
                                      <p:tavLst>
                                        <p:tav tm="0">
                                          <p:val>
                                            <p:strVal val="ppt_w"/>
                                          </p:val>
                                        </p:tav>
                                        <p:tav tm="100000">
                                          <p:val>
                                            <p:fltVal val="0"/>
                                          </p:val>
                                        </p:tav>
                                      </p:tavLst>
                                    </p:anim>
                                    <p:anim calcmode="lin" valueType="num">
                                      <p:cBhvr>
                                        <p:cTn id="35" dur="500"/>
                                        <p:tgtEl>
                                          <p:spTgt spid="23"/>
                                        </p:tgtEl>
                                        <p:attrNameLst>
                                          <p:attrName>ppt_h</p:attrName>
                                        </p:attrNameLst>
                                      </p:cBhvr>
                                      <p:tavLst>
                                        <p:tav tm="0">
                                          <p:val>
                                            <p:strVal val="ppt_h"/>
                                          </p:val>
                                        </p:tav>
                                        <p:tav tm="100000">
                                          <p:val>
                                            <p:fltVal val="0"/>
                                          </p:val>
                                        </p:tav>
                                      </p:tavLst>
                                    </p:anim>
                                    <p:anim calcmode="lin" valueType="num">
                                      <p:cBhvr>
                                        <p:cTn id="36" dur="500"/>
                                        <p:tgtEl>
                                          <p:spTgt spid="23"/>
                                        </p:tgtEl>
                                        <p:attrNameLst>
                                          <p:attrName>style.rotation</p:attrName>
                                        </p:attrNameLst>
                                      </p:cBhvr>
                                      <p:tavLst>
                                        <p:tav tm="0">
                                          <p:val>
                                            <p:fltVal val="0"/>
                                          </p:val>
                                        </p:tav>
                                        <p:tav tm="100000">
                                          <p:val>
                                            <p:fltVal val="360"/>
                                          </p:val>
                                        </p:tav>
                                      </p:tavLst>
                                    </p:anim>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49" presetClass="exit" presetSubtype="0" accel="100000" fill="hold" grpId="0" nodeType="withEffect">
                                  <p:stCondLst>
                                    <p:cond delay="0"/>
                                  </p:stCondLst>
                                  <p:childTnLst>
                                    <p:anim calcmode="lin" valueType="num">
                                      <p:cBhvr>
                                        <p:cTn id="40" dur="500"/>
                                        <p:tgtEl>
                                          <p:spTgt spid="35"/>
                                        </p:tgtEl>
                                        <p:attrNameLst>
                                          <p:attrName>ppt_w</p:attrName>
                                        </p:attrNameLst>
                                      </p:cBhvr>
                                      <p:tavLst>
                                        <p:tav tm="0">
                                          <p:val>
                                            <p:strVal val="ppt_w"/>
                                          </p:val>
                                        </p:tav>
                                        <p:tav tm="100000">
                                          <p:val>
                                            <p:fltVal val="0"/>
                                          </p:val>
                                        </p:tav>
                                      </p:tavLst>
                                    </p:anim>
                                    <p:anim calcmode="lin" valueType="num">
                                      <p:cBhvr>
                                        <p:cTn id="41" dur="500"/>
                                        <p:tgtEl>
                                          <p:spTgt spid="35"/>
                                        </p:tgtEl>
                                        <p:attrNameLst>
                                          <p:attrName>ppt_h</p:attrName>
                                        </p:attrNameLst>
                                      </p:cBhvr>
                                      <p:tavLst>
                                        <p:tav tm="0">
                                          <p:val>
                                            <p:strVal val="ppt_h"/>
                                          </p:val>
                                        </p:tav>
                                        <p:tav tm="100000">
                                          <p:val>
                                            <p:fltVal val="0"/>
                                          </p:val>
                                        </p:tav>
                                      </p:tavLst>
                                    </p:anim>
                                    <p:anim calcmode="lin" valueType="num">
                                      <p:cBhvr>
                                        <p:cTn id="42" dur="500"/>
                                        <p:tgtEl>
                                          <p:spTgt spid="35"/>
                                        </p:tgtEl>
                                        <p:attrNameLst>
                                          <p:attrName>style.rotation</p:attrName>
                                        </p:attrNameLst>
                                      </p:cBhvr>
                                      <p:tavLst>
                                        <p:tav tm="0">
                                          <p:val>
                                            <p:fltVal val="0"/>
                                          </p:val>
                                        </p:tav>
                                        <p:tav tm="100000">
                                          <p:val>
                                            <p:fltVal val="360"/>
                                          </p:val>
                                        </p:tav>
                                      </p:tavLst>
                                    </p:anim>
                                    <p:animEffect transition="out" filter="fade">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par>
                          <p:cTn id="49" fill="hold">
                            <p:stCondLst>
                              <p:cond delay="0"/>
                            </p:stCondLst>
                            <p:childTnLst>
                              <p:par>
                                <p:cTn id="50" presetID="53" presetClass="entr" presetSubtype="16" fill="hold" nodeType="afterEffect">
                                  <p:stCondLst>
                                    <p:cond delay="2000"/>
                                  </p:stCondLst>
                                  <p:childTnLst>
                                    <p:set>
                                      <p:cBhvr>
                                        <p:cTn id="51" dur="1" fill="hold">
                                          <p:stCondLst>
                                            <p:cond delay="0"/>
                                          </p:stCondLst>
                                        </p:cTn>
                                        <p:tgtEl>
                                          <p:spTgt spid="1027"/>
                                        </p:tgtEl>
                                        <p:attrNameLst>
                                          <p:attrName>style.visibility</p:attrName>
                                        </p:attrNameLst>
                                      </p:cBhvr>
                                      <p:to>
                                        <p:strVal val="visible"/>
                                      </p:to>
                                    </p:set>
                                    <p:anim calcmode="lin" valueType="num">
                                      <p:cBhvr>
                                        <p:cTn id="52" dur="500" fill="hold"/>
                                        <p:tgtEl>
                                          <p:spTgt spid="1027"/>
                                        </p:tgtEl>
                                        <p:attrNameLst>
                                          <p:attrName>ppt_w</p:attrName>
                                        </p:attrNameLst>
                                      </p:cBhvr>
                                      <p:tavLst>
                                        <p:tav tm="0">
                                          <p:val>
                                            <p:fltVal val="0"/>
                                          </p:val>
                                        </p:tav>
                                        <p:tav tm="100000">
                                          <p:val>
                                            <p:strVal val="#ppt_w"/>
                                          </p:val>
                                        </p:tav>
                                      </p:tavLst>
                                    </p:anim>
                                    <p:anim calcmode="lin" valueType="num">
                                      <p:cBhvr>
                                        <p:cTn id="53" dur="500" fill="hold"/>
                                        <p:tgtEl>
                                          <p:spTgt spid="1027"/>
                                        </p:tgtEl>
                                        <p:attrNameLst>
                                          <p:attrName>ppt_h</p:attrName>
                                        </p:attrNameLst>
                                      </p:cBhvr>
                                      <p:tavLst>
                                        <p:tav tm="0">
                                          <p:val>
                                            <p:fltVal val="0"/>
                                          </p:val>
                                        </p:tav>
                                        <p:tav tm="100000">
                                          <p:val>
                                            <p:strVal val="#ppt_h"/>
                                          </p:val>
                                        </p:tav>
                                      </p:tavLst>
                                    </p:anim>
                                    <p:animEffect transition="in" filter="fade">
                                      <p:cBhvr>
                                        <p:cTn id="54" dur="500"/>
                                        <p:tgtEl>
                                          <p:spTgt spid="102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28"/>
                                        </p:tgtEl>
                                        <p:attrNameLst>
                                          <p:attrName>style.visibility</p:attrName>
                                        </p:attrNameLst>
                                      </p:cBhvr>
                                      <p:to>
                                        <p:strVal val="visible"/>
                                      </p:to>
                                    </p:set>
                                    <p:anim calcmode="lin" valueType="num">
                                      <p:cBhvr additive="base">
                                        <p:cTn id="59" dur="500" fill="hold"/>
                                        <p:tgtEl>
                                          <p:spTgt spid="1028"/>
                                        </p:tgtEl>
                                        <p:attrNameLst>
                                          <p:attrName>ppt_x</p:attrName>
                                        </p:attrNameLst>
                                      </p:cBhvr>
                                      <p:tavLst>
                                        <p:tav tm="0">
                                          <p:val>
                                            <p:strVal val="#ppt_x"/>
                                          </p:val>
                                        </p:tav>
                                        <p:tav tm="100000">
                                          <p:val>
                                            <p:strVal val="#ppt_x"/>
                                          </p:val>
                                        </p:tav>
                                      </p:tavLst>
                                    </p:anim>
                                    <p:anim calcmode="lin" valueType="num">
                                      <p:cBhvr additive="base">
                                        <p:cTn id="60" dur="500" fill="hold"/>
                                        <p:tgtEl>
                                          <p:spTgt spid="1028"/>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left)">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7"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268" y="1412117"/>
            <a:ext cx="8229600" cy="5257800"/>
          </a:xfrm>
        </p:spPr>
        <p:txBody>
          <a:bodyPr>
            <a:normAutofit/>
          </a:bodyPr>
          <a:lstStyle/>
          <a:p>
            <a:r>
              <a:rPr lang="en-US" dirty="0" smtClean="0"/>
              <a:t>Push bandwidth (I/O)</a:t>
            </a:r>
          </a:p>
          <a:p>
            <a:pPr lvl="1"/>
            <a:r>
              <a:rPr lang="en-US" dirty="0" smtClean="0"/>
              <a:t>More Data, More</a:t>
            </a:r>
            <a:r>
              <a:rPr lang="en-US" i="1" dirty="0" smtClean="0"/>
              <a:t> Relevant </a:t>
            </a:r>
            <a:r>
              <a:rPr lang="en-US" dirty="0" smtClean="0"/>
              <a:t>Data</a:t>
            </a:r>
          </a:p>
          <a:p>
            <a:r>
              <a:rPr lang="en-US" dirty="0" smtClean="0"/>
              <a:t>Push Memory (RAM, Storage)</a:t>
            </a:r>
          </a:p>
          <a:p>
            <a:pPr lvl="1"/>
            <a:r>
              <a:rPr lang="en-US" dirty="0" smtClean="0"/>
              <a:t>Summarize and condense (Hash)</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sym typeface="Wingdings" pitchFamily="2" charset="2"/>
              </a:rPr>
              <a:t>Classical to Probabilistic </a:t>
            </a:r>
          </a:p>
          <a:p>
            <a:pPr lvl="1"/>
            <a:r>
              <a:rPr lang="en-US" dirty="0" smtClean="0"/>
              <a:t>Increase thinking efficiency</a:t>
            </a:r>
          </a:p>
        </p:txBody>
      </p:sp>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backgroundRemoval t="4050" b="89720" l="5354" r="89866"/>
                    </a14:imgEffect>
                  </a14:imgLayer>
                </a14:imgProps>
              </a:ext>
              <a:ext uri="{28A0092B-C50C-407E-A947-70E740481C1C}">
                <a14:useLocalDpi xmlns:a14="http://schemas.microsoft.com/office/drawing/2010/main" val="0"/>
              </a:ext>
            </a:extLst>
          </a:blip>
          <a:srcRect l="4830" t="4579" r="24554" b="8536"/>
          <a:stretch/>
        </p:blipFill>
        <p:spPr>
          <a:xfrm>
            <a:off x="7032674" y="1005840"/>
            <a:ext cx="2133600" cy="1678778"/>
          </a:xfrm>
          <a:prstGeom prst="rect">
            <a:avLst/>
          </a:prstGeom>
          <a:effectLst>
            <a:outerShdw blurRad="50800" dist="50800" dir="5400000" sx="1000" sy="1000" algn="ctr" rotWithShape="0">
              <a:srgbClr val="000000">
                <a:alpha val="17000"/>
              </a:srgbClr>
            </a:outerShdw>
          </a:effectLst>
        </p:spPr>
      </p:pic>
      <p:sp>
        <p:nvSpPr>
          <p:cNvPr id="2" name="Title 1"/>
          <p:cNvSpPr>
            <a:spLocks noGrp="1"/>
          </p:cNvSpPr>
          <p:nvPr>
            <p:ph type="title"/>
          </p:nvPr>
        </p:nvSpPr>
        <p:spPr>
          <a:xfrm>
            <a:off x="1600200" y="303371"/>
            <a:ext cx="5105400" cy="1143000"/>
          </a:xfrm>
        </p:spPr>
        <p:txBody>
          <a:bodyPr/>
          <a:lstStyle/>
          <a:p>
            <a:r>
              <a:rPr lang="en-US" dirty="0" smtClean="0"/>
              <a:t>Push the Limits</a:t>
            </a:r>
            <a:endParaRPr lang="en-US" dirty="0"/>
          </a:p>
        </p:txBody>
      </p:sp>
      <p:grpSp>
        <p:nvGrpSpPr>
          <p:cNvPr id="9" name="Group 8"/>
          <p:cNvGrpSpPr/>
          <p:nvPr/>
        </p:nvGrpSpPr>
        <p:grpSpPr>
          <a:xfrm>
            <a:off x="6286500" y="2857817"/>
            <a:ext cx="2458801" cy="1777366"/>
            <a:chOff x="6286500" y="2857817"/>
            <a:chExt cx="2458801" cy="1777366"/>
          </a:xfrm>
        </p:grpSpPr>
        <p:pic>
          <p:nvPicPr>
            <p:cNvPr id="4098" name="Picture 2" descr="http://flavorchemists.com/wp-content/uploads/2012/09/library_book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500" y="2857817"/>
              <a:ext cx="2247900" cy="1498600"/>
            </a:xfrm>
            <a:prstGeom prst="rect">
              <a:avLst/>
            </a:prstGeom>
            <a:noFill/>
            <a:effectLst>
              <a:outerShdw blurRad="76200" dist="38100" dir="9180000" sx="112000" sy="112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descr="http://nims11.files.wordpress.com/2011/09/mystica_usb_flash_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2335" y="3772217"/>
              <a:ext cx="862966" cy="8629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grpSp>
      <p:pic>
        <p:nvPicPr>
          <p:cNvPr id="4104" name="Picture 8" descr="http://hobohome.com/news/wp-content/uploads/2009/10/sinewav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5000" y="5788342"/>
            <a:ext cx="1694829" cy="866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5562600"/>
            <a:ext cx="1122422" cy="830997"/>
          </a:xfrm>
          <a:prstGeom prst="rect">
            <a:avLst/>
          </a:prstGeom>
          <a:noFill/>
        </p:spPr>
        <p:txBody>
          <a:bodyPr wrap="non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123</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4114800" y="5884664"/>
            <a:ext cx="1002197"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i="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xyz</a:t>
            </a:r>
            <a:endParaRPr lang="en-US" sz="48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106" name="Picture 10" descr="http://hyperphysics.phy-astr.gsu.edu/hbase/electric/imgele/gaulaw2.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954" y="4897521"/>
            <a:ext cx="1657039" cy="17695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96990" y="271299"/>
            <a:ext cx="1035684" cy="1469082"/>
          </a:xfrm>
          <a:prstGeom prst="rect">
            <a:avLst/>
          </a:prstGeom>
          <a:effectLst>
            <a:glow rad="228600">
              <a:schemeClr val="accent1">
                <a:satMod val="175000"/>
                <a:alpha val="40000"/>
              </a:schemeClr>
            </a:glow>
            <a:softEdge rad="31750"/>
          </a:effectLst>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000" y="152400"/>
            <a:ext cx="1951132" cy="1444942"/>
          </a:xfrm>
          <a:prstGeom prst="rect">
            <a:avLst/>
          </a:prstGeom>
          <a:effectLst>
            <a:softEdge rad="127000"/>
          </a:effectLst>
        </p:spPr>
      </p:pic>
      <p:pic>
        <p:nvPicPr>
          <p:cNvPr id="1026" name="Picture 2" descr="http://awesomelyluvvie.com/wp-content/uploads/2012/03/standing-on-the-shoulders-of-giant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6401" y="4712800"/>
            <a:ext cx="1450858" cy="195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3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nodeType="withEffect">
                                  <p:stCondLst>
                                    <p:cond delay="0"/>
                                  </p:stCondLst>
                                  <p:childTnLst>
                                    <p:set>
                                      <p:cBhvr>
                                        <p:cTn id="46" dur="1" fill="hold">
                                          <p:stCondLst>
                                            <p:cond delay="0"/>
                                          </p:stCondLst>
                                        </p:cTn>
                                        <p:tgtEl>
                                          <p:spTgt spid="4104"/>
                                        </p:tgtEl>
                                        <p:attrNameLst>
                                          <p:attrName>style.visibility</p:attrName>
                                        </p:attrNameLst>
                                      </p:cBhvr>
                                      <p:to>
                                        <p:strVal val="visible"/>
                                      </p:to>
                                    </p:set>
                                    <p:animEffect transition="in" filter="fade">
                                      <p:cBhvr>
                                        <p:cTn id="47" dur="500"/>
                                        <p:tgtEl>
                                          <p:spTgt spid="410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10" presetClass="entr" presetSubtype="0" fill="hold" nodeType="withEffect">
                                  <p:stCondLst>
                                    <p:cond delay="0"/>
                                  </p:stCondLst>
                                  <p:childTnLst>
                                    <p:set>
                                      <p:cBhvr>
                                        <p:cTn id="52" dur="1" fill="hold">
                                          <p:stCondLst>
                                            <p:cond delay="0"/>
                                          </p:stCondLst>
                                        </p:cTn>
                                        <p:tgtEl>
                                          <p:spTgt spid="4106"/>
                                        </p:tgtEl>
                                        <p:attrNameLst>
                                          <p:attrName>style.visibility</p:attrName>
                                        </p:attrNameLst>
                                      </p:cBhvr>
                                      <p:to>
                                        <p:strVal val="visible"/>
                                      </p:to>
                                    </p:set>
                                    <p:animEffect transition="in" filter="fade">
                                      <p:cBhvr>
                                        <p:cTn id="53" dur="500"/>
                                        <p:tgtEl>
                                          <p:spTgt spid="410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500"/>
                                        <p:tgtEl>
                                          <p:spTgt spid="3">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026"/>
                                        </p:tgtEl>
                                        <p:attrNameLst>
                                          <p:attrName>style.visibility</p:attrName>
                                        </p:attrNameLst>
                                      </p:cBhvr>
                                      <p:to>
                                        <p:strVal val="visible"/>
                                      </p:to>
                                    </p:set>
                                    <p:animEffect transition="in" filter="fade">
                                      <p:cBhvr>
                                        <p:cTn id="6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Models to the Next Level</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dirty="0" smtClean="0"/>
              <a:t>Accuracy &amp; Precision ↗</a:t>
            </a:r>
          </a:p>
          <a:p>
            <a:pPr lvl="1"/>
            <a:r>
              <a:rPr lang="en-US" dirty="0" smtClean="0"/>
              <a:t>Assumptions ↘</a:t>
            </a:r>
          </a:p>
          <a:p>
            <a:pPr lvl="1"/>
            <a:r>
              <a:rPr lang="en-US" dirty="0"/>
              <a:t>Minimize </a:t>
            </a:r>
            <a:r>
              <a:rPr lang="en-US" dirty="0" smtClean="0"/>
              <a:t>error</a:t>
            </a:r>
          </a:p>
          <a:p>
            <a:r>
              <a:rPr lang="en-US" dirty="0" smtClean="0"/>
              <a:t>Compatibility w/ other models ↗ (Unification)</a:t>
            </a:r>
          </a:p>
          <a:p>
            <a:r>
              <a:rPr lang="en-US" dirty="0"/>
              <a:t>Computability </a:t>
            </a:r>
            <a:r>
              <a:rPr lang="en-US" dirty="0" smtClean="0"/>
              <a:t>↗</a:t>
            </a:r>
          </a:p>
          <a:p>
            <a:r>
              <a:rPr lang="en-US" dirty="0" smtClean="0"/>
              <a:t>Simplicity ↗ (</a:t>
            </a:r>
            <a:r>
              <a:rPr lang="en-US" i="1" dirty="0" smtClean="0"/>
              <a:t>Language</a:t>
            </a:r>
            <a:r>
              <a:rPr lang="en-US" dirty="0" smtClean="0"/>
              <a:t>)</a:t>
            </a:r>
          </a:p>
          <a:p>
            <a:endParaRPr lang="en-US" dirty="0" smtClean="0"/>
          </a:p>
          <a:p>
            <a:pPr marL="0" indent="0">
              <a:buNone/>
            </a:pPr>
            <a:r>
              <a:rPr lang="en-US" u="sng" dirty="0" smtClean="0"/>
              <a:t>The Bottom Line</a:t>
            </a:r>
            <a:r>
              <a:rPr lang="en-US" dirty="0" smtClean="0"/>
              <a:t>: </a:t>
            </a:r>
          </a:p>
          <a:p>
            <a:pPr marL="0" indent="0">
              <a:buNone/>
            </a:pPr>
            <a:r>
              <a:rPr lang="en-US" dirty="0" smtClean="0"/>
              <a:t>Within limitations, make </a:t>
            </a:r>
            <a:r>
              <a:rPr lang="en-US" i="1" dirty="0" smtClean="0"/>
              <a:t>most likely </a:t>
            </a:r>
            <a:r>
              <a:rPr lang="en-US" dirty="0" smtClean="0"/>
              <a:t>inferences</a:t>
            </a:r>
          </a:p>
          <a:p>
            <a:endParaRPr lang="en-US" dirty="0"/>
          </a:p>
        </p:txBody>
      </p:sp>
      <p:sp>
        <p:nvSpPr>
          <p:cNvPr id="4" name="TextBox 3"/>
          <p:cNvSpPr txBox="1"/>
          <p:nvPr/>
        </p:nvSpPr>
        <p:spPr>
          <a:xfrm>
            <a:off x="4114800" y="4648200"/>
            <a:ext cx="4419600" cy="954107"/>
          </a:xfrm>
          <a:prstGeom prst="rect">
            <a:avLst/>
          </a:prstGeom>
          <a:noFill/>
          <a:ln>
            <a:solidFill>
              <a:schemeClr val="tx1"/>
            </a:solidFill>
          </a:ln>
        </p:spPr>
        <p:txBody>
          <a:bodyPr wrap="square" rtlCol="0">
            <a:spAutoFit/>
          </a:bodyPr>
          <a:lstStyle/>
          <a:p>
            <a:r>
              <a:rPr lang="en-US" sz="2800" b="1" dirty="0"/>
              <a:t>Engineering</a:t>
            </a:r>
            <a:r>
              <a:rPr lang="en-US" sz="2800" dirty="0"/>
              <a:t>: leverage all knowledge &amp; Solve </a:t>
            </a:r>
            <a:r>
              <a:rPr lang="en-US" sz="2800" dirty="0" smtClean="0"/>
              <a:t>problems</a:t>
            </a:r>
            <a:endParaRPr lang="en-US" sz="2800" dirty="0"/>
          </a:p>
        </p:txBody>
      </p:sp>
      <p:sp>
        <p:nvSpPr>
          <p:cNvPr id="5" name="TextBox 4"/>
          <p:cNvSpPr txBox="1"/>
          <p:nvPr/>
        </p:nvSpPr>
        <p:spPr>
          <a:xfrm>
            <a:off x="4572000" y="1981200"/>
            <a:ext cx="3886200" cy="954107"/>
          </a:xfrm>
          <a:prstGeom prst="rect">
            <a:avLst/>
          </a:prstGeom>
          <a:noFill/>
          <a:ln>
            <a:solidFill>
              <a:schemeClr val="tx1"/>
            </a:solidFill>
          </a:ln>
        </p:spPr>
        <p:txBody>
          <a:bodyPr wrap="square" rtlCol="0">
            <a:spAutoFit/>
          </a:bodyPr>
          <a:lstStyle/>
          <a:p>
            <a:r>
              <a:rPr lang="en-US" sz="2800" b="1" dirty="0" smtClean="0"/>
              <a:t>Scientists</a:t>
            </a:r>
            <a:r>
              <a:rPr lang="en-US" sz="2800" dirty="0" smtClean="0"/>
              <a:t>: expand knowledge via ↗ models</a:t>
            </a:r>
            <a:endParaRPr lang="en-US" sz="2800" dirty="0"/>
          </a:p>
        </p:txBody>
      </p:sp>
      <p:pic>
        <p:nvPicPr>
          <p:cNvPr id="1026" name="Picture 2" descr="C:\Users\Class2014\AppData\Local\Microsoft\Windows\Temporary Internet Files\Content.IE5\1GYX6QKB\MC9002341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914" y="3723992"/>
            <a:ext cx="1152053" cy="924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nghai-donghai.bridge.jpg (400×2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872" y="3607621"/>
            <a:ext cx="1475998" cy="1040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ass2014\AppData\Local\Microsoft\Windows\Temporary Internet Files\Content.IE5\O9L5FNKL\MC90043692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1" y="1543967"/>
            <a:ext cx="914286" cy="9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 purpose?</a:t>
            </a:r>
            <a:endParaRPr lang="en-US" dirty="0"/>
          </a:p>
        </p:txBody>
      </p:sp>
      <p:sp>
        <p:nvSpPr>
          <p:cNvPr id="3" name="Content Placeholder 2"/>
          <p:cNvSpPr>
            <a:spLocks noGrp="1"/>
          </p:cNvSpPr>
          <p:nvPr>
            <p:ph idx="1"/>
          </p:nvPr>
        </p:nvSpPr>
        <p:spPr>
          <a:ln w="69850" cmpd="thickThin">
            <a:solidFill>
              <a:schemeClr val="tx1"/>
            </a:solidFill>
          </a:ln>
        </p:spPr>
        <p:txBody>
          <a:bodyPr anchor="ctr" anchorCtr="0"/>
          <a:lstStyle/>
          <a:p>
            <a:pPr marL="914400" lvl="1" indent="-514350">
              <a:buFont typeface="+mj-lt"/>
              <a:buAutoNum type="arabicParenR"/>
            </a:pPr>
            <a:endParaRPr lang="en-US" dirty="0" smtClean="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67264" y="3810000"/>
            <a:ext cx="6639951" cy="2618740"/>
          </a:xfrm>
          <a:prstGeom prst="rect">
            <a:avLst/>
          </a:prstGeom>
        </p:spPr>
      </p:pic>
      <p:sp>
        <p:nvSpPr>
          <p:cNvPr id="5" name="TextBox 4"/>
          <p:cNvSpPr txBox="1"/>
          <p:nvPr/>
        </p:nvSpPr>
        <p:spPr>
          <a:xfrm>
            <a:off x="519492" y="2814697"/>
            <a:ext cx="8135497" cy="2062103"/>
          </a:xfrm>
          <a:prstGeom prst="rect">
            <a:avLst/>
          </a:prstGeom>
          <a:noFill/>
        </p:spPr>
        <p:txBody>
          <a:bodyPr wrap="none" rtlCol="0">
            <a:spAutoFit/>
          </a:bodyPr>
          <a:lstStyle/>
          <a:p>
            <a:pPr marL="514350" indent="-514350">
              <a:buFont typeface="+mj-lt"/>
              <a:buAutoNum type="arabicParenR"/>
            </a:pPr>
            <a:r>
              <a:rPr lang="en-US" sz="3200" dirty="0"/>
              <a:t>Advance humanity toward your future vision</a:t>
            </a:r>
          </a:p>
          <a:p>
            <a:pPr marL="857250" lvl="1" indent="-457200">
              <a:buFont typeface="Wingdings"/>
              <a:buChar char="è"/>
            </a:pPr>
            <a:r>
              <a:rPr lang="en-US" sz="3200" dirty="0">
                <a:solidFill>
                  <a:prstClr val="black"/>
                </a:solidFill>
                <a:sym typeface="Wingdings" pitchFamily="2" charset="2"/>
              </a:rPr>
              <a:t>Your meaning of life</a:t>
            </a:r>
            <a:r>
              <a:rPr lang="en-US" sz="3200" dirty="0"/>
              <a:t> </a:t>
            </a:r>
          </a:p>
          <a:p>
            <a:pPr marL="514350" indent="-514350">
              <a:buFont typeface="+mj-lt"/>
              <a:buAutoNum type="arabicParenR"/>
            </a:pPr>
            <a:r>
              <a:rPr lang="en-US" sz="3200" dirty="0"/>
              <a:t>FUN!  Enjoy everything</a:t>
            </a:r>
          </a:p>
          <a:p>
            <a:pPr marL="857250" lvl="1" indent="-457200">
              <a:buFont typeface="Wingdings"/>
              <a:buChar char="è"/>
            </a:pPr>
            <a:r>
              <a:rPr lang="en-US" sz="3200" dirty="0">
                <a:solidFill>
                  <a:prstClr val="black"/>
                </a:solidFill>
                <a:sym typeface="Wingdings" pitchFamily="2" charset="2"/>
              </a:rPr>
              <a:t>Creation process, outcome, </a:t>
            </a:r>
            <a:r>
              <a:rPr lang="en-US" sz="3200" dirty="0" smtClean="0">
                <a:solidFill>
                  <a:prstClr val="black"/>
                </a:solidFill>
                <a:sym typeface="Wingdings" pitchFamily="2" charset="2"/>
              </a:rPr>
              <a:t>camaraderie</a:t>
            </a:r>
            <a:endParaRPr lang="en-US" sz="3200" dirty="0">
              <a:solidFill>
                <a:prstClr val="black"/>
              </a:solidFill>
              <a:sym typeface="Wingdings" pitchFamily="2" charset="2"/>
            </a:endParaRPr>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grpId="0" nodeType="clickEffect">
                                  <p:stCondLst>
                                    <p:cond delay="0"/>
                                  </p:stCondLst>
                                  <p:childTnLst>
                                    <p:animMotion origin="layout" path="M -2.5E-6 1.85185E-6 L -2.5E-6 -0.18287 " pathEditMode="relative" rAng="0" ptsTypes="AA">
                                      <p:cBhvr>
                                        <p:cTn id="22" dur="2000" fill="hold"/>
                                        <p:tgtEl>
                                          <p:spTgt spid="5">
                                            <p:txEl>
                                              <p:pRg st="0" end="0"/>
                                            </p:txEl>
                                          </p:spTgt>
                                        </p:tgtEl>
                                        <p:attrNameLst>
                                          <p:attrName>ppt_x</p:attrName>
                                          <p:attrName>ppt_y</p:attrName>
                                        </p:attrNameLst>
                                      </p:cBhvr>
                                      <p:rCtr x="0" y="-9144"/>
                                    </p:animMotion>
                                  </p:childTnLst>
                                </p:cTn>
                              </p:par>
                              <p:par>
                                <p:cTn id="23" presetID="64" presetClass="path" presetSubtype="0" accel="50000" decel="50000" fill="hold" grpId="0" nodeType="withEffect">
                                  <p:stCondLst>
                                    <p:cond delay="0"/>
                                  </p:stCondLst>
                                  <p:childTnLst>
                                    <p:animMotion origin="layout" path="M -2.5E-6 1.85185E-6 L -2.5E-6 -0.18287 " pathEditMode="relative" rAng="0" ptsTypes="AA">
                                      <p:cBhvr>
                                        <p:cTn id="24" dur="2000" fill="hold"/>
                                        <p:tgtEl>
                                          <p:spTgt spid="5">
                                            <p:txEl>
                                              <p:pRg st="1" end="1"/>
                                            </p:txEl>
                                          </p:spTgt>
                                        </p:tgtEl>
                                        <p:attrNameLst>
                                          <p:attrName>ppt_x</p:attrName>
                                          <p:attrName>ppt_y</p:attrName>
                                        </p:attrNameLst>
                                      </p:cBhvr>
                                      <p:rCtr x="0" y="-9144"/>
                                    </p:animMotion>
                                  </p:childTnLst>
                                </p:cTn>
                              </p:par>
                              <p:par>
                                <p:cTn id="25" presetID="64" presetClass="path" presetSubtype="0" accel="50000" decel="50000" fill="hold" grpId="0" nodeType="withEffect">
                                  <p:stCondLst>
                                    <p:cond delay="0"/>
                                  </p:stCondLst>
                                  <p:childTnLst>
                                    <p:animMotion origin="layout" path="M -2.5E-6 1.85185E-6 L -2.5E-6 -0.18287 " pathEditMode="relative" rAng="0" ptsTypes="AA">
                                      <p:cBhvr>
                                        <p:cTn id="26" dur="2000" fill="hold"/>
                                        <p:tgtEl>
                                          <p:spTgt spid="5">
                                            <p:txEl>
                                              <p:pRg st="2" end="2"/>
                                            </p:txEl>
                                          </p:spTgt>
                                        </p:tgtEl>
                                        <p:attrNameLst>
                                          <p:attrName>ppt_x</p:attrName>
                                          <p:attrName>ppt_y</p:attrName>
                                        </p:attrNameLst>
                                      </p:cBhvr>
                                      <p:rCtr x="0" y="-9144"/>
                                    </p:animMotion>
                                  </p:childTnLst>
                                </p:cTn>
                              </p:par>
                              <p:par>
                                <p:cTn id="27" presetID="64" presetClass="path" presetSubtype="0" accel="50000" decel="50000" fill="hold" grpId="0" nodeType="withEffect">
                                  <p:stCondLst>
                                    <p:cond delay="0"/>
                                  </p:stCondLst>
                                  <p:childTnLst>
                                    <p:animMotion origin="layout" path="M -2.5E-6 1.85185E-6 L -2.5E-6 -0.18287 " pathEditMode="relative" rAng="0" ptsTypes="AA">
                                      <p:cBhvr>
                                        <p:cTn id="28" dur="2000" fill="hold"/>
                                        <p:tgtEl>
                                          <p:spTgt spid="5">
                                            <p:txEl>
                                              <p:pRg st="3" end="3"/>
                                            </p:txEl>
                                          </p:spTgt>
                                        </p:tgtEl>
                                        <p:attrNameLst>
                                          <p:attrName>ppt_x</p:attrName>
                                          <p:attrName>ppt_y</p:attrName>
                                        </p:attrNameLst>
                                      </p:cBhvr>
                                      <p:rCtr x="0" y="-9144"/>
                                    </p:animMotion>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anim calcmode="lin" valueType="num">
                                      <p:cBhvr>
                                        <p:cTn id="32" dur="2000" fill="hold"/>
                                        <p:tgtEl>
                                          <p:spTgt spid="4"/>
                                        </p:tgtEl>
                                        <p:attrNameLst>
                                          <p:attrName>ppt_x</p:attrName>
                                        </p:attrNameLst>
                                      </p:cBhvr>
                                      <p:tavLst>
                                        <p:tav tm="0">
                                          <p:val>
                                            <p:strVal val="#ppt_x"/>
                                          </p:val>
                                        </p:tav>
                                        <p:tav tm="100000">
                                          <p:val>
                                            <p:strVal val="#ppt_x"/>
                                          </p:val>
                                        </p:tav>
                                      </p:tavLst>
                                    </p:anim>
                                    <p:anim calcmode="lin" valueType="num">
                                      <p:cBhvr>
                                        <p:cTn id="33" dur="2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304800" y="533400"/>
            <a:ext cx="8229600" cy="2362200"/>
          </a:xfrm>
          <a:ln w="69850" cmpd="thickThin">
            <a:solidFill>
              <a:schemeClr val="tx1"/>
            </a:solidFill>
          </a:ln>
        </p:spPr>
        <p:txBody>
          <a:bodyPr anchor="ctr" anchorCtr="0">
            <a:normAutofit/>
          </a:bodyPr>
          <a:lstStyle/>
          <a:p>
            <a:pPr marL="514350" indent="-514350">
              <a:buFont typeface="+mj-lt"/>
              <a:buAutoNum type="arabicParenR"/>
            </a:pPr>
            <a:r>
              <a:rPr lang="en-US" dirty="0" smtClean="0"/>
              <a:t>Advance humanity toward your future vision</a:t>
            </a:r>
          </a:p>
          <a:p>
            <a:pPr marL="857250" lvl="1" indent="-457200">
              <a:buFont typeface="Wingdings"/>
              <a:buChar char="è"/>
            </a:pPr>
            <a:r>
              <a:rPr lang="en-US" dirty="0">
                <a:solidFill>
                  <a:prstClr val="black"/>
                </a:solidFill>
                <a:sym typeface="Wingdings" pitchFamily="2" charset="2"/>
              </a:rPr>
              <a:t>Your meaning of </a:t>
            </a:r>
            <a:r>
              <a:rPr lang="en-US" dirty="0" smtClean="0">
                <a:solidFill>
                  <a:prstClr val="black"/>
                </a:solidFill>
                <a:sym typeface="Wingdings" pitchFamily="2" charset="2"/>
              </a:rPr>
              <a:t>life</a:t>
            </a:r>
            <a:r>
              <a:rPr lang="en-US" dirty="0" smtClean="0"/>
              <a:t> </a:t>
            </a:r>
          </a:p>
          <a:p>
            <a:pPr marL="514350" indent="-514350">
              <a:buFont typeface="+mj-lt"/>
              <a:buAutoNum type="arabicParenR"/>
            </a:pPr>
            <a:r>
              <a:rPr lang="en-US" dirty="0" smtClean="0"/>
              <a:t>FUN!  Enjoy everything</a:t>
            </a:r>
          </a:p>
          <a:p>
            <a:pPr marL="857250" lvl="1" indent="-457200">
              <a:buFont typeface="Wingdings"/>
              <a:buChar char="è"/>
            </a:pPr>
            <a:r>
              <a:rPr lang="en-US" dirty="0" smtClean="0">
                <a:solidFill>
                  <a:prstClr val="black"/>
                </a:solidFill>
                <a:sym typeface="Wingdings" pitchFamily="2" charset="2"/>
              </a:rPr>
              <a:t>Creation process, outcome, camaraderie</a:t>
            </a:r>
          </a:p>
        </p:txBody>
      </p:sp>
      <p:pic>
        <p:nvPicPr>
          <p:cNvPr id="2050" name="Picture 2" descr="http://www.wired.com/images_blogs/wiredscience/2013/03/screenshot_3_30_13_3_32_p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4758637" cy="304419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876800" y="3701370"/>
            <a:ext cx="2465740" cy="1538883"/>
          </a:xfrm>
          <a:prstGeom prst="rect">
            <a:avLst/>
          </a:prstGeom>
          <a:noFill/>
        </p:spPr>
        <p:txBody>
          <a:bodyPr wrap="none" rtlCol="0">
            <a:spAutoFit/>
          </a:bodyPr>
          <a:lstStyle/>
          <a:p>
            <a:pPr marL="230188" indent="-230188">
              <a:buFont typeface="Wingdings" pitchFamily="2" charset="2"/>
              <a:buChar char="Ø"/>
            </a:pPr>
            <a:r>
              <a:rPr lang="en-US" sz="2800" b="1" dirty="0" smtClean="0"/>
              <a:t>Predictions</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Explanations</a:t>
            </a:r>
            <a:br>
              <a:rPr lang="en-US" sz="2800" b="1" dirty="0" smtClean="0"/>
            </a:br>
            <a:endParaRPr lang="en-US" sz="500" b="1" dirty="0" smtClean="0"/>
          </a:p>
          <a:p>
            <a:pPr marL="230188" indent="-230188">
              <a:buFont typeface="Wingdings" pitchFamily="2" charset="2"/>
              <a:buChar char="Ø"/>
            </a:pPr>
            <a:r>
              <a:rPr lang="en-US" sz="2800" b="1" dirty="0" smtClean="0"/>
              <a:t>Interventions</a:t>
            </a:r>
          </a:p>
        </p:txBody>
      </p:sp>
      <p:sp>
        <p:nvSpPr>
          <p:cNvPr id="16" name="TextBox 15"/>
          <p:cNvSpPr txBox="1"/>
          <p:nvPr/>
        </p:nvSpPr>
        <p:spPr>
          <a:xfrm>
            <a:off x="4800600" y="3178150"/>
            <a:ext cx="1323119" cy="523220"/>
          </a:xfrm>
          <a:prstGeom prst="rect">
            <a:avLst/>
          </a:prstGeom>
          <a:noFill/>
        </p:spPr>
        <p:txBody>
          <a:bodyPr wrap="none" rtlCol="0">
            <a:spAutoFit/>
          </a:bodyPr>
          <a:lstStyle/>
          <a:p>
            <a:r>
              <a:rPr lang="en-US" sz="2800" i="1" dirty="0" smtClean="0"/>
              <a:t>Better…</a:t>
            </a:r>
          </a:p>
        </p:txBody>
      </p:sp>
      <p:sp>
        <p:nvSpPr>
          <p:cNvPr id="17" name="TextBox 16"/>
          <p:cNvSpPr txBox="1"/>
          <p:nvPr/>
        </p:nvSpPr>
        <p:spPr>
          <a:xfrm>
            <a:off x="3276600" y="5240253"/>
            <a:ext cx="4838091" cy="1077218"/>
          </a:xfrm>
          <a:prstGeom prst="rect">
            <a:avLst/>
          </a:prstGeom>
          <a:solidFill>
            <a:schemeClr val="accent1">
              <a:lumMod val="40000"/>
              <a:lumOff val="60000"/>
            </a:schemeClr>
          </a:solidFill>
          <a:effectLst>
            <a:glow rad="101600">
              <a:schemeClr val="accent1">
                <a:satMod val="175000"/>
                <a:alpha val="40000"/>
              </a:schemeClr>
            </a:glow>
          </a:effectLst>
        </p:spPr>
        <p:txBody>
          <a:bodyPr wrap="square" rtlCol="0">
            <a:spAutoFit/>
          </a:bodyPr>
          <a:lstStyle/>
          <a:p>
            <a:r>
              <a:rPr lang="en-US" sz="3200" b="1" dirty="0" smtClean="0">
                <a:latin typeface="Copperplate Gothic Bold" pitchFamily="34" charset="0"/>
                <a:sym typeface="Wingdings" pitchFamily="2" charset="2"/>
              </a:rPr>
              <a:t>Approach our hard limits and prosper!</a:t>
            </a:r>
            <a:endParaRPr lang="en-US" sz="3200" b="1" dirty="0">
              <a:latin typeface="Copperplate Gothic Bold" pitchFamily="34" charset="0"/>
            </a:endParaRPr>
          </a:p>
        </p:txBody>
      </p:sp>
      <p:pic>
        <p:nvPicPr>
          <p:cNvPr id="2052" name="Picture 4" descr="http://img301.imageshack.us/img301/7113/index1sv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7077078" y="3401932"/>
            <a:ext cx="2116053" cy="156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6097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0185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7769</TotalTime>
  <Words>1471</Words>
  <Application>Microsoft Office PowerPoint</Application>
  <PresentationFormat>On-screen Show (4:3)</PresentationFormat>
  <Paragraphs>196</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 Are Modelers,  Pressing Our Models</vt:lpstr>
      <vt:lpstr>The First Modelers</vt:lpstr>
      <vt:lpstr>Limits</vt:lpstr>
      <vt:lpstr>PowerPoint Presentation</vt:lpstr>
      <vt:lpstr>Push the Limits</vt:lpstr>
      <vt:lpstr>Taking Models to the Next Level</vt:lpstr>
      <vt:lpstr>For what purpose?</vt:lpstr>
      <vt:lpstr>PowerPoint Presentation</vt:lpstr>
      <vt:lpstr>PowerPoint Presentation</vt:lpstr>
      <vt:lpstr>Backup!</vt:lpstr>
      <vt:lpstr>Modern Models</vt:lpstr>
      <vt:lpstr>On Failure</vt:lpstr>
      <vt:lpstr>Failure…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98</cp:revision>
  <cp:lastPrinted>2013-04-03T20:02:56Z</cp:lastPrinted>
  <dcterms:created xsi:type="dcterms:W3CDTF">2013-03-29T02:16:43Z</dcterms:created>
  <dcterms:modified xsi:type="dcterms:W3CDTF">2013-04-17T16:50:48Z</dcterms:modified>
</cp:coreProperties>
</file>