
<file path=[Content_Types].xml><?xml version="1.0" encoding="utf-8"?>
<Types xmlns="http://schemas.openxmlformats.org/package/2006/content-types">
  <Default Extension="png"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handoutMasterIdLst>
    <p:handoutMasterId r:id="rId18"/>
  </p:handoutMasterIdLst>
  <p:sldIdLst>
    <p:sldId id="256" r:id="rId2"/>
    <p:sldId id="257" r:id="rId3"/>
    <p:sldId id="258" r:id="rId4"/>
    <p:sldId id="264" r:id="rId5"/>
    <p:sldId id="269" r:id="rId6"/>
    <p:sldId id="265" r:id="rId7"/>
    <p:sldId id="263" r:id="rId8"/>
    <p:sldId id="262" r:id="rId9"/>
    <p:sldId id="267" r:id="rId10"/>
    <p:sldId id="268" r:id="rId11"/>
    <p:sldId id="266" r:id="rId12"/>
    <p:sldId id="261" r:id="rId13"/>
    <p:sldId id="260" r:id="rId14"/>
    <p:sldId id="259" r:id="rId15"/>
    <p:sldId id="270" r:id="rId16"/>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749" autoAdjust="0"/>
    <p:restoredTop sz="75319" autoAdjust="0"/>
  </p:normalViewPr>
  <p:slideViewPr>
    <p:cSldViewPr>
      <p:cViewPr varScale="1">
        <p:scale>
          <a:sx n="83" d="100"/>
          <a:sy n="83" d="100"/>
        </p:scale>
        <p:origin x="-1848"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4143375" y="0"/>
            <a:ext cx="3170238" cy="479425"/>
          </a:xfrm>
          <a:prstGeom prst="rect">
            <a:avLst/>
          </a:prstGeom>
        </p:spPr>
        <p:txBody>
          <a:bodyPr vert="horz" lIns="91440" tIns="45720" rIns="91440" bIns="45720" rtlCol="0"/>
          <a:lstStyle>
            <a:lvl1pPr algn="r">
              <a:defRPr sz="1200"/>
            </a:lvl1pPr>
          </a:lstStyle>
          <a:p>
            <a:fld id="{9FC7A91B-FA18-4D2F-A2DC-C0564A1AEA35}" type="datetimeFigureOut">
              <a:rPr lang="en-US" smtClean="0"/>
              <a:t>4/15/2013</a:t>
            </a:fld>
            <a:endParaRPr lang="en-US"/>
          </a:p>
        </p:txBody>
      </p:sp>
      <p:sp>
        <p:nvSpPr>
          <p:cNvPr id="4" name="Footer Placeholder 3"/>
          <p:cNvSpPr>
            <a:spLocks noGrp="1"/>
          </p:cNvSpPr>
          <p:nvPr>
            <p:ph type="ftr" sz="quarter" idx="2"/>
          </p:nvPr>
        </p:nvSpPr>
        <p:spPr>
          <a:xfrm>
            <a:off x="0" y="9120188"/>
            <a:ext cx="3170238" cy="47942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4143375" y="9120188"/>
            <a:ext cx="3170238" cy="479425"/>
          </a:xfrm>
          <a:prstGeom prst="rect">
            <a:avLst/>
          </a:prstGeom>
        </p:spPr>
        <p:txBody>
          <a:bodyPr vert="horz" lIns="91440" tIns="45720" rIns="91440" bIns="45720" rtlCol="0" anchor="b"/>
          <a:lstStyle>
            <a:lvl1pPr algn="r">
              <a:defRPr sz="1200"/>
            </a:lvl1pPr>
          </a:lstStyle>
          <a:p>
            <a:fld id="{536A500F-6F5A-4094-95C3-884AAF8CCC38}" type="slidenum">
              <a:rPr lang="en-US" smtClean="0"/>
              <a:t>‹#›</a:t>
            </a:fld>
            <a:endParaRPr lang="en-US"/>
          </a:p>
        </p:txBody>
      </p:sp>
    </p:spTree>
    <p:extLst>
      <p:ext uri="{BB962C8B-B14F-4D97-AF65-F5344CB8AC3E}">
        <p14:creationId xmlns:p14="http://schemas.microsoft.com/office/powerpoint/2010/main" val="381830113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E4FC77D9-5DDF-4A7B-B2B8-B112B85F14F8}" type="datetimeFigureOut">
              <a:rPr lang="en-US" smtClean="0"/>
              <a:t>4/15/2013</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C180C10F-8680-4BB3-ADF1-25C4DFA511CD}" type="slidenum">
              <a:rPr lang="en-US" smtClean="0"/>
              <a:t>‹#›</a:t>
            </a:fld>
            <a:endParaRPr lang="en-US"/>
          </a:p>
        </p:txBody>
      </p:sp>
    </p:spTree>
    <p:extLst>
      <p:ext uri="{BB962C8B-B14F-4D97-AF65-F5344CB8AC3E}">
        <p14:creationId xmlns:p14="http://schemas.microsoft.com/office/powerpoint/2010/main" val="25030714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 Human Pursuit</a:t>
            </a:r>
          </a:p>
          <a:p>
            <a:r>
              <a:rPr lang="en-US" dirty="0" smtClean="0"/>
              <a:t>We’ve all played around with biological models, or financial models, or</a:t>
            </a:r>
            <a:r>
              <a:rPr lang="en-US" baseline="0" dirty="0" smtClean="0"/>
              <a:t> cooking models – so it’s clear that we use models in our work.  Well, by the end of this presentation, you will see that we don’t just use models in our work – they are our work, and furthermore, they are our lives.  We are models.</a:t>
            </a:r>
            <a:endParaRPr lang="en-US" dirty="0"/>
          </a:p>
        </p:txBody>
      </p:sp>
      <p:sp>
        <p:nvSpPr>
          <p:cNvPr id="4" name="Slide Number Placeholder 3"/>
          <p:cNvSpPr>
            <a:spLocks noGrp="1"/>
          </p:cNvSpPr>
          <p:nvPr>
            <p:ph type="sldNum" sz="quarter" idx="10"/>
          </p:nvPr>
        </p:nvSpPr>
        <p:spPr/>
        <p:txBody>
          <a:bodyPr/>
          <a:lstStyle/>
          <a:p>
            <a:fld id="{C180C10F-8680-4BB3-ADF1-25C4DFA511CD}" type="slidenum">
              <a:rPr lang="en-US" smtClean="0"/>
              <a:t>1</a:t>
            </a:fld>
            <a:endParaRPr lang="en-US"/>
          </a:p>
        </p:txBody>
      </p:sp>
    </p:spTree>
    <p:extLst>
      <p:ext uri="{BB962C8B-B14F-4D97-AF65-F5344CB8AC3E}">
        <p14:creationId xmlns:p14="http://schemas.microsoft.com/office/powerpoint/2010/main" val="9696589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Moving a bit</a:t>
            </a:r>
            <a:r>
              <a:rPr lang="en-US" baseline="0" dirty="0" smtClean="0"/>
              <a:t> further in time, many of the ancient humans asked the same questions: what do we do when our models—the results of all our work and thinking—fail?</a:t>
            </a:r>
          </a:p>
          <a:p>
            <a:r>
              <a:rPr lang="en-US" baseline="0" dirty="0" smtClean="0"/>
              <a:t>The first answer </a:t>
            </a:r>
            <a:endParaRPr lang="en-US" dirty="0"/>
          </a:p>
        </p:txBody>
      </p:sp>
      <p:sp>
        <p:nvSpPr>
          <p:cNvPr id="4" name="Slide Number Placeholder 3"/>
          <p:cNvSpPr>
            <a:spLocks noGrp="1"/>
          </p:cNvSpPr>
          <p:nvPr>
            <p:ph type="sldNum" sz="quarter" idx="10"/>
          </p:nvPr>
        </p:nvSpPr>
        <p:spPr/>
        <p:txBody>
          <a:bodyPr/>
          <a:lstStyle/>
          <a:p>
            <a:fld id="{C180C10F-8680-4BB3-ADF1-25C4DFA511CD}" type="slidenum">
              <a:rPr lang="en-US" smtClean="0"/>
              <a:t>12</a:t>
            </a:fld>
            <a:endParaRPr lang="en-US"/>
          </a:p>
        </p:txBody>
      </p:sp>
    </p:spTree>
    <p:extLst>
      <p:ext uri="{BB962C8B-B14F-4D97-AF65-F5344CB8AC3E}">
        <p14:creationId xmlns:p14="http://schemas.microsoft.com/office/powerpoint/2010/main" val="12303973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180C10F-8680-4BB3-ADF1-25C4DFA511CD}" type="slidenum">
              <a:rPr lang="en-US" smtClean="0"/>
              <a:t>13</a:t>
            </a:fld>
            <a:endParaRPr lang="en-US"/>
          </a:p>
        </p:txBody>
      </p:sp>
    </p:spTree>
    <p:extLst>
      <p:ext uri="{BB962C8B-B14F-4D97-AF65-F5344CB8AC3E}">
        <p14:creationId xmlns:p14="http://schemas.microsoft.com/office/powerpoint/2010/main" val="37363771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180C10F-8680-4BB3-ADF1-25C4DFA511CD}" type="slidenum">
              <a:rPr lang="en-US" smtClean="0"/>
              <a:t>14</a:t>
            </a:fld>
            <a:endParaRPr lang="en-US"/>
          </a:p>
        </p:txBody>
      </p:sp>
    </p:spTree>
    <p:extLst>
      <p:ext uri="{BB962C8B-B14F-4D97-AF65-F5344CB8AC3E}">
        <p14:creationId xmlns:p14="http://schemas.microsoft.com/office/powerpoint/2010/main" val="8846693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will not define a model</a:t>
            </a:r>
            <a:r>
              <a:rPr lang="en-US" baseline="0" dirty="0" smtClean="0"/>
              <a:t> right away.  Instead, I will show you how we have used models in the past, work on models in the present and how we seek to improve models in the future.  Then, we can define a model inductively and see what it means in our life.  So while we explore the depths of models, keep in mind the question: what is a model?</a:t>
            </a:r>
            <a:endParaRPr lang="en-US" dirty="0"/>
          </a:p>
        </p:txBody>
      </p:sp>
      <p:sp>
        <p:nvSpPr>
          <p:cNvPr id="4" name="Slide Number Placeholder 3"/>
          <p:cNvSpPr>
            <a:spLocks noGrp="1"/>
          </p:cNvSpPr>
          <p:nvPr>
            <p:ph type="sldNum" sz="quarter" idx="10"/>
          </p:nvPr>
        </p:nvSpPr>
        <p:spPr/>
        <p:txBody>
          <a:bodyPr/>
          <a:lstStyle/>
          <a:p>
            <a:fld id="{C180C10F-8680-4BB3-ADF1-25C4DFA511CD}" type="slidenum">
              <a:rPr lang="en-US" smtClean="0"/>
              <a:t>2</a:t>
            </a:fld>
            <a:endParaRPr lang="en-US"/>
          </a:p>
        </p:txBody>
      </p:sp>
    </p:spTree>
    <p:extLst>
      <p:ext uri="{BB962C8B-B14F-4D97-AF65-F5344CB8AC3E}">
        <p14:creationId xmlns:p14="http://schemas.microsoft.com/office/powerpoint/2010/main" val="11113058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think about one of the primary</a:t>
            </a:r>
            <a:r>
              <a:rPr lang="en-US" baseline="0" dirty="0" smtClean="0"/>
              <a:t> goals of the hunter-gatherers– to obtain FOOD.  One way we can do it is hunting *this* deer.  To better hunt the deer, we ask…</a:t>
            </a:r>
            <a:endParaRPr lang="en-US" dirty="0" smtClean="0"/>
          </a:p>
          <a:p>
            <a:r>
              <a:rPr lang="en-US" dirty="0" smtClean="0"/>
              <a:t>Suppose</a:t>
            </a:r>
            <a:r>
              <a:rPr lang="en-US" baseline="0" dirty="0" smtClean="0"/>
              <a:t> we build a trap.  Now we would ask… #2</a:t>
            </a:r>
          </a:p>
          <a:p>
            <a:r>
              <a:rPr lang="en-US" baseline="0" dirty="0" smtClean="0"/>
              <a:t>But, even if we can figure these conditions out, it would be nice to be able to DO something to increase the chance that deer move under the trap.  So we can ask… #3</a:t>
            </a:r>
          </a:p>
          <a:p>
            <a:r>
              <a:rPr lang="en-US" baseline="0" dirty="0" smtClean="0"/>
              <a:t>NOW if we can answer all 3 of these questions </a:t>
            </a:r>
            <a:r>
              <a:rPr lang="en-US" i="1" baseline="0" dirty="0" smtClean="0"/>
              <a:t>well enough</a:t>
            </a:r>
            <a:r>
              <a:rPr lang="en-US" baseline="0" dirty="0" smtClean="0"/>
              <a:t>, we may succeed in trapping the deer and satisfying our goal to obtain food.</a:t>
            </a:r>
          </a:p>
          <a:p>
            <a:r>
              <a:rPr lang="en-US" baseline="0" dirty="0" smtClean="0"/>
              <a:t>Well… let’s think about these questions a bit more.  We can classify each </a:t>
            </a:r>
            <a:r>
              <a:rPr lang="en-US" baseline="0" dirty="0" smtClean="0"/>
              <a:t>question:</a:t>
            </a:r>
            <a:endParaRPr lang="en-US" baseline="0" dirty="0" smtClean="0"/>
          </a:p>
          <a:p>
            <a:r>
              <a:rPr lang="en-US" baseline="0" dirty="0" smtClean="0"/>
              <a:t>The first is a question of prediction.  The hunter-gatherers want to know the likelihood of a future state, given the state of the world right now and in the past.  </a:t>
            </a:r>
          </a:p>
          <a:p>
            <a:r>
              <a:rPr lang="en-US" baseline="0" dirty="0" smtClean="0"/>
              <a:t>The second is a question of explanation.  What are the most likely states that explain the occurrence of a given state?</a:t>
            </a:r>
          </a:p>
          <a:p>
            <a:r>
              <a:rPr lang="en-US" baseline="0" dirty="0" smtClean="0"/>
              <a:t>The third is a question of intervention.  If we do some action, forcing part of the current world state to some value, will we achieve a desired effect?</a:t>
            </a:r>
          </a:p>
          <a:p>
            <a:r>
              <a:rPr lang="en-US" baseline="0" dirty="0" smtClean="0"/>
              <a:t>In general, we call these three questions </a:t>
            </a:r>
            <a:r>
              <a:rPr lang="en-US" i="1" baseline="0" dirty="0" smtClean="0"/>
              <a:t>inference queries</a:t>
            </a:r>
            <a:r>
              <a:rPr lang="en-US" baseline="0" dirty="0" smtClean="0"/>
              <a:t>, and they make up all our daily activities.  </a:t>
            </a:r>
          </a:p>
          <a:p>
            <a:r>
              <a:rPr lang="en-US" baseline="0" dirty="0" smtClean="0"/>
              <a:t>	Can I predict the stock market so that I invest in the best funds?</a:t>
            </a:r>
          </a:p>
          <a:p>
            <a:r>
              <a:rPr lang="en-US" baseline="0" dirty="0" smtClean="0"/>
              <a:t>	Can I explain why I want to eat a cookie?</a:t>
            </a:r>
          </a:p>
          <a:p>
            <a:r>
              <a:rPr lang="en-US" baseline="0" dirty="0" smtClean="0"/>
              <a:t>	Can I intervene to get the best grade in a class?  And so on.</a:t>
            </a:r>
          </a:p>
          <a:p>
            <a:r>
              <a:rPr lang="en-US" baseline="0" dirty="0" smtClean="0"/>
              <a:t>Notice that all these queries can be written in the language of mathematics.  This implies that these queries are computable.  Keep that in mind, and I will return to that point shortly.</a:t>
            </a:r>
          </a:p>
          <a:p>
            <a:endParaRPr lang="en-US" baseline="0" dirty="0" smtClean="0"/>
          </a:p>
          <a:p>
            <a:r>
              <a:rPr lang="en-US" baseline="0" dirty="0" smtClean="0"/>
              <a:t>Now, just as the hunter-gatherers made these 3 types of queries 1000s of years ago, we make the same queries today in pursuit of our own goals.  But there’s a big question: what when our models fail?  We can’t predict the position of the deer perfectly, we can’t explain what will cause the deer to move under the trap easily, and our interventions, making the noise, don’t always accomplish our intended goals, trapping the deer.  So what are we to </a:t>
            </a:r>
            <a:r>
              <a:rPr lang="en-US" baseline="0" dirty="0" smtClean="0"/>
              <a:t>do?</a:t>
            </a: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C180C10F-8680-4BB3-ADF1-25C4DFA511CD}" type="slidenum">
              <a:rPr lang="en-US" smtClean="0"/>
              <a:t>3</a:t>
            </a:fld>
            <a:endParaRPr lang="en-US"/>
          </a:p>
        </p:txBody>
      </p:sp>
    </p:spTree>
    <p:extLst>
      <p:ext uri="{BB962C8B-B14F-4D97-AF65-F5344CB8AC3E}">
        <p14:creationId xmlns:p14="http://schemas.microsoft.com/office/powerpoint/2010/main" val="21328969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Well, it turns out we’re not the only ones asking</a:t>
            </a:r>
            <a:r>
              <a:rPr lang="en-US" baseline="0" dirty="0" smtClean="0"/>
              <a:t> that question.  A few thousand years after the hunter-gatherers, philosophers began thinking about the limits of our models, and they started by asking…</a:t>
            </a:r>
            <a:endParaRPr lang="en-US" dirty="0" smtClean="0"/>
          </a:p>
          <a:p>
            <a:r>
              <a:rPr lang="en-US" dirty="0" smtClean="0"/>
              <a:t>and then it took the form of…</a:t>
            </a:r>
          </a:p>
          <a:p>
            <a:r>
              <a:rPr lang="en-US" dirty="0" smtClean="0"/>
              <a:t>In other words, philosophers started investigating *epistemology</a:t>
            </a:r>
          </a:p>
          <a:p>
            <a:r>
              <a:rPr lang="en-US" dirty="0" smtClean="0"/>
              <a:t>Now</a:t>
            </a:r>
            <a:r>
              <a:rPr lang="en-US" baseline="0" dirty="0" smtClean="0"/>
              <a:t> for you history buffs, you might remember that epistemology split into two camps.  One camp is called the *rationalists, who proposed that we acquire all our knowledge through logic and reasoning.  They said that if we think </a:t>
            </a:r>
            <a:r>
              <a:rPr lang="en-US" i="1" baseline="0" dirty="0" smtClean="0"/>
              <a:t>really hard</a:t>
            </a:r>
            <a:r>
              <a:rPr lang="en-US" baseline="0" dirty="0" smtClean="0"/>
              <a:t>, we can discover all the knowledge of the universe.</a:t>
            </a:r>
          </a:p>
          <a:p>
            <a:r>
              <a:rPr lang="en-US" baseline="0" dirty="0" smtClean="0"/>
              <a:t>On the other extreme, another group of philosophers said “what!?  You rationalists just think </a:t>
            </a:r>
          </a:p>
          <a:p>
            <a:endParaRPr lang="en-US" baseline="0" dirty="0" smtClean="0"/>
          </a:p>
          <a:p>
            <a:endParaRPr lang="en-US" dirty="0" smtClean="0"/>
          </a:p>
          <a:p>
            <a:r>
              <a:rPr lang="en-US" dirty="0" smtClean="0"/>
              <a:t>Predictions</a:t>
            </a:r>
            <a:r>
              <a:rPr lang="en-US" baseline="0" dirty="0" smtClean="0"/>
              <a:t> </a:t>
            </a:r>
            <a:r>
              <a:rPr lang="en-US" baseline="0" dirty="0" smtClean="0"/>
              <a:t>provide a check on our imaginations</a:t>
            </a:r>
            <a:endParaRPr lang="en-US" dirty="0"/>
          </a:p>
        </p:txBody>
      </p:sp>
      <p:sp>
        <p:nvSpPr>
          <p:cNvPr id="4" name="Slide Number Placeholder 3"/>
          <p:cNvSpPr>
            <a:spLocks noGrp="1"/>
          </p:cNvSpPr>
          <p:nvPr>
            <p:ph type="sldNum" sz="quarter" idx="10"/>
          </p:nvPr>
        </p:nvSpPr>
        <p:spPr/>
        <p:txBody>
          <a:bodyPr/>
          <a:lstStyle/>
          <a:p>
            <a:fld id="{C180C10F-8680-4BB3-ADF1-25C4DFA511CD}" type="slidenum">
              <a:rPr lang="en-US" smtClean="0"/>
              <a:t>4</a:t>
            </a:fld>
            <a:endParaRPr lang="en-US"/>
          </a:p>
        </p:txBody>
      </p:sp>
    </p:spTree>
    <p:extLst>
      <p:ext uri="{BB962C8B-B14F-4D97-AF65-F5344CB8AC3E}">
        <p14:creationId xmlns:p14="http://schemas.microsoft.com/office/powerpoint/2010/main" val="29096394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D’s stance: You will</a:t>
            </a:r>
            <a:r>
              <a:rPr lang="en-US" baseline="0" dirty="0" smtClean="0"/>
              <a:t> never know everything because there are limits on what you can measure.</a:t>
            </a:r>
            <a:endParaRPr lang="en-US" dirty="0" smtClean="0"/>
          </a:p>
          <a:p>
            <a:r>
              <a:rPr lang="en-US" dirty="0" smtClean="0"/>
              <a:t>G’s counter:</a:t>
            </a:r>
            <a:r>
              <a:rPr lang="en-US" baseline="0" dirty="0" smtClean="0"/>
              <a:t> Your uncertainty is on a really small scale</a:t>
            </a:r>
          </a:p>
          <a:p>
            <a:r>
              <a:rPr lang="en-US" baseline="0" dirty="0" smtClean="0"/>
              <a:t>D’s response: Yea, but think about chaotic systems.  A small deviation in initial inputs to a chaotic system, even on the scale of 10^-30, leads to total divergence.  Your models will never be correct.</a:t>
            </a:r>
          </a:p>
          <a:p>
            <a:r>
              <a:rPr lang="en-US" baseline="0" dirty="0" smtClean="0"/>
              <a:t>G’s Stance:  Actually, we can model physical uncertainty with probability and randomness.  </a:t>
            </a:r>
          </a:p>
          <a:p>
            <a:r>
              <a:rPr lang="en-US" baseline="0" dirty="0" smtClean="0"/>
              <a:t>D’s Response:  You risk </a:t>
            </a:r>
            <a:r>
              <a:rPr lang="en-US" baseline="0" dirty="0" err="1" smtClean="0"/>
              <a:t>overfitting</a:t>
            </a:r>
            <a:r>
              <a:rPr lang="en-US" baseline="0" dirty="0" smtClean="0"/>
              <a:t> the data and mistake randomness with supposed order.  You also need HUGE sets of data to have a decent model.</a:t>
            </a:r>
          </a:p>
          <a:p>
            <a:r>
              <a:rPr lang="en-US" baseline="0" dirty="0" smtClean="0"/>
              <a:t>G’s stance: Ok, but you will never be correct either.   Your logical systems will never be complete without risking inconsistency.  And if you desire total consistency, then your system will be incomplete.</a:t>
            </a:r>
          </a:p>
          <a:p>
            <a:r>
              <a:rPr lang="en-US" baseline="0" dirty="0" smtClean="0"/>
              <a:t>D’s stance:  Well, we’re both fucked.</a:t>
            </a:r>
          </a:p>
        </p:txBody>
      </p:sp>
      <p:sp>
        <p:nvSpPr>
          <p:cNvPr id="4" name="Slide Number Placeholder 3"/>
          <p:cNvSpPr>
            <a:spLocks noGrp="1"/>
          </p:cNvSpPr>
          <p:nvPr>
            <p:ph type="sldNum" sz="quarter" idx="10"/>
          </p:nvPr>
        </p:nvSpPr>
        <p:spPr/>
        <p:txBody>
          <a:bodyPr/>
          <a:lstStyle/>
          <a:p>
            <a:fld id="{C180C10F-8680-4BB3-ADF1-25C4DFA511CD}" type="slidenum">
              <a:rPr lang="en-US" smtClean="0"/>
              <a:t>5</a:t>
            </a:fld>
            <a:endParaRPr lang="en-US"/>
          </a:p>
        </p:txBody>
      </p:sp>
    </p:spTree>
    <p:extLst>
      <p:ext uri="{BB962C8B-B14F-4D97-AF65-F5344CB8AC3E}">
        <p14:creationId xmlns:p14="http://schemas.microsoft.com/office/powerpoint/2010/main" val="30908950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Clothes shopping – can only afford $30</a:t>
            </a:r>
            <a:r>
              <a:rPr lang="en-US" baseline="0" dirty="0" smtClean="0"/>
              <a:t> on new pants.  Filter out everything above – like a low pass filter -&gt; DSP</a:t>
            </a:r>
          </a:p>
          <a:p>
            <a:r>
              <a:rPr lang="en-US" dirty="0" smtClean="0"/>
              <a:t>Use others’ results without expending their lifetime of effort</a:t>
            </a:r>
          </a:p>
          <a:p>
            <a:endParaRPr lang="en-US" dirty="0"/>
          </a:p>
        </p:txBody>
      </p:sp>
      <p:sp>
        <p:nvSpPr>
          <p:cNvPr id="4" name="Slide Number Placeholder 3"/>
          <p:cNvSpPr>
            <a:spLocks noGrp="1"/>
          </p:cNvSpPr>
          <p:nvPr>
            <p:ph type="sldNum" sz="quarter" idx="10"/>
          </p:nvPr>
        </p:nvSpPr>
        <p:spPr/>
        <p:txBody>
          <a:bodyPr/>
          <a:lstStyle/>
          <a:p>
            <a:fld id="{C180C10F-8680-4BB3-ADF1-25C4DFA511CD}" type="slidenum">
              <a:rPr lang="en-US" smtClean="0"/>
              <a:t>6</a:t>
            </a:fld>
            <a:endParaRPr lang="en-US"/>
          </a:p>
        </p:txBody>
      </p:sp>
    </p:spTree>
    <p:extLst>
      <p:ext uri="{BB962C8B-B14F-4D97-AF65-F5344CB8AC3E}">
        <p14:creationId xmlns:p14="http://schemas.microsoft.com/office/powerpoint/2010/main" val="18616047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Yes, we cannot perfectly predict,</a:t>
            </a:r>
            <a:r>
              <a:rPr lang="en-US" baseline="0" dirty="0" smtClean="0"/>
              <a:t> explain &amp; intervene given the limits of our models, but with the capabilities we do have, we can deliver the most likely explanations, predictions&amp; interventions</a:t>
            </a:r>
            <a:r>
              <a:rPr lang="en-US" baseline="0" dirty="0" smtClean="0"/>
              <a:t>.</a:t>
            </a:r>
          </a:p>
          <a:p>
            <a:r>
              <a:rPr lang="en-US" baseline="0" dirty="0" smtClean="0"/>
              <a:t>BIC</a:t>
            </a:r>
          </a:p>
          <a:p>
            <a:endParaRPr lang="en-US" dirty="0"/>
          </a:p>
        </p:txBody>
      </p:sp>
      <p:sp>
        <p:nvSpPr>
          <p:cNvPr id="4" name="Slide Number Placeholder 3"/>
          <p:cNvSpPr>
            <a:spLocks noGrp="1"/>
          </p:cNvSpPr>
          <p:nvPr>
            <p:ph type="sldNum" sz="quarter" idx="10"/>
          </p:nvPr>
        </p:nvSpPr>
        <p:spPr/>
        <p:txBody>
          <a:bodyPr/>
          <a:lstStyle/>
          <a:p>
            <a:fld id="{C180C10F-8680-4BB3-ADF1-25C4DFA511CD}" type="slidenum">
              <a:rPr lang="en-US" smtClean="0"/>
              <a:t>7</a:t>
            </a:fld>
            <a:endParaRPr lang="en-US"/>
          </a:p>
        </p:txBody>
      </p:sp>
    </p:spTree>
    <p:extLst>
      <p:ext uri="{BB962C8B-B14F-4D97-AF65-F5344CB8AC3E}">
        <p14:creationId xmlns:p14="http://schemas.microsoft.com/office/powerpoint/2010/main" val="10921846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solidFill>
                  <a:prstClr val="black"/>
                </a:solidFill>
                <a:sym typeface="Wingdings" pitchFamily="2" charset="2"/>
              </a:rPr>
              <a:t>Always learn more &amp; pass on the knowledge</a:t>
            </a:r>
            <a:endParaRPr lang="en-US" dirty="0" smtClean="0">
              <a:solidFill>
                <a:prstClr val="black"/>
              </a:solidFill>
            </a:endParaRPr>
          </a:p>
          <a:p>
            <a:endParaRPr lang="en-US" dirty="0"/>
          </a:p>
        </p:txBody>
      </p:sp>
      <p:sp>
        <p:nvSpPr>
          <p:cNvPr id="4" name="Slide Number Placeholder 3"/>
          <p:cNvSpPr>
            <a:spLocks noGrp="1"/>
          </p:cNvSpPr>
          <p:nvPr>
            <p:ph type="sldNum" sz="quarter" idx="10"/>
          </p:nvPr>
        </p:nvSpPr>
        <p:spPr/>
        <p:txBody>
          <a:bodyPr/>
          <a:lstStyle/>
          <a:p>
            <a:fld id="{C180C10F-8680-4BB3-ADF1-25C4DFA511CD}" type="slidenum">
              <a:rPr lang="en-US" smtClean="0"/>
              <a:t>8</a:t>
            </a:fld>
            <a:endParaRPr lang="en-US"/>
          </a:p>
        </p:txBody>
      </p:sp>
    </p:spTree>
    <p:extLst>
      <p:ext uri="{BB962C8B-B14F-4D97-AF65-F5344CB8AC3E}">
        <p14:creationId xmlns:p14="http://schemas.microsoft.com/office/powerpoint/2010/main" val="37873487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1" defTabSz="966612">
              <a:defRPr/>
            </a:pPr>
            <a:r>
              <a:rPr lang="en-US" sz="2100" dirty="0"/>
              <a:t>circumstances led to the Big Bang?</a:t>
            </a:r>
          </a:p>
          <a:p>
            <a:endParaRPr lang="en-US" dirty="0"/>
          </a:p>
        </p:txBody>
      </p:sp>
      <p:sp>
        <p:nvSpPr>
          <p:cNvPr id="4" name="Slide Number Placeholder 3"/>
          <p:cNvSpPr>
            <a:spLocks noGrp="1"/>
          </p:cNvSpPr>
          <p:nvPr>
            <p:ph type="sldNum" sz="quarter" idx="10"/>
          </p:nvPr>
        </p:nvSpPr>
        <p:spPr/>
        <p:txBody>
          <a:bodyPr/>
          <a:lstStyle/>
          <a:p>
            <a:fld id="{C180C10F-8680-4BB3-ADF1-25C4DFA511CD}" type="slidenum">
              <a:rPr lang="en-US" smtClean="0"/>
              <a:t>11</a:t>
            </a:fld>
            <a:endParaRPr lang="en-US"/>
          </a:p>
        </p:txBody>
      </p:sp>
    </p:spTree>
    <p:extLst>
      <p:ext uri="{BB962C8B-B14F-4D97-AF65-F5344CB8AC3E}">
        <p14:creationId xmlns:p14="http://schemas.microsoft.com/office/powerpoint/2010/main" val="36815212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28801C9-EEE0-44A4-83C8-307F972F4A7F}" type="datetimeFigureOut">
              <a:rPr lang="en-US" smtClean="0"/>
              <a:t>4/15/2013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AEB6F4-CA35-4A39-911B-C0B52E143BA8}" type="slidenum">
              <a:rPr lang="en-US" smtClean="0"/>
              <a:t>‹#›</a:t>
            </a:fld>
            <a:endParaRPr lang="en-US"/>
          </a:p>
        </p:txBody>
      </p:sp>
    </p:spTree>
    <p:extLst>
      <p:ext uri="{BB962C8B-B14F-4D97-AF65-F5344CB8AC3E}">
        <p14:creationId xmlns:p14="http://schemas.microsoft.com/office/powerpoint/2010/main" val="35108554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28801C9-EEE0-44A4-83C8-307F972F4A7F}" type="datetimeFigureOut">
              <a:rPr lang="en-US" smtClean="0"/>
              <a:t>4/15/2013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AEB6F4-CA35-4A39-911B-C0B52E143BA8}" type="slidenum">
              <a:rPr lang="en-US" smtClean="0"/>
              <a:t>‹#›</a:t>
            </a:fld>
            <a:endParaRPr lang="en-US"/>
          </a:p>
        </p:txBody>
      </p:sp>
    </p:spTree>
    <p:extLst>
      <p:ext uri="{BB962C8B-B14F-4D97-AF65-F5344CB8AC3E}">
        <p14:creationId xmlns:p14="http://schemas.microsoft.com/office/powerpoint/2010/main" val="21812201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28801C9-EEE0-44A4-83C8-307F972F4A7F}" type="datetimeFigureOut">
              <a:rPr lang="en-US" smtClean="0"/>
              <a:t>4/15/2013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AEB6F4-CA35-4A39-911B-C0B52E143BA8}" type="slidenum">
              <a:rPr lang="en-US" smtClean="0"/>
              <a:t>‹#›</a:t>
            </a:fld>
            <a:endParaRPr lang="en-US"/>
          </a:p>
        </p:txBody>
      </p:sp>
    </p:spTree>
    <p:extLst>
      <p:ext uri="{BB962C8B-B14F-4D97-AF65-F5344CB8AC3E}">
        <p14:creationId xmlns:p14="http://schemas.microsoft.com/office/powerpoint/2010/main" val="42399097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28801C9-EEE0-44A4-83C8-307F972F4A7F}" type="datetimeFigureOut">
              <a:rPr lang="en-US" smtClean="0"/>
              <a:t>4/15/2013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AEB6F4-CA35-4A39-911B-C0B52E143BA8}" type="slidenum">
              <a:rPr lang="en-US" smtClean="0"/>
              <a:t>‹#›</a:t>
            </a:fld>
            <a:endParaRPr lang="en-US"/>
          </a:p>
        </p:txBody>
      </p:sp>
    </p:spTree>
    <p:extLst>
      <p:ext uri="{BB962C8B-B14F-4D97-AF65-F5344CB8AC3E}">
        <p14:creationId xmlns:p14="http://schemas.microsoft.com/office/powerpoint/2010/main" val="4447685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28801C9-EEE0-44A4-83C8-307F972F4A7F}" type="datetimeFigureOut">
              <a:rPr lang="en-US" smtClean="0"/>
              <a:t>4/15/2013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AEB6F4-CA35-4A39-911B-C0B52E143BA8}" type="slidenum">
              <a:rPr lang="en-US" smtClean="0"/>
              <a:t>‹#›</a:t>
            </a:fld>
            <a:endParaRPr lang="en-US"/>
          </a:p>
        </p:txBody>
      </p:sp>
    </p:spTree>
    <p:extLst>
      <p:ext uri="{BB962C8B-B14F-4D97-AF65-F5344CB8AC3E}">
        <p14:creationId xmlns:p14="http://schemas.microsoft.com/office/powerpoint/2010/main" val="27439871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28801C9-EEE0-44A4-83C8-307F972F4A7F}" type="datetimeFigureOut">
              <a:rPr lang="en-US" smtClean="0"/>
              <a:t>4/15/2013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AEB6F4-CA35-4A39-911B-C0B52E143BA8}" type="slidenum">
              <a:rPr lang="en-US" smtClean="0"/>
              <a:t>‹#›</a:t>
            </a:fld>
            <a:endParaRPr lang="en-US"/>
          </a:p>
        </p:txBody>
      </p:sp>
    </p:spTree>
    <p:extLst>
      <p:ext uri="{BB962C8B-B14F-4D97-AF65-F5344CB8AC3E}">
        <p14:creationId xmlns:p14="http://schemas.microsoft.com/office/powerpoint/2010/main" val="19213404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28801C9-EEE0-44A4-83C8-307F972F4A7F}" type="datetimeFigureOut">
              <a:rPr lang="en-US" smtClean="0"/>
              <a:t>4/15/2013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9AEB6F4-CA35-4A39-911B-C0B52E143BA8}" type="slidenum">
              <a:rPr lang="en-US" smtClean="0"/>
              <a:t>‹#›</a:t>
            </a:fld>
            <a:endParaRPr lang="en-US"/>
          </a:p>
        </p:txBody>
      </p:sp>
    </p:spTree>
    <p:extLst>
      <p:ext uri="{BB962C8B-B14F-4D97-AF65-F5344CB8AC3E}">
        <p14:creationId xmlns:p14="http://schemas.microsoft.com/office/powerpoint/2010/main" val="24555264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28801C9-EEE0-44A4-83C8-307F972F4A7F}" type="datetimeFigureOut">
              <a:rPr lang="en-US" smtClean="0"/>
              <a:t>4/15/2013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9AEB6F4-CA35-4A39-911B-C0B52E143BA8}" type="slidenum">
              <a:rPr lang="en-US" smtClean="0"/>
              <a:t>‹#›</a:t>
            </a:fld>
            <a:endParaRPr lang="en-US"/>
          </a:p>
        </p:txBody>
      </p:sp>
    </p:spTree>
    <p:extLst>
      <p:ext uri="{BB962C8B-B14F-4D97-AF65-F5344CB8AC3E}">
        <p14:creationId xmlns:p14="http://schemas.microsoft.com/office/powerpoint/2010/main" val="23088417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8801C9-EEE0-44A4-83C8-307F972F4A7F}" type="datetimeFigureOut">
              <a:rPr lang="en-US" smtClean="0"/>
              <a:t>4/15/2013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9AEB6F4-CA35-4A39-911B-C0B52E143BA8}" type="slidenum">
              <a:rPr lang="en-US" smtClean="0"/>
              <a:t>‹#›</a:t>
            </a:fld>
            <a:endParaRPr lang="en-US"/>
          </a:p>
        </p:txBody>
      </p:sp>
    </p:spTree>
    <p:extLst>
      <p:ext uri="{BB962C8B-B14F-4D97-AF65-F5344CB8AC3E}">
        <p14:creationId xmlns:p14="http://schemas.microsoft.com/office/powerpoint/2010/main" val="22260593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28801C9-EEE0-44A4-83C8-307F972F4A7F}" type="datetimeFigureOut">
              <a:rPr lang="en-US" smtClean="0"/>
              <a:t>4/15/2013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AEB6F4-CA35-4A39-911B-C0B52E143BA8}" type="slidenum">
              <a:rPr lang="en-US" smtClean="0"/>
              <a:t>‹#›</a:t>
            </a:fld>
            <a:endParaRPr lang="en-US"/>
          </a:p>
        </p:txBody>
      </p:sp>
    </p:spTree>
    <p:extLst>
      <p:ext uri="{BB962C8B-B14F-4D97-AF65-F5344CB8AC3E}">
        <p14:creationId xmlns:p14="http://schemas.microsoft.com/office/powerpoint/2010/main" val="39011926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28801C9-EEE0-44A4-83C8-307F972F4A7F}" type="datetimeFigureOut">
              <a:rPr lang="en-US" smtClean="0"/>
              <a:t>4/15/2013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AEB6F4-CA35-4A39-911B-C0B52E143BA8}" type="slidenum">
              <a:rPr lang="en-US" smtClean="0"/>
              <a:t>‹#›</a:t>
            </a:fld>
            <a:endParaRPr lang="en-US"/>
          </a:p>
        </p:txBody>
      </p:sp>
    </p:spTree>
    <p:extLst>
      <p:ext uri="{BB962C8B-B14F-4D97-AF65-F5344CB8AC3E}">
        <p14:creationId xmlns:p14="http://schemas.microsoft.com/office/powerpoint/2010/main" val="14052920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8801C9-EEE0-44A4-83C8-307F972F4A7F}" type="datetimeFigureOut">
              <a:rPr lang="en-US" smtClean="0"/>
              <a:t>4/15/2013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AEB6F4-CA35-4A39-911B-C0B52E143BA8}" type="slidenum">
              <a:rPr lang="en-US" smtClean="0"/>
              <a:t>‹#›</a:t>
            </a:fld>
            <a:endParaRPr lang="en-US"/>
          </a:p>
        </p:txBody>
      </p:sp>
    </p:spTree>
    <p:extLst>
      <p:ext uri="{BB962C8B-B14F-4D97-AF65-F5344CB8AC3E}">
        <p14:creationId xmlns:p14="http://schemas.microsoft.com/office/powerpoint/2010/main" val="14681227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2.jpeg"/><Relationship Id="rId7" Type="http://schemas.openxmlformats.org/officeDocument/2006/relationships/image" Target="../media/image16.wmf"/><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5.wmf"/><Relationship Id="rId5" Type="http://schemas.openxmlformats.org/officeDocument/2006/relationships/image" Target="../media/image14.png"/><Relationship Id="rId4" Type="http://schemas.openxmlformats.org/officeDocument/2006/relationships/image" Target="../media/image3.wmf"/><Relationship Id="rId9" Type="http://schemas.openxmlformats.org/officeDocument/2006/relationships/image" Target="../media/image18.wmf"/></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jpeg"/><Relationship Id="rId7" Type="http://schemas.openxmlformats.org/officeDocument/2006/relationships/image" Target="../media/image6.emf"/><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png"/><Relationship Id="rId11" Type="http://schemas.microsoft.com/office/2007/relationships/hdphoto" Target="../media/hdphoto3.wdp"/><Relationship Id="rId5" Type="http://schemas.openxmlformats.org/officeDocument/2006/relationships/image" Target="../media/image4.png"/><Relationship Id="rId10" Type="http://schemas.openxmlformats.org/officeDocument/2006/relationships/image" Target="../media/image8.png"/><Relationship Id="rId4" Type="http://schemas.openxmlformats.org/officeDocument/2006/relationships/image" Target="../media/image3.wmf"/><Relationship Id="rId9" Type="http://schemas.microsoft.com/office/2007/relationships/hdphoto" Target="../media/hdphoto2.wdp"/></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jpe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We Are Models</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696681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Backup!</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45592556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Modern Models</a:t>
            </a:r>
            <a:endParaRPr lang="en-US" dirty="0"/>
          </a:p>
        </p:txBody>
      </p:sp>
      <p:sp>
        <p:nvSpPr>
          <p:cNvPr id="3" name="Content Placeholder 2"/>
          <p:cNvSpPr>
            <a:spLocks noGrp="1"/>
          </p:cNvSpPr>
          <p:nvPr>
            <p:ph idx="1"/>
          </p:nvPr>
        </p:nvSpPr>
        <p:spPr>
          <a:xfrm>
            <a:off x="304800" y="1219200"/>
            <a:ext cx="8610600" cy="5486400"/>
          </a:xfrm>
        </p:spPr>
        <p:txBody>
          <a:bodyPr>
            <a:normAutofit/>
          </a:bodyPr>
          <a:lstStyle/>
          <a:p>
            <a:r>
              <a:rPr lang="en-US" sz="2400" dirty="0" smtClean="0"/>
              <a:t>Physics</a:t>
            </a:r>
          </a:p>
          <a:p>
            <a:pPr lvl="1"/>
            <a:r>
              <a:rPr lang="en-US" sz="2000" dirty="0" smtClean="0"/>
              <a:t>Prediction: What is the path of an electron?</a:t>
            </a:r>
          </a:p>
          <a:p>
            <a:pPr lvl="1"/>
            <a:r>
              <a:rPr lang="en-US" sz="2000" dirty="0" smtClean="0"/>
              <a:t>Explanation: What causes gravity?</a:t>
            </a:r>
          </a:p>
          <a:p>
            <a:pPr lvl="1"/>
            <a:r>
              <a:rPr lang="en-US" sz="2000" dirty="0" smtClean="0"/>
              <a:t>Intervention: If we build a rocket and ignite it, will it launch into orbit?</a:t>
            </a:r>
          </a:p>
          <a:p>
            <a:r>
              <a:rPr lang="en-US" sz="2400" dirty="0" smtClean="0"/>
              <a:t>Finance</a:t>
            </a:r>
          </a:p>
          <a:p>
            <a:pPr lvl="1"/>
            <a:r>
              <a:rPr lang="en-US" sz="2000" dirty="0" smtClean="0"/>
              <a:t>What will the value of Apple be in 3 months?</a:t>
            </a:r>
          </a:p>
          <a:p>
            <a:pPr lvl="1"/>
            <a:r>
              <a:rPr lang="en-US" sz="2000" dirty="0" smtClean="0"/>
              <a:t>What circumstances led to the 2008 crash?</a:t>
            </a:r>
          </a:p>
          <a:p>
            <a:pPr lvl="1"/>
            <a:r>
              <a:rPr lang="en-US" sz="2000" dirty="0" smtClean="0"/>
              <a:t>If the Federal Reserve repurchases treasury bonds, will inflation decrease?</a:t>
            </a:r>
          </a:p>
          <a:p>
            <a:r>
              <a:rPr lang="en-US" sz="2400" dirty="0" smtClean="0"/>
              <a:t>Music</a:t>
            </a:r>
          </a:p>
          <a:p>
            <a:pPr lvl="1"/>
            <a:r>
              <a:rPr lang="en-US" sz="2000" dirty="0" smtClean="0"/>
              <a:t>How will it sound if a violin plays A, a Flute plays B, a Cello plays C, …</a:t>
            </a:r>
          </a:p>
          <a:p>
            <a:pPr lvl="1"/>
            <a:r>
              <a:rPr lang="en-US" sz="2000" dirty="0" smtClean="0"/>
              <a:t>What leads an audience to most appreciate a sound? [psychology]</a:t>
            </a:r>
          </a:p>
          <a:p>
            <a:pPr lvl="1"/>
            <a:r>
              <a:rPr lang="en-US" sz="2000" dirty="0" smtClean="0"/>
              <a:t>If we change the increase a tune’s time signature, will it appear faster?</a:t>
            </a:r>
          </a:p>
          <a:p>
            <a:r>
              <a:rPr lang="en-US" sz="2400" dirty="0" smtClean="0"/>
              <a:t>Love, History, Biology, Mathematics, Engineering, Health, …….</a:t>
            </a:r>
            <a:endParaRPr lang="en-US" sz="2000" dirty="0"/>
          </a:p>
        </p:txBody>
      </p:sp>
    </p:spTree>
    <p:extLst>
      <p:ext uri="{BB962C8B-B14F-4D97-AF65-F5344CB8AC3E}">
        <p14:creationId xmlns:p14="http://schemas.microsoft.com/office/powerpoint/2010/main" val="149731275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 Failure</a:t>
            </a:r>
            <a:endParaRPr lang="en-US" dirty="0"/>
          </a:p>
        </p:txBody>
      </p:sp>
      <p:sp>
        <p:nvSpPr>
          <p:cNvPr id="3" name="Content Placeholder 2"/>
          <p:cNvSpPr>
            <a:spLocks noGrp="1"/>
          </p:cNvSpPr>
          <p:nvPr>
            <p:ph idx="1"/>
          </p:nvPr>
        </p:nvSpPr>
        <p:spPr/>
        <p:txBody>
          <a:bodyPr/>
          <a:lstStyle/>
          <a:p>
            <a:r>
              <a:rPr lang="en-US" dirty="0" smtClean="0"/>
              <a:t>God messed up our models</a:t>
            </a:r>
          </a:p>
          <a:p>
            <a:endParaRPr lang="en-US" dirty="0"/>
          </a:p>
        </p:txBody>
      </p:sp>
    </p:spTree>
    <p:extLst>
      <p:ext uri="{BB962C8B-B14F-4D97-AF65-F5344CB8AC3E}">
        <p14:creationId xmlns:p14="http://schemas.microsoft.com/office/powerpoint/2010/main" val="62636896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Failure…</a:t>
            </a:r>
            <a:endParaRPr lang="en-US" dirty="0"/>
          </a:p>
        </p:txBody>
      </p:sp>
      <p:pic>
        <p:nvPicPr>
          <p:cNvPr id="2054" name="Picture 6" descr="1440x900 Clouds over plai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57600" y="3350654"/>
            <a:ext cx="5245994" cy="3278746"/>
          </a:xfrm>
          <a:prstGeom prst="rect">
            <a:avLst/>
          </a:prstGeom>
          <a:noFill/>
          <a:extLst>
            <a:ext uri="{909E8E84-426E-40DD-AFC4-6F175D3DCCD1}">
              <a14:hiddenFill xmlns:a14="http://schemas.microsoft.com/office/drawing/2010/main">
                <a:solidFill>
                  <a:srgbClr val="FFFFFF"/>
                </a:solidFill>
              </a14:hiddenFill>
            </a:ext>
          </a:extLst>
        </p:spPr>
      </p:pic>
      <p:pic>
        <p:nvPicPr>
          <p:cNvPr id="2055" name="Picture 7" descr="C:\Users\Class2014\AppData\Local\Microsoft\Windows\Temporary Internet Files\Content.IE5\G6RLGSL0\MC900356157[1].wm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715000" y="4536713"/>
            <a:ext cx="829818" cy="906628"/>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http://upload.wikimedia.org/wikipedia/commons/9/9c/Negritos.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2267" t="7524" r="2665" b="7680"/>
          <a:stretch/>
        </p:blipFill>
        <p:spPr bwMode="auto">
          <a:xfrm>
            <a:off x="3886200" y="5010229"/>
            <a:ext cx="1156301" cy="1430256"/>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C:\Program Files (x86)\Microsoft Office\MEDIA\CAGCAT10\j0293828.wmf"/>
          <p:cNvPicPr>
            <a:picLocks noGrp="1" noChangeAspect="1" noChangeArrowheads="1"/>
          </p:cNvPicPr>
          <p:nvPr>
            <p:ph idx="1"/>
          </p:nvPr>
        </p:nvPicPr>
        <p:blipFill>
          <a:blip r:embed="rId6" cstate="print">
            <a:extLst>
              <a:ext uri="{28A0092B-C50C-407E-A947-70E740481C1C}">
                <a14:useLocalDpi xmlns:a14="http://schemas.microsoft.com/office/drawing/2010/main" val="0"/>
              </a:ext>
            </a:extLst>
          </a:blip>
          <a:srcRect/>
          <a:stretch>
            <a:fillRect/>
          </a:stretch>
        </p:blipFill>
        <p:spPr bwMode="auto">
          <a:xfrm>
            <a:off x="3919573" y="2777324"/>
            <a:ext cx="1371600" cy="1443486"/>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C:\Program Files (x86)\Microsoft Office\MEDIA\CAGCAT10\j0293828.wmf"/>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343443" y="2777324"/>
            <a:ext cx="1371600" cy="1443486"/>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C:\Program Files (x86)\Microsoft Office\MEDIA\CAGCAT10\j0293828.wmf"/>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781800" y="2777324"/>
            <a:ext cx="1371600" cy="1443486"/>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55519" y="780410"/>
            <a:ext cx="2560957" cy="2031325"/>
          </a:xfrm>
          <a:prstGeom prst="rect">
            <a:avLst/>
          </a:prstGeom>
          <a:noFill/>
        </p:spPr>
        <p:txBody>
          <a:bodyPr wrap="none" rtlCol="0">
            <a:spAutoFit/>
          </a:bodyPr>
          <a:lstStyle/>
          <a:p>
            <a:pPr marL="285750" indent="-285750">
              <a:buFont typeface="Arial" pitchFamily="34" charset="0"/>
              <a:buChar char="•"/>
            </a:pPr>
            <a:r>
              <a:rPr lang="en-US" dirty="0" smtClean="0"/>
              <a:t>Goal: </a:t>
            </a:r>
            <a:r>
              <a:rPr lang="en-US" cap="small" dirty="0" smtClean="0"/>
              <a:t>Food</a:t>
            </a:r>
            <a:r>
              <a:rPr lang="en-US" dirty="0" smtClean="0"/>
              <a:t>!</a:t>
            </a:r>
          </a:p>
          <a:p>
            <a:pPr marL="285750" indent="-285750">
              <a:buFont typeface="Arial" pitchFamily="34" charset="0"/>
              <a:buChar char="•"/>
            </a:pPr>
            <a:r>
              <a:rPr lang="en-US" dirty="0" smtClean="0"/>
              <a:t>When will it rain?</a:t>
            </a:r>
          </a:p>
          <a:p>
            <a:pPr marL="285750" indent="-285750">
              <a:buFont typeface="Arial" pitchFamily="34" charset="0"/>
              <a:buChar char="•"/>
            </a:pPr>
            <a:r>
              <a:rPr lang="en-US" dirty="0" smtClean="0"/>
              <a:t>Where are the deer</a:t>
            </a:r>
            <a:br>
              <a:rPr lang="en-US" dirty="0" smtClean="0"/>
            </a:br>
            <a:r>
              <a:rPr lang="en-US" dirty="0" smtClean="0"/>
              <a:t>given it’s raining?</a:t>
            </a:r>
            <a:endParaRPr lang="en-US" dirty="0"/>
          </a:p>
          <a:p>
            <a:pPr marL="285750" indent="-285750">
              <a:buFont typeface="Arial" pitchFamily="34" charset="0"/>
              <a:buChar char="•"/>
            </a:pPr>
            <a:r>
              <a:rPr lang="en-US" dirty="0" smtClean="0"/>
              <a:t>Make the herds move</a:t>
            </a:r>
            <a:br>
              <a:rPr lang="en-US" dirty="0" smtClean="0"/>
            </a:br>
            <a:r>
              <a:rPr lang="en-US" dirty="0" smtClean="0"/>
              <a:t>somewhere via noise?</a:t>
            </a:r>
          </a:p>
          <a:p>
            <a:pPr marL="107950" indent="-285750">
              <a:buFont typeface="Arial" pitchFamily="34" charset="0"/>
              <a:buChar char="•"/>
            </a:pPr>
            <a:endParaRPr lang="en-US" dirty="0"/>
          </a:p>
        </p:txBody>
      </p:sp>
      <p:pic>
        <p:nvPicPr>
          <p:cNvPr id="2057" name="Picture 9" descr="C:\Program Files (x86)\Microsoft Office\MEDIA\CAGCAT10\j0149627.wmf"/>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981200" y="4191000"/>
            <a:ext cx="1308929" cy="930049"/>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C:\Users\Class2014\AppData\Local\Microsoft\Windows\Temporary Internet Files\Content.IE5\O9L5FNKL\MC900436334[1].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66800" y="5049728"/>
            <a:ext cx="1714500" cy="1714500"/>
          </a:xfrm>
          <a:prstGeom prst="rect">
            <a:avLst/>
          </a:prstGeom>
          <a:noFill/>
          <a:extLst>
            <a:ext uri="{909E8E84-426E-40DD-AFC4-6F175D3DCCD1}">
              <a14:hiddenFill xmlns:a14="http://schemas.microsoft.com/office/drawing/2010/main">
                <a:solidFill>
                  <a:srgbClr val="FFFFFF"/>
                </a:solidFill>
              </a14:hiddenFill>
            </a:ext>
          </a:extLst>
        </p:spPr>
      </p:pic>
      <p:pic>
        <p:nvPicPr>
          <p:cNvPr id="2059" name="Picture 11" descr="C:\Users\Class2014\AppData\Local\Microsoft\Windows\Temporary Internet Files\Content.IE5\1GYX6QKB\MC900391486[1].wmf"/>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348996" y="4650257"/>
            <a:ext cx="1632204" cy="1816913"/>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4147351" y="1368641"/>
            <a:ext cx="1344792" cy="923330"/>
          </a:xfrm>
          <a:prstGeom prst="rect">
            <a:avLst/>
          </a:prstGeom>
          <a:noFill/>
        </p:spPr>
        <p:txBody>
          <a:bodyPr wrap="none" rtlCol="0">
            <a:spAutoFit/>
          </a:bodyPr>
          <a:lstStyle/>
          <a:p>
            <a:r>
              <a:rPr lang="en-US" dirty="0" smtClean="0"/>
              <a:t>Explanation</a:t>
            </a:r>
          </a:p>
          <a:p>
            <a:r>
              <a:rPr lang="en-US" dirty="0" smtClean="0"/>
              <a:t>Prediction</a:t>
            </a:r>
          </a:p>
          <a:p>
            <a:r>
              <a:rPr lang="en-US" dirty="0" smtClean="0"/>
              <a:t>Intervention</a:t>
            </a:r>
          </a:p>
        </p:txBody>
      </p:sp>
      <p:sp>
        <p:nvSpPr>
          <p:cNvPr id="11" name="TextBox 10"/>
          <p:cNvSpPr txBox="1"/>
          <p:nvPr/>
        </p:nvSpPr>
        <p:spPr>
          <a:xfrm>
            <a:off x="7399782" y="914400"/>
            <a:ext cx="1181734" cy="369332"/>
          </a:xfrm>
          <a:prstGeom prst="rect">
            <a:avLst/>
          </a:prstGeom>
          <a:noFill/>
        </p:spPr>
        <p:txBody>
          <a:bodyPr wrap="none" rtlCol="0">
            <a:spAutoFit/>
          </a:bodyPr>
          <a:lstStyle/>
          <a:p>
            <a:r>
              <a:rPr lang="en-US" dirty="0" smtClean="0"/>
              <a:t>~7000 BCE</a:t>
            </a:r>
            <a:endParaRPr lang="en-US" dirty="0"/>
          </a:p>
        </p:txBody>
      </p:sp>
      <p:sp>
        <p:nvSpPr>
          <p:cNvPr id="12" name="Rounded Rectangular Callout 11"/>
          <p:cNvSpPr/>
          <p:nvPr/>
        </p:nvSpPr>
        <p:spPr>
          <a:xfrm>
            <a:off x="2209800" y="2819400"/>
            <a:ext cx="571500" cy="609600"/>
          </a:xfrm>
          <a:prstGeom prst="wedgeRoundRectCallout">
            <a:avLst>
              <a:gd name="adj1" fmla="val -39765"/>
              <a:gd name="adj2" fmla="val 66981"/>
              <a:gd name="adj3" fmla="val 16667"/>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t>!!</a:t>
            </a:r>
            <a:endParaRPr lang="en-US" sz="2800" b="1" dirty="0"/>
          </a:p>
        </p:txBody>
      </p:sp>
    </p:spTree>
    <p:extLst>
      <p:ext uri="{BB962C8B-B14F-4D97-AF65-F5344CB8AC3E}">
        <p14:creationId xmlns:p14="http://schemas.microsoft.com/office/powerpoint/2010/main" val="277165601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Prediction	P(rain | </a:t>
                </a:r>
                <a:r>
                  <a:rPr lang="en-US" dirty="0" err="1" smtClean="0"/>
                  <a:t>current_weather</a:t>
                </a:r>
                <a:r>
                  <a:rPr lang="en-US" dirty="0" smtClean="0"/>
                  <a:t>)</a:t>
                </a:r>
              </a:p>
              <a:p>
                <a:pPr lvl="1"/>
                <a:endParaRPr lang="en-US" dirty="0" smtClean="0"/>
              </a:p>
              <a:p>
                <a:r>
                  <a:rPr lang="en-US" dirty="0" smtClean="0"/>
                  <a:t>Explanation	</a:t>
                </a:r>
                <a14:m>
                  <m:oMath xmlns:m="http://schemas.openxmlformats.org/officeDocument/2006/math">
                    <m:m>
                      <m:mPr>
                        <m:mcs>
                          <m:mc>
                            <m:mcPr>
                              <m:count m:val="1"/>
                              <m:mcJc m:val="center"/>
                            </m:mcPr>
                          </m:mc>
                        </m:mcs>
                        <m:ctrlPr>
                          <a:rPr lang="en-US" b="0" i="1" smtClean="0">
                            <a:latin typeface="Cambria Math"/>
                          </a:rPr>
                        </m:ctrlPr>
                      </m:mPr>
                      <m:mr>
                        <m:e>
                          <m:r>
                            <a:rPr lang="en-US" b="0" i="1" smtClean="0">
                              <a:latin typeface="Cambria Math"/>
                            </a:rPr>
                            <m:t>𝑎𝑟𝑔𝑚𝑎𝑥</m:t>
                          </m:r>
                        </m:e>
                      </m:mr>
                      <m:mr>
                        <m:e>
                          <m:r>
                            <a:rPr lang="en-US" b="0" i="1" smtClean="0">
                              <a:latin typeface="Cambria Math"/>
                            </a:rPr>
                            <m:t>𝑤𝑎𝑡𝑒𝑟𝑖𝑛𝑔</m:t>
                          </m:r>
                        </m:e>
                      </m:mr>
                    </m:m>
                    <m:r>
                      <a:rPr lang="en-US" b="0" i="1" smtClean="0">
                        <a:latin typeface="Cambria Math"/>
                      </a:rPr>
                      <m:t>𝑃</m:t>
                    </m:r>
                    <m:r>
                      <a:rPr lang="en-US" b="0" i="1" smtClean="0">
                        <a:latin typeface="Cambria Math"/>
                      </a:rPr>
                      <m:t>(</m:t>
                    </m:r>
                  </m:oMath>
                </a14:m>
                <a:r>
                  <a:rPr lang="en-US" dirty="0" smtClean="0"/>
                  <a:t>Harvest=big | </a:t>
                </a:r>
              </a:p>
              <a:p>
                <a:r>
                  <a:rPr lang="en-US" dirty="0" smtClean="0"/>
                  <a:t>Intervention</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3"/>
                <a:stretch>
                  <a:fillRect l="-1630" t="-1752"/>
                </a:stretch>
              </a:blipFill>
            </p:spPr>
            <p:txBody>
              <a:bodyPr/>
              <a:lstStyle/>
              <a:p>
                <a:r>
                  <a:rPr lang="en-US">
                    <a:noFill/>
                  </a:rPr>
                  <a:t> </a:t>
                </a:r>
              </a:p>
            </p:txBody>
          </p:sp>
        </mc:Fallback>
      </mc:AlternateContent>
      <p:sp>
        <p:nvSpPr>
          <p:cNvPr id="4" name="Rectangle 3"/>
          <p:cNvSpPr/>
          <p:nvPr/>
        </p:nvSpPr>
        <p:spPr>
          <a:xfrm>
            <a:off x="5040624" y="5223753"/>
            <a:ext cx="1876780" cy="129540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 name="Group 4"/>
          <p:cNvGrpSpPr/>
          <p:nvPr/>
        </p:nvGrpSpPr>
        <p:grpSpPr>
          <a:xfrm>
            <a:off x="5257800" y="5410200"/>
            <a:ext cx="1292714" cy="963849"/>
            <a:chOff x="5336686" y="5410200"/>
            <a:chExt cx="1292714" cy="963849"/>
          </a:xfrm>
        </p:grpSpPr>
        <p:sp>
          <p:nvSpPr>
            <p:cNvPr id="6" name="Curved Right Arrow 5"/>
            <p:cNvSpPr/>
            <p:nvPr/>
          </p:nvSpPr>
          <p:spPr>
            <a:xfrm>
              <a:off x="5336686" y="5459649"/>
              <a:ext cx="609600" cy="914400"/>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Curved Right Arrow 6"/>
            <p:cNvSpPr/>
            <p:nvPr/>
          </p:nvSpPr>
          <p:spPr>
            <a:xfrm rot="10800000">
              <a:off x="6019800" y="5410200"/>
              <a:ext cx="609600" cy="914400"/>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8" name="TextBox 7"/>
          <p:cNvSpPr txBox="1"/>
          <p:nvPr/>
        </p:nvSpPr>
        <p:spPr>
          <a:xfrm>
            <a:off x="304800" y="4572000"/>
            <a:ext cx="4809650" cy="461665"/>
          </a:xfrm>
          <a:prstGeom prst="rect">
            <a:avLst/>
          </a:prstGeom>
          <a:noFill/>
        </p:spPr>
        <p:txBody>
          <a:bodyPr wrap="none" rtlCol="0">
            <a:spAutoFit/>
          </a:bodyPr>
          <a:lstStyle/>
          <a:p>
            <a:r>
              <a:rPr lang="en-US" sz="2400" b="1" dirty="0" smtClean="0">
                <a:sym typeface="Wingdings" pitchFamily="2" charset="2"/>
              </a:rPr>
              <a:t>Combine with Feedback  Learning</a:t>
            </a:r>
            <a:endParaRPr lang="en-US" sz="2400" b="1" dirty="0"/>
          </a:p>
        </p:txBody>
      </p:sp>
    </p:spTree>
    <p:extLst>
      <p:ext uri="{BB962C8B-B14F-4D97-AF65-F5344CB8AC3E}">
        <p14:creationId xmlns:p14="http://schemas.microsoft.com/office/powerpoint/2010/main" val="359171169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Content Placeholder 2"/>
          <p:cNvSpPr>
            <a:spLocks noGrp="1"/>
          </p:cNvSpPr>
          <p:nvPr>
            <p:ph idx="1"/>
          </p:nvPr>
        </p:nvSpPr>
        <p:spPr/>
        <p:txBody>
          <a:bodyPr>
            <a:normAutofit fontScale="70000" lnSpcReduction="20000"/>
          </a:bodyPr>
          <a:lstStyle/>
          <a:p>
            <a:r>
              <a:rPr lang="en-US" dirty="0" smtClean="0"/>
              <a:t>Push bandwidth (I/O</a:t>
            </a:r>
            <a:r>
              <a:rPr lang="en-US" dirty="0" smtClean="0"/>
              <a:t>)</a:t>
            </a:r>
            <a:endParaRPr lang="en-US" dirty="0" smtClean="0"/>
          </a:p>
          <a:p>
            <a:pPr lvl="1"/>
            <a:r>
              <a:rPr lang="en-US" dirty="0" smtClean="0"/>
              <a:t>Take in more data</a:t>
            </a:r>
          </a:p>
          <a:p>
            <a:pPr lvl="2"/>
            <a:r>
              <a:rPr lang="en-US" dirty="0" smtClean="0"/>
              <a:t>Telescopes, microscopes, Geiger counters, Internet, …</a:t>
            </a:r>
          </a:p>
          <a:p>
            <a:pPr lvl="1"/>
            <a:r>
              <a:rPr lang="en-US" dirty="0" smtClean="0"/>
              <a:t>Increase data’s relevant information content</a:t>
            </a:r>
          </a:p>
          <a:p>
            <a:pPr lvl="2"/>
            <a:r>
              <a:rPr lang="en-US" dirty="0" smtClean="0"/>
              <a:t>Filtering tools, Search Engines</a:t>
            </a:r>
          </a:p>
          <a:p>
            <a:r>
              <a:rPr lang="en-US" dirty="0" smtClean="0"/>
              <a:t>Push Memory (RAM, Storage)</a:t>
            </a:r>
          </a:p>
          <a:p>
            <a:pPr lvl="1"/>
            <a:r>
              <a:rPr lang="en-US" dirty="0" smtClean="0"/>
              <a:t>Summarize and condense (Hash)</a:t>
            </a:r>
          </a:p>
          <a:p>
            <a:pPr lvl="2"/>
            <a:r>
              <a:rPr lang="en-US" dirty="0" smtClean="0"/>
              <a:t>Library catalog system, Internet</a:t>
            </a:r>
          </a:p>
          <a:p>
            <a:r>
              <a:rPr lang="en-US" dirty="0" smtClean="0"/>
              <a:t>Push Computation (Processor)</a:t>
            </a:r>
          </a:p>
          <a:p>
            <a:pPr lvl="1"/>
            <a:r>
              <a:rPr lang="en-US" dirty="0" smtClean="0"/>
              <a:t>New ways of thinking </a:t>
            </a:r>
            <a:r>
              <a:rPr lang="en-US" dirty="0" smtClean="0">
                <a:sym typeface="Wingdings" pitchFamily="2" charset="2"/>
              </a:rPr>
              <a:t></a:t>
            </a:r>
            <a:r>
              <a:rPr lang="en-US" dirty="0" smtClean="0"/>
              <a:t> Theories</a:t>
            </a:r>
          </a:p>
          <a:p>
            <a:pPr lvl="2"/>
            <a:r>
              <a:rPr lang="en-US" dirty="0" smtClean="0"/>
              <a:t>Graphical, Symbolic, Numerical, Audial, …</a:t>
            </a:r>
          </a:p>
          <a:p>
            <a:pPr lvl="2"/>
            <a:r>
              <a:rPr lang="en-US" dirty="0" smtClean="0"/>
              <a:t>Statistics in Physics </a:t>
            </a:r>
            <a:r>
              <a:rPr lang="en-US" dirty="0" smtClean="0">
                <a:sym typeface="Wingdings" pitchFamily="2" charset="2"/>
              </a:rPr>
              <a:t> Classical to Probabilistic Model of Atom</a:t>
            </a:r>
            <a:endParaRPr lang="en-US" dirty="0" smtClean="0"/>
          </a:p>
          <a:p>
            <a:pPr lvl="1"/>
            <a:r>
              <a:rPr lang="en-US" dirty="0" smtClean="0"/>
              <a:t>Increase thinking efficiency</a:t>
            </a:r>
          </a:p>
          <a:p>
            <a:pPr lvl="2"/>
            <a:r>
              <a:rPr lang="en-US" dirty="0" smtClean="0"/>
              <a:t>Stand on the shoulders of giants</a:t>
            </a:r>
            <a:endParaRPr lang="en-US" dirty="0"/>
          </a:p>
        </p:txBody>
      </p:sp>
      <p:sp>
        <p:nvSpPr>
          <p:cNvPr id="5" name="TextBox 4"/>
          <p:cNvSpPr txBox="1"/>
          <p:nvPr/>
        </p:nvSpPr>
        <p:spPr>
          <a:xfrm>
            <a:off x="234024" y="6172200"/>
            <a:ext cx="6055889" cy="461665"/>
          </a:xfrm>
          <a:prstGeom prst="rect">
            <a:avLst/>
          </a:prstGeom>
          <a:noFill/>
        </p:spPr>
        <p:txBody>
          <a:bodyPr wrap="none" rtlCol="0">
            <a:spAutoFit/>
          </a:bodyPr>
          <a:lstStyle/>
          <a:p>
            <a:r>
              <a:rPr lang="en-US" sz="2400" b="1" dirty="0" smtClean="0">
                <a:sym typeface="Wingdings" pitchFamily="2" charset="2"/>
              </a:rPr>
              <a:t>Push our Limits  Approach the God Machine</a:t>
            </a:r>
            <a:endParaRPr lang="en-US" sz="2400" b="1" dirty="0"/>
          </a:p>
        </p:txBody>
      </p:sp>
    </p:spTree>
    <p:extLst>
      <p:ext uri="{BB962C8B-B14F-4D97-AF65-F5344CB8AC3E}">
        <p14:creationId xmlns:p14="http://schemas.microsoft.com/office/powerpoint/2010/main" val="20913624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The First Modelers</a:t>
            </a:r>
          </a:p>
          <a:p>
            <a:r>
              <a:rPr lang="en-US" dirty="0" smtClean="0"/>
              <a:t>Human 	Limits</a:t>
            </a:r>
          </a:p>
          <a:p>
            <a:r>
              <a:rPr lang="en-US" dirty="0" smtClean="0"/>
              <a:t>Ultimate	Limits</a:t>
            </a:r>
          </a:p>
          <a:p>
            <a:r>
              <a:rPr lang="en-US" dirty="0" smtClean="0"/>
              <a:t>Pushing 	Limits</a:t>
            </a:r>
          </a:p>
          <a:p>
            <a:r>
              <a:rPr lang="en-US" i="1" dirty="0" smtClean="0"/>
              <a:t>Why?</a:t>
            </a:r>
            <a:r>
              <a:rPr lang="en-US" dirty="0" smtClean="0"/>
              <a:t> Models &amp; Life</a:t>
            </a:r>
            <a:endParaRPr lang="en-US" dirty="0"/>
          </a:p>
        </p:txBody>
      </p:sp>
      <p:sp>
        <p:nvSpPr>
          <p:cNvPr id="4" name="TextBox 3"/>
          <p:cNvSpPr txBox="1"/>
          <p:nvPr/>
        </p:nvSpPr>
        <p:spPr>
          <a:xfrm>
            <a:off x="5446734" y="4343400"/>
            <a:ext cx="2028632" cy="1200329"/>
          </a:xfrm>
          <a:prstGeom prst="rect">
            <a:avLst/>
          </a:prstGeom>
          <a:noFill/>
        </p:spPr>
        <p:txBody>
          <a:bodyPr wrap="none" rtlCol="0">
            <a:spAutoFit/>
          </a:bodyPr>
          <a:lstStyle/>
          <a:p>
            <a:r>
              <a:rPr lang="en-US" sz="3600" dirty="0" smtClean="0"/>
              <a:t>What is a </a:t>
            </a:r>
          </a:p>
          <a:p>
            <a:pPr algn="ctr"/>
            <a:r>
              <a:rPr lang="en-US" sz="3600" b="1" dirty="0" smtClean="0"/>
              <a:t>model</a:t>
            </a:r>
            <a:r>
              <a:rPr lang="en-US" sz="3600" dirty="0" smtClean="0"/>
              <a:t>?</a:t>
            </a:r>
            <a:endParaRPr lang="en-US" sz="3600" dirty="0"/>
          </a:p>
        </p:txBody>
      </p:sp>
      <p:grpSp>
        <p:nvGrpSpPr>
          <p:cNvPr id="6" name="Group 5"/>
          <p:cNvGrpSpPr/>
          <p:nvPr/>
        </p:nvGrpSpPr>
        <p:grpSpPr>
          <a:xfrm>
            <a:off x="4419600" y="1752600"/>
            <a:ext cx="4114800" cy="2032494"/>
            <a:chOff x="2225750" y="4495800"/>
            <a:chExt cx="4114800" cy="2032494"/>
          </a:xfrm>
        </p:grpSpPr>
        <p:sp>
          <p:nvSpPr>
            <p:cNvPr id="5" name="Right Arrow 4"/>
            <p:cNvSpPr/>
            <p:nvPr/>
          </p:nvSpPr>
          <p:spPr>
            <a:xfrm>
              <a:off x="2225750" y="4916539"/>
              <a:ext cx="1524000" cy="1143000"/>
            </a:xfrm>
            <a:prstGeom prst="rightArrow">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alpha val="27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7" name="Picture 3" descr="C:\Users\Class2014\Documents\Dropbox\ModelTalk\box-icon-mod.jpg"/>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10000" b="90000" l="10000" r="90000"/>
                      </a14:imgEffect>
                    </a14:imgLayer>
                  </a14:imgProps>
                </a:ext>
                <a:ext uri="{28A0092B-C50C-407E-A947-70E740481C1C}">
                  <a14:useLocalDpi xmlns:a14="http://schemas.microsoft.com/office/drawing/2010/main" val="0"/>
                </a:ext>
              </a:extLst>
            </a:blip>
            <a:srcRect l="18905" t="8334" r="18507" b="8333"/>
            <a:stretch/>
          </p:blipFill>
          <p:spPr bwMode="auto">
            <a:xfrm>
              <a:off x="3313134" y="4495800"/>
              <a:ext cx="1908132" cy="2032494"/>
            </a:xfrm>
            <a:prstGeom prst="rect">
              <a:avLst/>
            </a:prstGeom>
            <a:noFill/>
            <a:extLst>
              <a:ext uri="{909E8E84-426E-40DD-AFC4-6F175D3DCCD1}">
                <a14:hiddenFill xmlns:a14="http://schemas.microsoft.com/office/drawing/2010/main">
                  <a:solidFill>
                    <a:srgbClr val="FFFFFF"/>
                  </a:solidFill>
                </a14:hiddenFill>
              </a:ext>
            </a:extLst>
          </p:spPr>
        </p:pic>
        <p:sp>
          <p:nvSpPr>
            <p:cNvPr id="7" name="Right Arrow 6"/>
            <p:cNvSpPr/>
            <p:nvPr/>
          </p:nvSpPr>
          <p:spPr>
            <a:xfrm>
              <a:off x="4816550" y="4940547"/>
              <a:ext cx="1524000" cy="1143000"/>
            </a:xfrm>
            <a:prstGeom prst="rightArrow">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alpha val="27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 name="Curved Down Arrow 7"/>
          <p:cNvSpPr/>
          <p:nvPr/>
        </p:nvSpPr>
        <p:spPr>
          <a:xfrm rot="10800000">
            <a:off x="4978053" y="3200401"/>
            <a:ext cx="2740653" cy="914400"/>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43394887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First Modelers</a:t>
            </a:r>
            <a:endParaRPr lang="en-US" dirty="0"/>
          </a:p>
        </p:txBody>
      </p:sp>
      <p:pic>
        <p:nvPicPr>
          <p:cNvPr id="2054" name="Picture 6" descr="1440x900 Clouds over plain"/>
          <p:cNvPicPr>
            <a:picLocks noChangeAspect="1" noChangeArrowheads="1"/>
          </p:cNvPicPr>
          <p:nvPr/>
        </p:nvPicPr>
        <p:blipFill>
          <a:blip r:embed="rId3" cstate="print">
            <a:extLst>
              <a:ext uri="{28A0092B-C50C-407E-A947-70E740481C1C}">
                <a14:useLocalDpi xmlns:a14="http://schemas.microsoft.com/office/drawing/2010/main"/>
              </a:ext>
            </a:extLst>
          </a:blip>
          <a:srcRect/>
          <a:stretch>
            <a:fillRect/>
          </a:stretch>
        </p:blipFill>
        <p:spPr bwMode="auto">
          <a:xfrm>
            <a:off x="3657600" y="3350654"/>
            <a:ext cx="5245994" cy="3278746"/>
          </a:xfrm>
          <a:prstGeom prst="rect">
            <a:avLst/>
          </a:prstGeom>
          <a:noFill/>
          <a:extLst>
            <a:ext uri="{909E8E84-426E-40DD-AFC4-6F175D3DCCD1}">
              <a14:hiddenFill xmlns:a14="http://schemas.microsoft.com/office/drawing/2010/main">
                <a:solidFill>
                  <a:srgbClr val="FFFFFF"/>
                </a:solidFill>
              </a14:hiddenFill>
            </a:ext>
          </a:extLst>
        </p:spPr>
      </p:pic>
      <p:pic>
        <p:nvPicPr>
          <p:cNvPr id="2055" name="Picture 7" descr="C:\Users\Class2014\AppData\Local\Microsoft\Windows\Temporary Internet Files\Content.IE5\G6RLGSL0\MC900356157[1].wm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766101" y="5533857"/>
            <a:ext cx="829818" cy="906628"/>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http://upload.wikimedia.org/wikipedia/commons/9/9c/Negritos.png"/>
          <p:cNvPicPr>
            <a:picLocks noChangeAspect="1" noChangeArrowheads="1"/>
          </p:cNvPicPr>
          <p:nvPr/>
        </p:nvPicPr>
        <p:blipFill rotWithShape="1">
          <a:blip r:embed="rId5" cstate="print">
            <a:extLst>
              <a:ext uri="{28A0092B-C50C-407E-A947-70E740481C1C}">
                <a14:useLocalDpi xmlns:a14="http://schemas.microsoft.com/office/drawing/2010/main"/>
              </a:ext>
            </a:extLst>
          </a:blip>
          <a:srcRect/>
          <a:stretch/>
        </p:blipFill>
        <p:spPr bwMode="auto">
          <a:xfrm>
            <a:off x="4086351" y="5257799"/>
            <a:ext cx="956150" cy="118268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34804" y="1099066"/>
            <a:ext cx="6505563" cy="1938992"/>
          </a:xfrm>
          <a:prstGeom prst="rect">
            <a:avLst/>
          </a:prstGeom>
          <a:noFill/>
        </p:spPr>
        <p:txBody>
          <a:bodyPr wrap="none" rtlCol="0">
            <a:spAutoFit/>
          </a:bodyPr>
          <a:lstStyle/>
          <a:p>
            <a:r>
              <a:rPr lang="en-US" sz="2400" b="1" u="sng" dirty="0" smtClean="0"/>
              <a:t>Goal: </a:t>
            </a:r>
            <a:r>
              <a:rPr lang="en-US" sz="2400" b="1" u="sng" cap="small" dirty="0" smtClean="0"/>
              <a:t>Food</a:t>
            </a:r>
            <a:r>
              <a:rPr lang="en-US" sz="2400" b="1" u="sng" dirty="0" smtClean="0"/>
              <a:t>!</a:t>
            </a:r>
          </a:p>
          <a:p>
            <a:pPr marL="285750" indent="-285750">
              <a:buFont typeface="Arial" pitchFamily="34" charset="0"/>
              <a:buChar char="•"/>
            </a:pPr>
            <a:r>
              <a:rPr lang="en-US" sz="2400" dirty="0" smtClean="0"/>
              <a:t>Where will deer be given current conditions?</a:t>
            </a:r>
          </a:p>
          <a:p>
            <a:pPr marL="285750" indent="-285750">
              <a:buFont typeface="Arial" pitchFamily="34" charset="0"/>
              <a:buChar char="•"/>
            </a:pPr>
            <a:r>
              <a:rPr lang="en-US" sz="2400" dirty="0" smtClean="0"/>
              <a:t>What conditions will make deer </a:t>
            </a:r>
            <a:br>
              <a:rPr lang="en-US" sz="2400" dirty="0" smtClean="0"/>
            </a:br>
            <a:r>
              <a:rPr lang="en-US" sz="2400" dirty="0" smtClean="0"/>
              <a:t>	most likely move under the trap?</a:t>
            </a:r>
            <a:endParaRPr lang="en-US" sz="2400" dirty="0"/>
          </a:p>
          <a:p>
            <a:pPr marL="285750" indent="-285750">
              <a:buFont typeface="Arial" pitchFamily="34" charset="0"/>
              <a:buChar char="•"/>
            </a:pPr>
            <a:r>
              <a:rPr lang="en-US" sz="2400" dirty="0" smtClean="0"/>
              <a:t>If I make a noise, will deer move under the trap?</a:t>
            </a:r>
          </a:p>
        </p:txBody>
      </p:sp>
      <p:sp>
        <p:nvSpPr>
          <p:cNvPr id="8" name="TextBox 7"/>
          <p:cNvSpPr txBox="1"/>
          <p:nvPr/>
        </p:nvSpPr>
        <p:spPr>
          <a:xfrm>
            <a:off x="6553200" y="1514767"/>
            <a:ext cx="2323072" cy="1585049"/>
          </a:xfrm>
          <a:prstGeom prst="rect">
            <a:avLst/>
          </a:prstGeom>
          <a:noFill/>
        </p:spPr>
        <p:txBody>
          <a:bodyPr wrap="none" rtlCol="0">
            <a:spAutoFit/>
          </a:bodyPr>
          <a:lstStyle/>
          <a:p>
            <a:pPr marL="230188" indent="-230188">
              <a:buFont typeface="Wingdings" pitchFamily="2" charset="2"/>
              <a:buChar char="Ø"/>
            </a:pPr>
            <a:r>
              <a:rPr lang="en-US" sz="2800" b="1" dirty="0" smtClean="0"/>
              <a:t>Prediction</a:t>
            </a:r>
          </a:p>
          <a:p>
            <a:pPr marL="230188" indent="-230188">
              <a:buFont typeface="Wingdings" pitchFamily="2" charset="2"/>
              <a:buChar char="Ø"/>
            </a:pPr>
            <a:endParaRPr lang="en-US" sz="500" b="1" dirty="0" smtClean="0"/>
          </a:p>
          <a:p>
            <a:pPr marL="230188" indent="-230188">
              <a:buFont typeface="Wingdings" pitchFamily="2" charset="2"/>
              <a:buChar char="Ø"/>
            </a:pPr>
            <a:r>
              <a:rPr lang="en-US" sz="2800" b="1" dirty="0" smtClean="0"/>
              <a:t>Explanation</a:t>
            </a:r>
            <a:br>
              <a:rPr lang="en-US" sz="2800" b="1" dirty="0" smtClean="0"/>
            </a:br>
            <a:endParaRPr lang="en-US" sz="500" b="1" dirty="0" smtClean="0"/>
          </a:p>
          <a:p>
            <a:pPr marL="230188" indent="-230188">
              <a:buFont typeface="Wingdings" pitchFamily="2" charset="2"/>
              <a:buChar char="Ø"/>
            </a:pPr>
            <a:r>
              <a:rPr lang="en-US" sz="2800" b="1" dirty="0" smtClean="0"/>
              <a:t>Intervention</a:t>
            </a:r>
          </a:p>
        </p:txBody>
      </p:sp>
      <p:sp>
        <p:nvSpPr>
          <p:cNvPr id="12" name="Rounded Rectangular Callout 11"/>
          <p:cNvSpPr/>
          <p:nvPr/>
        </p:nvSpPr>
        <p:spPr>
          <a:xfrm>
            <a:off x="7787452" y="5282213"/>
            <a:ext cx="571500" cy="609600"/>
          </a:xfrm>
          <a:prstGeom prst="wedgeRoundRectCallout">
            <a:avLst>
              <a:gd name="adj1" fmla="val -39765"/>
              <a:gd name="adj2" fmla="val 66981"/>
              <a:gd name="adj3" fmla="val 16667"/>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t>!!</a:t>
            </a:r>
            <a:endParaRPr lang="en-US" sz="2800" b="1" dirty="0"/>
          </a:p>
        </p:txBody>
      </p:sp>
      <p:cxnSp>
        <p:nvCxnSpPr>
          <p:cNvPr id="15" name="Straight Connector 14"/>
          <p:cNvCxnSpPr/>
          <p:nvPr/>
        </p:nvCxnSpPr>
        <p:spPr>
          <a:xfrm flipV="1">
            <a:off x="5360634" y="3810000"/>
            <a:ext cx="0" cy="1524000"/>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H="1">
            <a:off x="5334001" y="3810000"/>
            <a:ext cx="847009" cy="0"/>
          </a:xfrm>
          <a:prstGeom prst="line">
            <a:avLst/>
          </a:prstGeom>
          <a:ln w="508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pic>
        <p:nvPicPr>
          <p:cNvPr id="2061" name="Picture 13" descr="C:\Users\Class2014\Desktop\crate.png"/>
          <p:cNvPicPr>
            <a:picLocks noChangeAspect="1" noChangeArrowheads="1"/>
          </p:cNvPicPr>
          <p:nvPr/>
        </p:nvPicPr>
        <p:blipFill>
          <a:blip r:embed="rId6">
            <a:extLst>
              <a:ext uri="{28A0092B-C50C-407E-A947-70E740481C1C}">
                <a14:useLocalDpi xmlns:a14="http://schemas.microsoft.com/office/drawing/2010/main"/>
              </a:ext>
            </a:extLst>
          </a:blip>
          <a:srcRect/>
          <a:stretch>
            <a:fillRect/>
          </a:stretch>
        </p:blipFill>
        <p:spPr bwMode="auto">
          <a:xfrm rot="10800000">
            <a:off x="5656422" y="3532440"/>
            <a:ext cx="1049177" cy="1049177"/>
          </a:xfrm>
          <a:prstGeom prst="rect">
            <a:avLst/>
          </a:prstGeom>
          <a:noFill/>
          <a:extLst>
            <a:ext uri="{909E8E84-426E-40DD-AFC4-6F175D3DCCD1}">
              <a14:hiddenFill xmlns:a14="http://schemas.microsoft.com/office/drawing/2010/main">
                <a:solidFill>
                  <a:srgbClr val="FFFFFF"/>
                </a:solidFill>
              </a14:hiddenFill>
            </a:ext>
          </a:extLst>
        </p:spPr>
      </p:pic>
      <p:sp>
        <p:nvSpPr>
          <p:cNvPr id="20" name="Left Arrow 19"/>
          <p:cNvSpPr/>
          <p:nvPr/>
        </p:nvSpPr>
        <p:spPr>
          <a:xfrm>
            <a:off x="6781800" y="5000457"/>
            <a:ext cx="990600" cy="533400"/>
          </a:xfrm>
          <a:prstGeom prst="lef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a:t>
            </a:r>
            <a:endParaRPr lang="en-US" b="1" dirty="0"/>
          </a:p>
        </p:txBody>
      </p:sp>
      <p:sp>
        <p:nvSpPr>
          <p:cNvPr id="23" name="Rectangle 22"/>
          <p:cNvSpPr/>
          <p:nvPr/>
        </p:nvSpPr>
        <p:spPr>
          <a:xfrm>
            <a:off x="5909140" y="4343400"/>
            <a:ext cx="543740" cy="923330"/>
          </a:xfrm>
          <a:prstGeom prst="rect">
            <a:avLst/>
          </a:prstGeom>
          <a:gradFill flip="none" rotWithShape="1">
            <a:gsLst>
              <a:gs pos="85000">
                <a:schemeClr val="accent1">
                  <a:tint val="66000"/>
                  <a:satMod val="160000"/>
                  <a:alpha val="5000"/>
                </a:schemeClr>
              </a:gs>
              <a:gs pos="0">
                <a:schemeClr val="accent1">
                  <a:tint val="23500"/>
                  <a:satMod val="160000"/>
                  <a:alpha val="95000"/>
                </a:schemeClr>
              </a:gs>
            </a:gsLst>
            <a:path path="circle">
              <a:fillToRect l="50000" t="50000" r="50000" b="50000"/>
            </a:path>
            <a:tileRect/>
          </a:gradFill>
        </p:spPr>
        <p:txBody>
          <a:bodyPr wrap="none" lIns="91440" tIns="45720" rIns="91440" bIns="45720">
            <a:spAutoFit/>
          </a:bodyPr>
          <a:lstStyle/>
          <a:p>
            <a:pPr algn="ctr"/>
            <a:r>
              <a:rPr lang="en-US" sz="5400" b="1"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rPr>
              <a:t>?</a:t>
            </a:r>
            <a:endParaRPr lang="en-US" sz="5400" b="1" cap="none"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endParaRPr>
          </a:p>
        </p:txBody>
      </p:sp>
      <p:pic>
        <p:nvPicPr>
          <p:cNvPr id="2066" name="Picture 1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8599" y="3905250"/>
            <a:ext cx="2428875" cy="590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67" name="Picture 19"/>
          <p:cNvPicPr>
            <a:picLocks noChangeAspect="1" noChangeArrowheads="1"/>
          </p:cNvPicPr>
          <p:nvPr/>
        </p:nvPicPr>
        <p:blipFill>
          <a:blip r:embed="rId8">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0" y="4636058"/>
            <a:ext cx="4095750" cy="790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68" name="Picture 20"/>
          <p:cNvPicPr>
            <a:picLocks noChangeAspect="1" noChangeArrowheads="1"/>
          </p:cNvPicPr>
          <p:nvPr/>
        </p:nvPicPr>
        <p:blipFill>
          <a:blip r:embed="rId10">
            <a:extLst>
              <a:ext uri="{BEBA8EAE-BF5A-486C-A8C5-ECC9F3942E4B}">
                <a14:imgProps xmlns:a14="http://schemas.microsoft.com/office/drawing/2010/main">
                  <a14:imgLayer r:embed="rId11">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228599" y="5562600"/>
            <a:ext cx="3733800" cy="533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4" name="TextBox 23"/>
          <p:cNvSpPr txBox="1"/>
          <p:nvPr/>
        </p:nvSpPr>
        <p:spPr>
          <a:xfrm>
            <a:off x="381000" y="3009219"/>
            <a:ext cx="2831801" cy="523220"/>
          </a:xfrm>
          <a:prstGeom prst="rect">
            <a:avLst/>
          </a:prstGeom>
          <a:noFill/>
        </p:spPr>
        <p:txBody>
          <a:bodyPr wrap="none" rtlCol="0">
            <a:spAutoFit/>
          </a:bodyPr>
          <a:lstStyle/>
          <a:p>
            <a:r>
              <a:rPr lang="en-US" sz="2800" b="1" u="sng" dirty="0" smtClean="0"/>
              <a:t>Inference Queries</a:t>
            </a:r>
            <a:endParaRPr lang="en-US" sz="2800" b="1" u="sng" dirty="0"/>
          </a:p>
        </p:txBody>
      </p:sp>
      <p:sp>
        <p:nvSpPr>
          <p:cNvPr id="3" name="TextBox 2"/>
          <p:cNvSpPr txBox="1"/>
          <p:nvPr/>
        </p:nvSpPr>
        <p:spPr>
          <a:xfrm>
            <a:off x="1676400" y="3569306"/>
            <a:ext cx="1799467" cy="461665"/>
          </a:xfrm>
          <a:prstGeom prst="rect">
            <a:avLst/>
          </a:prstGeom>
          <a:noFill/>
        </p:spPr>
        <p:txBody>
          <a:bodyPr wrap="none" rtlCol="0">
            <a:spAutoFit/>
          </a:bodyPr>
          <a:lstStyle/>
          <a:p>
            <a:r>
              <a:rPr lang="en-US" sz="2400" i="1" dirty="0" smtClean="0"/>
              <a:t>Computable!</a:t>
            </a:r>
            <a:endParaRPr lang="en-US" sz="2400" i="1" dirty="0"/>
          </a:p>
        </p:txBody>
      </p:sp>
    </p:spTree>
    <p:extLst>
      <p:ext uri="{BB962C8B-B14F-4D97-AF65-F5344CB8AC3E}">
        <p14:creationId xmlns:p14="http://schemas.microsoft.com/office/powerpoint/2010/main" val="6696991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par>
                                <p:cTn id="11" presetID="37" presetClass="path" presetSubtype="0" accel="50000" decel="50000" fill="hold" nodeType="withEffect">
                                  <p:stCondLst>
                                    <p:cond delay="0"/>
                                  </p:stCondLst>
                                  <p:childTnLst>
                                    <p:animMotion origin="layout" path="M 1.11022E-16 -4.66574E-6 L 0.07309 0.00995 C 0.08854 0.01273 0.10938 0.00856 0.13038 -0.00069 C 0.15417 -0.0111 0.17188 -0.02405 0.18316 -0.03863 L 0.23733 -0.10455 " pathEditMode="relative" rAng="-1096880" ptsTypes="FffFF">
                                      <p:cBhvr>
                                        <p:cTn id="12" dur="2000" fill="hold"/>
                                        <p:tgtEl>
                                          <p:spTgt spid="2055"/>
                                        </p:tgtEl>
                                        <p:attrNameLst>
                                          <p:attrName>ppt_x</p:attrName>
                                          <p:attrName>ppt_y</p:attrName>
                                        </p:attrNameLst>
                                      </p:cBhvr>
                                      <p:rCtr x="12500" y="-2683"/>
                                    </p:animMotion>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06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
                                            <p:txEl>
                                              <p:pRg st="2" end="2"/>
                                            </p:txEl>
                                          </p:spTgt>
                                        </p:tgtEl>
                                        <p:attrNameLst>
                                          <p:attrName>style.visibility</p:attrName>
                                        </p:attrNameLst>
                                      </p:cBhvr>
                                      <p:to>
                                        <p:strVal val="visible"/>
                                      </p:to>
                                    </p:set>
                                  </p:childTnLst>
                                </p:cTn>
                              </p:par>
                            </p:childTnLst>
                          </p:cTn>
                        </p:par>
                        <p:par>
                          <p:cTn id="25" fill="hold">
                            <p:stCondLst>
                              <p:cond delay="0"/>
                            </p:stCondLst>
                            <p:childTnLst>
                              <p:par>
                                <p:cTn id="26" presetID="1" presetClass="entr" presetSubtype="0" fill="hold" grpId="0" nodeType="afterEffect">
                                  <p:stCondLst>
                                    <p:cond delay="0"/>
                                  </p:stCondLst>
                                  <p:childTnLst>
                                    <p:set>
                                      <p:cBhvr>
                                        <p:cTn id="27" dur="1" fill="hold">
                                          <p:stCondLst>
                                            <p:cond delay="0"/>
                                          </p:stCondLst>
                                        </p:cTn>
                                        <p:tgtEl>
                                          <p:spTgt spid="20"/>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xit" presetSubtype="0" fill="hold" grpId="1" nodeType="clickEffect">
                                  <p:stCondLst>
                                    <p:cond delay="0"/>
                                  </p:stCondLst>
                                  <p:childTnLst>
                                    <p:set>
                                      <p:cBhvr>
                                        <p:cTn id="31" dur="1" fill="hold">
                                          <p:stCondLst>
                                            <p:cond delay="0"/>
                                          </p:stCondLst>
                                        </p:cTn>
                                        <p:tgtEl>
                                          <p:spTgt spid="20"/>
                                        </p:tgtEl>
                                        <p:attrNameLst>
                                          <p:attrName>style.visibility</p:attrName>
                                        </p:attrNameLst>
                                      </p:cBhvr>
                                      <p:to>
                                        <p:strVal val="hidden"/>
                                      </p:to>
                                    </p:set>
                                  </p:childTnLst>
                                </p:cTn>
                              </p:par>
                            </p:childTnLst>
                          </p:cTn>
                        </p:par>
                        <p:par>
                          <p:cTn id="32" fill="hold">
                            <p:stCondLst>
                              <p:cond delay="0"/>
                            </p:stCondLst>
                            <p:childTnLst>
                              <p:par>
                                <p:cTn id="33" presetID="1" presetClass="entr" presetSubtype="0" fill="hold" grpId="0" nodeType="afterEffect">
                                  <p:stCondLst>
                                    <p:cond delay="0"/>
                                  </p:stCondLst>
                                  <p:childTnLst>
                                    <p:set>
                                      <p:cBhvr>
                                        <p:cTn id="3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63" presetClass="path" presetSubtype="0" decel="50000" fill="hold" nodeType="clickEffect">
                                  <p:stCondLst>
                                    <p:cond delay="0"/>
                                  </p:stCondLst>
                                  <p:childTnLst>
                                    <p:animMotion origin="layout" path="M -1.94444E-6 4.01804E-6 L 0.2842 0.03608 " pathEditMode="relative" rAng="0" ptsTypes="AA">
                                      <p:cBhvr>
                                        <p:cTn id="38" dur="1000" fill="hold"/>
                                        <p:tgtEl>
                                          <p:spTgt spid="2050"/>
                                        </p:tgtEl>
                                        <p:attrNameLst>
                                          <p:attrName>ppt_x</p:attrName>
                                          <p:attrName>ppt_y</p:attrName>
                                        </p:attrNameLst>
                                      </p:cBhvr>
                                      <p:rCtr x="14201" y="1804"/>
                                    </p:animMotion>
                                  </p:childTnLst>
                                </p:cTn>
                              </p:par>
                              <p:par>
                                <p:cTn id="39" presetID="45" presetClass="entr" presetSubtype="0" fill="hold" grpId="0" nodeType="withEffect">
                                  <p:stCondLst>
                                    <p:cond delay="0"/>
                                  </p:stCondLst>
                                  <p:childTnLst>
                                    <p:set>
                                      <p:cBhvr>
                                        <p:cTn id="40" dur="1" fill="hold">
                                          <p:stCondLst>
                                            <p:cond delay="0"/>
                                          </p:stCondLst>
                                        </p:cTn>
                                        <p:tgtEl>
                                          <p:spTgt spid="12"/>
                                        </p:tgtEl>
                                        <p:attrNameLst>
                                          <p:attrName>style.visibility</p:attrName>
                                        </p:attrNameLst>
                                      </p:cBhvr>
                                      <p:to>
                                        <p:strVal val="visible"/>
                                      </p:to>
                                    </p:set>
                                    <p:animEffect transition="in" filter="fade">
                                      <p:cBhvr>
                                        <p:cTn id="41" dur="1000"/>
                                        <p:tgtEl>
                                          <p:spTgt spid="12"/>
                                        </p:tgtEl>
                                      </p:cBhvr>
                                    </p:animEffect>
                                    <p:anim calcmode="lin" valueType="num">
                                      <p:cBhvr>
                                        <p:cTn id="42" dur="1000" fill="hold"/>
                                        <p:tgtEl>
                                          <p:spTgt spid="12"/>
                                        </p:tgtEl>
                                        <p:attrNameLst>
                                          <p:attrName>ppt_w</p:attrName>
                                        </p:attrNameLst>
                                      </p:cBhvr>
                                      <p:tavLst>
                                        <p:tav tm="0" fmla="#ppt_w*sin(2.5*pi*$)">
                                          <p:val>
                                            <p:fltVal val="0"/>
                                          </p:val>
                                        </p:tav>
                                        <p:tav tm="100000">
                                          <p:val>
                                            <p:fltVal val="1"/>
                                          </p:val>
                                        </p:tav>
                                      </p:tavLst>
                                    </p:anim>
                                    <p:anim calcmode="lin" valueType="num">
                                      <p:cBhvr>
                                        <p:cTn id="43" dur="1000" fill="hold"/>
                                        <p:tgtEl>
                                          <p:spTgt spid="12"/>
                                        </p:tgtEl>
                                        <p:attrNameLst>
                                          <p:attrName>ppt_h</p:attrName>
                                        </p:attrNameLst>
                                      </p:cBhvr>
                                      <p:tavLst>
                                        <p:tav tm="0">
                                          <p:val>
                                            <p:strVal val="#ppt_h"/>
                                          </p:val>
                                        </p:tav>
                                        <p:tav tm="100000">
                                          <p:val>
                                            <p:strVal val="#ppt_h"/>
                                          </p:val>
                                        </p:tav>
                                      </p:tavLst>
                                    </p:anim>
                                  </p:childTnLst>
                                </p:cTn>
                              </p:par>
                              <p:par>
                                <p:cTn id="44" presetID="35" presetClass="path" presetSubtype="0" accel="24000" decel="50000" fill="hold" nodeType="withEffect">
                                  <p:stCondLst>
                                    <p:cond delay="250"/>
                                  </p:stCondLst>
                                  <p:childTnLst>
                                    <p:animMotion origin="layout" path="M 0.23732 -0.10463 L -0.00087 -0.12848 " pathEditMode="relative" rAng="0" ptsTypes="AA">
                                      <p:cBhvr>
                                        <p:cTn id="45" dur="2000" fill="hold"/>
                                        <p:tgtEl>
                                          <p:spTgt spid="2055"/>
                                        </p:tgtEl>
                                        <p:attrNameLst>
                                          <p:attrName>ppt_x</p:attrName>
                                          <p:attrName>ppt_y</p:attrName>
                                        </p:attrNameLst>
                                      </p:cBhvr>
                                      <p:rCtr x="-11910" y="-1204"/>
                                    </p:animMotion>
                                  </p:childTnLst>
                                </p:cTn>
                              </p:par>
                            </p:childTnLst>
                          </p:cTn>
                        </p:par>
                      </p:childTnLst>
                    </p:cTn>
                  </p:par>
                  <p:par>
                    <p:cTn id="46" fill="hold">
                      <p:stCondLst>
                        <p:cond delay="indefinite"/>
                      </p:stCondLst>
                      <p:childTnLst>
                        <p:par>
                          <p:cTn id="47" fill="hold">
                            <p:stCondLst>
                              <p:cond delay="0"/>
                            </p:stCondLst>
                            <p:childTnLst>
                              <p:par>
                                <p:cTn id="48" presetID="42" presetClass="path" presetSubtype="0" accel="50000" decel="50000" fill="hold" nodeType="clickEffect">
                                  <p:stCondLst>
                                    <p:cond delay="0"/>
                                  </p:stCondLst>
                                  <p:childTnLst>
                                    <p:animMotion origin="layout" path="M 1.94444E-6 4.81481E-6 L 1.94444E-6 0.10856 " pathEditMode="relative" rAng="0" ptsTypes="AA">
                                      <p:cBhvr>
                                        <p:cTn id="49" dur="1000" fill="hold"/>
                                        <p:tgtEl>
                                          <p:spTgt spid="2061"/>
                                        </p:tgtEl>
                                        <p:attrNameLst>
                                          <p:attrName>ppt_x</p:attrName>
                                          <p:attrName>ppt_y</p:attrName>
                                        </p:attrNameLst>
                                      </p:cBhvr>
                                      <p:rCtr x="0" y="5417"/>
                                    </p:animMotion>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grpId="0" nodeType="clickEffect">
                                  <p:stCondLst>
                                    <p:cond delay="0"/>
                                  </p:stCondLst>
                                  <p:childTnLst>
                                    <p:set>
                                      <p:cBhvr>
                                        <p:cTn id="53" dur="1" fill="hold">
                                          <p:stCondLst>
                                            <p:cond delay="0"/>
                                          </p:stCondLst>
                                        </p:cTn>
                                        <p:tgtEl>
                                          <p:spTgt spid="8">
                                            <p:txEl>
                                              <p:pRg st="0" end="0"/>
                                            </p:txEl>
                                          </p:spTgt>
                                        </p:tgtEl>
                                        <p:attrNameLst>
                                          <p:attrName>style.visibility</p:attrName>
                                        </p:attrNameLst>
                                      </p:cBhvr>
                                      <p:to>
                                        <p:strVal val="visible"/>
                                      </p:to>
                                    </p:set>
                                  </p:childTnLst>
                                </p:cTn>
                              </p:par>
                              <p:par>
                                <p:cTn id="54" presetID="1" presetClass="entr" presetSubtype="0" fill="hold" nodeType="withEffect">
                                  <p:stCondLst>
                                    <p:cond delay="0"/>
                                  </p:stCondLst>
                                  <p:childTnLst>
                                    <p:set>
                                      <p:cBhvr>
                                        <p:cTn id="55" dur="1" fill="hold">
                                          <p:stCondLst>
                                            <p:cond delay="0"/>
                                          </p:stCondLst>
                                        </p:cTn>
                                        <p:tgtEl>
                                          <p:spTgt spid="2066"/>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grpId="0" nodeType="clickEffect">
                                  <p:stCondLst>
                                    <p:cond delay="0"/>
                                  </p:stCondLst>
                                  <p:childTnLst>
                                    <p:set>
                                      <p:cBhvr>
                                        <p:cTn id="59" dur="1" fill="hold">
                                          <p:stCondLst>
                                            <p:cond delay="0"/>
                                          </p:stCondLst>
                                        </p:cTn>
                                        <p:tgtEl>
                                          <p:spTgt spid="8">
                                            <p:txEl>
                                              <p:pRg st="2" end="2"/>
                                            </p:txEl>
                                          </p:spTgt>
                                        </p:tgtEl>
                                        <p:attrNameLst>
                                          <p:attrName>style.visibility</p:attrName>
                                        </p:attrNameLst>
                                      </p:cBhvr>
                                      <p:to>
                                        <p:strVal val="visible"/>
                                      </p:to>
                                    </p:set>
                                  </p:childTnLst>
                                </p:cTn>
                              </p:par>
                              <p:par>
                                <p:cTn id="60" presetID="1" presetClass="entr" presetSubtype="0" fill="hold" nodeType="withEffect">
                                  <p:stCondLst>
                                    <p:cond delay="0"/>
                                  </p:stCondLst>
                                  <p:childTnLst>
                                    <p:set>
                                      <p:cBhvr>
                                        <p:cTn id="61" dur="1" fill="hold">
                                          <p:stCondLst>
                                            <p:cond delay="0"/>
                                          </p:stCondLst>
                                        </p:cTn>
                                        <p:tgtEl>
                                          <p:spTgt spid="2067"/>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grpId="0" nodeType="clickEffect">
                                  <p:stCondLst>
                                    <p:cond delay="0"/>
                                  </p:stCondLst>
                                  <p:childTnLst>
                                    <p:set>
                                      <p:cBhvr>
                                        <p:cTn id="65" dur="1" fill="hold">
                                          <p:stCondLst>
                                            <p:cond delay="0"/>
                                          </p:stCondLst>
                                        </p:cTn>
                                        <p:tgtEl>
                                          <p:spTgt spid="8">
                                            <p:txEl>
                                              <p:pRg st="3" end="3"/>
                                            </p:txEl>
                                          </p:spTgt>
                                        </p:tgtEl>
                                        <p:attrNameLst>
                                          <p:attrName>style.visibility</p:attrName>
                                        </p:attrNameLst>
                                      </p:cBhvr>
                                      <p:to>
                                        <p:strVal val="visible"/>
                                      </p:to>
                                    </p:set>
                                  </p:childTnLst>
                                </p:cTn>
                              </p:par>
                              <p:par>
                                <p:cTn id="66" presetID="1" presetClass="entr" presetSubtype="0" fill="hold" nodeType="withEffect">
                                  <p:stCondLst>
                                    <p:cond delay="0"/>
                                  </p:stCondLst>
                                  <p:childTnLst>
                                    <p:set>
                                      <p:cBhvr>
                                        <p:cTn id="67" dur="1" fill="hold">
                                          <p:stCondLst>
                                            <p:cond delay="0"/>
                                          </p:stCondLst>
                                        </p:cTn>
                                        <p:tgtEl>
                                          <p:spTgt spid="2068"/>
                                        </p:tgtEl>
                                        <p:attrNameLst>
                                          <p:attrName>style.visibility</p:attrName>
                                        </p:attrNameLst>
                                      </p:cBhvr>
                                      <p:to>
                                        <p:strVal val="visible"/>
                                      </p:to>
                                    </p:set>
                                  </p:childTnLst>
                                </p:cTn>
                              </p:par>
                            </p:childTnLst>
                          </p:cTn>
                        </p:par>
                      </p:childTnLst>
                    </p:cTn>
                  </p:par>
                  <p:par>
                    <p:cTn id="68" fill="hold">
                      <p:stCondLst>
                        <p:cond delay="indefinite"/>
                      </p:stCondLst>
                      <p:childTnLst>
                        <p:par>
                          <p:cTn id="69" fill="hold">
                            <p:stCondLst>
                              <p:cond delay="0"/>
                            </p:stCondLst>
                            <p:childTnLst>
                              <p:par>
                                <p:cTn id="70" presetID="22" presetClass="entr" presetSubtype="4" fill="hold" grpId="1" nodeType="clickEffect">
                                  <p:stCondLst>
                                    <p:cond delay="0"/>
                                  </p:stCondLst>
                                  <p:childTnLst>
                                    <p:set>
                                      <p:cBhvr>
                                        <p:cTn id="71" dur="1" fill="hold">
                                          <p:stCondLst>
                                            <p:cond delay="0"/>
                                          </p:stCondLst>
                                        </p:cTn>
                                        <p:tgtEl>
                                          <p:spTgt spid="24"/>
                                        </p:tgtEl>
                                        <p:attrNameLst>
                                          <p:attrName>style.visibility</p:attrName>
                                        </p:attrNameLst>
                                      </p:cBhvr>
                                      <p:to>
                                        <p:strVal val="visible"/>
                                      </p:to>
                                    </p:set>
                                    <p:animEffect transition="in" filter="wipe(down)">
                                      <p:cBhvr>
                                        <p:cTn id="72" dur="500"/>
                                        <p:tgtEl>
                                          <p:spTgt spid="24"/>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3"/>
                                        </p:tgtEl>
                                        <p:attrNameLst>
                                          <p:attrName>style.visibility</p:attrName>
                                        </p:attrNameLst>
                                      </p:cBhvr>
                                      <p:to>
                                        <p:strVal val="visible"/>
                                      </p:to>
                                    </p:set>
                                    <p:animEffect transition="in" filter="fade">
                                      <p:cBhvr>
                                        <p:cTn id="77" dur="500"/>
                                        <p:tgtEl>
                                          <p:spTgt spid="3"/>
                                        </p:tgtEl>
                                      </p:cBhvr>
                                    </p:animEffect>
                                  </p:childTnLst>
                                </p:cTn>
                              </p:par>
                            </p:childTnLst>
                          </p:cTn>
                        </p:par>
                      </p:childTnLst>
                    </p:cTn>
                  </p:par>
                  <p:par>
                    <p:cTn id="78" fill="hold">
                      <p:stCondLst>
                        <p:cond delay="indefinite"/>
                      </p:stCondLst>
                      <p:childTnLst>
                        <p:par>
                          <p:cTn id="79" fill="hold">
                            <p:stCondLst>
                              <p:cond delay="0"/>
                            </p:stCondLst>
                            <p:childTnLst>
                              <p:par>
                                <p:cTn id="80" presetID="53" presetClass="entr" presetSubtype="16" fill="hold" grpId="0" nodeType="clickEffect">
                                  <p:stCondLst>
                                    <p:cond delay="0"/>
                                  </p:stCondLst>
                                  <p:childTnLst>
                                    <p:set>
                                      <p:cBhvr>
                                        <p:cTn id="81" dur="1" fill="hold">
                                          <p:stCondLst>
                                            <p:cond delay="0"/>
                                          </p:stCondLst>
                                        </p:cTn>
                                        <p:tgtEl>
                                          <p:spTgt spid="23"/>
                                        </p:tgtEl>
                                        <p:attrNameLst>
                                          <p:attrName>style.visibility</p:attrName>
                                        </p:attrNameLst>
                                      </p:cBhvr>
                                      <p:to>
                                        <p:strVal val="visible"/>
                                      </p:to>
                                    </p:set>
                                    <p:anim calcmode="lin" valueType="num">
                                      <p:cBhvr>
                                        <p:cTn id="82" dur="500" fill="hold"/>
                                        <p:tgtEl>
                                          <p:spTgt spid="23"/>
                                        </p:tgtEl>
                                        <p:attrNameLst>
                                          <p:attrName>ppt_w</p:attrName>
                                        </p:attrNameLst>
                                      </p:cBhvr>
                                      <p:tavLst>
                                        <p:tav tm="0">
                                          <p:val>
                                            <p:fltVal val="0"/>
                                          </p:val>
                                        </p:tav>
                                        <p:tav tm="100000">
                                          <p:val>
                                            <p:strVal val="#ppt_w"/>
                                          </p:val>
                                        </p:tav>
                                      </p:tavLst>
                                    </p:anim>
                                    <p:anim calcmode="lin" valueType="num">
                                      <p:cBhvr>
                                        <p:cTn id="83" dur="500" fill="hold"/>
                                        <p:tgtEl>
                                          <p:spTgt spid="23"/>
                                        </p:tgtEl>
                                        <p:attrNameLst>
                                          <p:attrName>ppt_h</p:attrName>
                                        </p:attrNameLst>
                                      </p:cBhvr>
                                      <p:tavLst>
                                        <p:tav tm="0">
                                          <p:val>
                                            <p:fltVal val="0"/>
                                          </p:val>
                                        </p:tav>
                                        <p:tav tm="100000">
                                          <p:val>
                                            <p:strVal val="#ppt_h"/>
                                          </p:val>
                                        </p:tav>
                                      </p:tavLst>
                                    </p:anim>
                                    <p:animEffect transition="in" filter="fade">
                                      <p:cBhvr>
                                        <p:cTn id="84"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P spid="8" grpId="0" uiExpand="1" build="p"/>
      <p:bldP spid="12" grpId="0" animBg="1"/>
      <p:bldP spid="20" grpId="0" animBg="1"/>
      <p:bldP spid="20" grpId="1" animBg="1"/>
      <p:bldP spid="23" grpId="0" animBg="1"/>
      <p:bldP spid="24" grpId="1"/>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Limits</a:t>
            </a:r>
            <a:endParaRPr lang="en-US" dirty="0"/>
          </a:p>
        </p:txBody>
      </p:sp>
      <p:pic>
        <p:nvPicPr>
          <p:cNvPr id="3076" name="Picture 4" descr="http://www.matinsmusings.com/wp-content/uploads/2012/06/philosopher1.bm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1165302"/>
            <a:ext cx="1981200" cy="241609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ular Callout 3"/>
          <p:cNvSpPr/>
          <p:nvPr/>
        </p:nvSpPr>
        <p:spPr>
          <a:xfrm>
            <a:off x="2895600" y="1219200"/>
            <a:ext cx="4800600" cy="990600"/>
          </a:xfrm>
          <a:prstGeom prst="wedgeRectCallout">
            <a:avLst>
              <a:gd name="adj1" fmla="val -63215"/>
              <a:gd name="adj2" fmla="val 1278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t>“What are the limits of our models?”</a:t>
            </a:r>
          </a:p>
          <a:p>
            <a:r>
              <a:rPr lang="en-US" sz="2400" dirty="0" smtClean="0"/>
              <a:t>“How do we acquire knowledge?”</a:t>
            </a:r>
          </a:p>
        </p:txBody>
      </p:sp>
      <p:sp>
        <p:nvSpPr>
          <p:cNvPr id="5" name="TextBox 4"/>
          <p:cNvSpPr txBox="1"/>
          <p:nvPr/>
        </p:nvSpPr>
        <p:spPr>
          <a:xfrm>
            <a:off x="6096000" y="2183769"/>
            <a:ext cx="2223942" cy="419695"/>
          </a:xfrm>
          <a:prstGeom prst="rect">
            <a:avLst/>
          </a:prstGeom>
          <a:noFill/>
        </p:spPr>
        <p:txBody>
          <a:bodyPr wrap="none" rtlCol="0">
            <a:spAutoFit/>
          </a:bodyPr>
          <a:lstStyle/>
          <a:p>
            <a:r>
              <a:rPr lang="en-US" sz="2400" i="1" dirty="0" smtClean="0">
                <a:sym typeface="Wingdings" pitchFamily="2" charset="2"/>
              </a:rPr>
              <a:t> </a:t>
            </a:r>
            <a:r>
              <a:rPr lang="en-US" sz="2400" i="1" dirty="0" smtClean="0"/>
              <a:t>Epistemology</a:t>
            </a:r>
            <a:endParaRPr lang="en-US" sz="2400" i="1" dirty="0"/>
          </a:p>
        </p:txBody>
      </p:sp>
      <p:sp>
        <p:nvSpPr>
          <p:cNvPr id="9" name="Left Brace 8"/>
          <p:cNvSpPr/>
          <p:nvPr/>
        </p:nvSpPr>
        <p:spPr>
          <a:xfrm rot="5400000">
            <a:off x="5145523" y="573733"/>
            <a:ext cx="690266" cy="4114800"/>
          </a:xfrm>
          <a:prstGeom prst="leftBrace">
            <a:avLst>
              <a:gd name="adj1" fmla="val 33115"/>
              <a:gd name="adj2" fmla="val 50000"/>
            </a:avLst>
          </a:prstGeom>
          <a:ln w="158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TextBox 9"/>
          <p:cNvSpPr txBox="1"/>
          <p:nvPr/>
        </p:nvSpPr>
        <p:spPr>
          <a:xfrm>
            <a:off x="2976055" y="2895600"/>
            <a:ext cx="1621021" cy="461665"/>
          </a:xfrm>
          <a:prstGeom prst="rect">
            <a:avLst/>
          </a:prstGeom>
          <a:noFill/>
        </p:spPr>
        <p:txBody>
          <a:bodyPr wrap="none" rtlCol="0">
            <a:spAutoFit/>
          </a:bodyPr>
          <a:lstStyle/>
          <a:p>
            <a:r>
              <a:rPr lang="en-US" sz="2400" u="sng" dirty="0" smtClean="0"/>
              <a:t>Rationalists</a:t>
            </a:r>
            <a:endParaRPr lang="en-US" sz="2400" u="sng" dirty="0"/>
          </a:p>
        </p:txBody>
      </p:sp>
      <p:sp>
        <p:nvSpPr>
          <p:cNvPr id="14" name="TextBox 13"/>
          <p:cNvSpPr txBox="1"/>
          <p:nvPr/>
        </p:nvSpPr>
        <p:spPr>
          <a:xfrm>
            <a:off x="6252656" y="2895600"/>
            <a:ext cx="1530932" cy="461665"/>
          </a:xfrm>
          <a:prstGeom prst="rect">
            <a:avLst/>
          </a:prstGeom>
          <a:noFill/>
        </p:spPr>
        <p:txBody>
          <a:bodyPr wrap="none" rtlCol="0">
            <a:spAutoFit/>
          </a:bodyPr>
          <a:lstStyle/>
          <a:p>
            <a:r>
              <a:rPr lang="en-US" sz="2400" u="sng" dirty="0" smtClean="0"/>
              <a:t>Empiricists</a:t>
            </a:r>
            <a:endParaRPr lang="en-US" sz="2400" u="sng" dirty="0"/>
          </a:p>
        </p:txBody>
      </p:sp>
      <p:grpSp>
        <p:nvGrpSpPr>
          <p:cNvPr id="20" name="Group 19"/>
          <p:cNvGrpSpPr/>
          <p:nvPr/>
        </p:nvGrpSpPr>
        <p:grpSpPr>
          <a:xfrm>
            <a:off x="2164966" y="3300175"/>
            <a:ext cx="2639890" cy="696308"/>
            <a:chOff x="2185255" y="4248090"/>
            <a:chExt cx="2639890" cy="696308"/>
          </a:xfrm>
        </p:grpSpPr>
        <p:sp>
          <p:nvSpPr>
            <p:cNvPr id="12" name="TextBox 11"/>
            <p:cNvSpPr txBox="1"/>
            <p:nvPr/>
          </p:nvSpPr>
          <p:spPr>
            <a:xfrm>
              <a:off x="2185255" y="4482733"/>
              <a:ext cx="2639890" cy="461665"/>
            </a:xfrm>
            <a:prstGeom prst="rect">
              <a:avLst/>
            </a:prstGeom>
            <a:noFill/>
          </p:spPr>
          <p:txBody>
            <a:bodyPr wrap="none" rtlCol="0">
              <a:spAutoFit/>
            </a:bodyPr>
            <a:lstStyle/>
            <a:p>
              <a:r>
                <a:rPr lang="en-US" sz="2400" dirty="0" smtClean="0"/>
                <a:t>Knowledge </a:t>
              </a:r>
              <a:r>
                <a:rPr lang="en-US" sz="2400" dirty="0" smtClean="0">
                  <a:sym typeface="Wingdings" pitchFamily="2" charset="2"/>
                </a:rPr>
                <a:t> </a:t>
              </a:r>
              <a:r>
                <a:rPr lang="en-US" sz="2400" b="1" dirty="0" smtClean="0">
                  <a:sym typeface="Wingdings" pitchFamily="2" charset="2"/>
                </a:rPr>
                <a:t>Logic</a:t>
              </a:r>
              <a:endParaRPr lang="en-US" sz="2400" b="1" dirty="0"/>
            </a:p>
          </p:txBody>
        </p:sp>
        <p:sp>
          <p:nvSpPr>
            <p:cNvPr id="17" name="TextBox 16"/>
            <p:cNvSpPr txBox="1"/>
            <p:nvPr/>
          </p:nvSpPr>
          <p:spPr>
            <a:xfrm>
              <a:off x="3323747" y="4248090"/>
              <a:ext cx="1069524" cy="400110"/>
            </a:xfrm>
            <a:prstGeom prst="rect">
              <a:avLst/>
            </a:prstGeom>
            <a:noFill/>
          </p:spPr>
          <p:txBody>
            <a:bodyPr wrap="none" rtlCol="0">
              <a:spAutoFit/>
            </a:bodyPr>
            <a:lstStyle/>
            <a:p>
              <a:r>
                <a:rPr lang="en-US" sz="2000" dirty="0" smtClean="0"/>
                <a:t>Thinking</a:t>
              </a:r>
              <a:endParaRPr lang="en-US" sz="2000" dirty="0"/>
            </a:p>
          </p:txBody>
        </p:sp>
      </p:grpSp>
      <p:grpSp>
        <p:nvGrpSpPr>
          <p:cNvPr id="15" name="Group 14"/>
          <p:cNvGrpSpPr/>
          <p:nvPr/>
        </p:nvGrpSpPr>
        <p:grpSpPr>
          <a:xfrm>
            <a:off x="5192080" y="3276600"/>
            <a:ext cx="3646768" cy="709375"/>
            <a:chOff x="5264024" y="4191000"/>
            <a:chExt cx="3646768" cy="709375"/>
          </a:xfrm>
        </p:grpSpPr>
        <p:sp>
          <p:nvSpPr>
            <p:cNvPr id="18" name="TextBox 17"/>
            <p:cNvSpPr txBox="1"/>
            <p:nvPr/>
          </p:nvSpPr>
          <p:spPr>
            <a:xfrm>
              <a:off x="5264024" y="4438710"/>
              <a:ext cx="3646768" cy="461665"/>
            </a:xfrm>
            <a:prstGeom prst="rect">
              <a:avLst/>
            </a:prstGeom>
            <a:noFill/>
          </p:spPr>
          <p:txBody>
            <a:bodyPr wrap="none" rtlCol="0">
              <a:spAutoFit/>
            </a:bodyPr>
            <a:lstStyle/>
            <a:p>
              <a:r>
                <a:rPr lang="en-US" sz="2400" dirty="0" smtClean="0"/>
                <a:t>Knowledge </a:t>
              </a:r>
              <a:r>
                <a:rPr lang="en-US" sz="2400" dirty="0" smtClean="0">
                  <a:sym typeface="Wingdings" pitchFamily="2" charset="2"/>
                </a:rPr>
                <a:t> </a:t>
              </a:r>
              <a:r>
                <a:rPr lang="en-US" sz="2400" b="1" dirty="0" smtClean="0">
                  <a:sym typeface="Wingdings" pitchFamily="2" charset="2"/>
                </a:rPr>
                <a:t>Environment</a:t>
              </a:r>
              <a:endParaRPr lang="en-US" sz="2400" b="1" dirty="0"/>
            </a:p>
          </p:txBody>
        </p:sp>
        <p:sp>
          <p:nvSpPr>
            <p:cNvPr id="19" name="TextBox 18"/>
            <p:cNvSpPr txBox="1"/>
            <p:nvPr/>
          </p:nvSpPr>
          <p:spPr>
            <a:xfrm>
              <a:off x="6495001" y="4191000"/>
              <a:ext cx="896399" cy="400110"/>
            </a:xfrm>
            <a:prstGeom prst="rect">
              <a:avLst/>
            </a:prstGeom>
            <a:noFill/>
          </p:spPr>
          <p:txBody>
            <a:bodyPr wrap="none" rtlCol="0">
              <a:spAutoFit/>
            </a:bodyPr>
            <a:lstStyle/>
            <a:p>
              <a:r>
                <a:rPr lang="en-US" sz="2000" dirty="0" smtClean="0"/>
                <a:t>Senses</a:t>
              </a:r>
              <a:endParaRPr lang="en-US" sz="2000" dirty="0"/>
            </a:p>
          </p:txBody>
        </p:sp>
      </p:grpSp>
      <p:sp>
        <p:nvSpPr>
          <p:cNvPr id="23" name="TextBox 22"/>
          <p:cNvSpPr txBox="1"/>
          <p:nvPr/>
        </p:nvSpPr>
        <p:spPr>
          <a:xfrm>
            <a:off x="3838220" y="4343400"/>
            <a:ext cx="5147756" cy="461665"/>
          </a:xfrm>
          <a:prstGeom prst="rect">
            <a:avLst/>
          </a:prstGeom>
          <a:noFill/>
        </p:spPr>
        <p:txBody>
          <a:bodyPr wrap="none" rtlCol="0">
            <a:spAutoFit/>
          </a:bodyPr>
          <a:lstStyle/>
          <a:p>
            <a:r>
              <a:rPr lang="en-US" sz="2400" b="1" dirty="0" smtClean="0"/>
              <a:t>Observe</a:t>
            </a:r>
            <a:r>
              <a:rPr lang="en-US" sz="2400" dirty="0" smtClean="0"/>
              <a:t> Everything </a:t>
            </a:r>
            <a:r>
              <a:rPr lang="en-US" sz="2400" dirty="0" smtClean="0">
                <a:sym typeface="Wingdings" pitchFamily="2" charset="2"/>
              </a:rPr>
              <a:t> Know Everything</a:t>
            </a:r>
            <a:endParaRPr lang="en-US" sz="2400" b="1" dirty="0"/>
          </a:p>
        </p:txBody>
      </p:sp>
      <p:sp>
        <p:nvSpPr>
          <p:cNvPr id="24" name="TextBox 23"/>
          <p:cNvSpPr txBox="1"/>
          <p:nvPr/>
        </p:nvSpPr>
        <p:spPr>
          <a:xfrm>
            <a:off x="76200" y="3962400"/>
            <a:ext cx="5256632" cy="461665"/>
          </a:xfrm>
          <a:prstGeom prst="rect">
            <a:avLst/>
          </a:prstGeom>
          <a:noFill/>
        </p:spPr>
        <p:txBody>
          <a:bodyPr wrap="none" rtlCol="0">
            <a:spAutoFit/>
          </a:bodyPr>
          <a:lstStyle/>
          <a:p>
            <a:r>
              <a:rPr lang="en-US" sz="2400" b="1" dirty="0" smtClean="0"/>
              <a:t>Compute</a:t>
            </a:r>
            <a:r>
              <a:rPr lang="en-US" sz="2400" dirty="0" smtClean="0"/>
              <a:t> Everything </a:t>
            </a:r>
            <a:r>
              <a:rPr lang="en-US" sz="2400" dirty="0" smtClean="0">
                <a:sym typeface="Wingdings" pitchFamily="2" charset="2"/>
              </a:rPr>
              <a:t> Know Everything</a:t>
            </a:r>
            <a:endParaRPr lang="en-US" sz="2400" b="1" dirty="0"/>
          </a:p>
        </p:txBody>
      </p:sp>
      <p:pic>
        <p:nvPicPr>
          <p:cNvPr id="3078" name="Picture 6" descr="http://www.clker.com/cliparts/6/g/n/Z/Y/V/head-outline-hi.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b="33419"/>
          <a:stretch/>
        </p:blipFill>
        <p:spPr bwMode="auto">
          <a:xfrm>
            <a:off x="6423057" y="4881265"/>
            <a:ext cx="1772890" cy="1636734"/>
          </a:xfrm>
          <a:prstGeom prst="rect">
            <a:avLst/>
          </a:prstGeom>
          <a:noFill/>
          <a:extLst>
            <a:ext uri="{909E8E84-426E-40DD-AFC4-6F175D3DCCD1}">
              <a14:hiddenFill xmlns:a14="http://schemas.microsoft.com/office/drawing/2010/main">
                <a:solidFill>
                  <a:srgbClr val="FFFFFF"/>
                </a:solidFill>
              </a14:hiddenFill>
            </a:ext>
          </a:extLst>
        </p:spPr>
      </p:pic>
      <p:grpSp>
        <p:nvGrpSpPr>
          <p:cNvPr id="30" name="Group 29"/>
          <p:cNvGrpSpPr/>
          <p:nvPr/>
        </p:nvGrpSpPr>
        <p:grpSpPr>
          <a:xfrm>
            <a:off x="6900758" y="5096108"/>
            <a:ext cx="1021169" cy="923692"/>
            <a:chOff x="5336686" y="5410200"/>
            <a:chExt cx="1292714" cy="963849"/>
          </a:xfrm>
        </p:grpSpPr>
        <p:sp>
          <p:nvSpPr>
            <p:cNvPr id="28" name="Curved Right Arrow 27"/>
            <p:cNvSpPr/>
            <p:nvPr/>
          </p:nvSpPr>
          <p:spPr>
            <a:xfrm>
              <a:off x="5336686" y="5459649"/>
              <a:ext cx="609600" cy="914400"/>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2" name="Curved Right Arrow 31"/>
            <p:cNvSpPr/>
            <p:nvPr/>
          </p:nvSpPr>
          <p:spPr>
            <a:xfrm rot="10800000">
              <a:off x="6019800" y="5410200"/>
              <a:ext cx="609600" cy="914400"/>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31" name="Left-Right Arrow 30"/>
          <p:cNvSpPr/>
          <p:nvPr/>
        </p:nvSpPr>
        <p:spPr>
          <a:xfrm>
            <a:off x="7552226" y="5410200"/>
            <a:ext cx="907358" cy="289432"/>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9" name="Group 38"/>
          <p:cNvGrpSpPr/>
          <p:nvPr/>
        </p:nvGrpSpPr>
        <p:grpSpPr>
          <a:xfrm>
            <a:off x="800684" y="4722762"/>
            <a:ext cx="2094916" cy="1569659"/>
            <a:chOff x="1206416" y="4842325"/>
            <a:chExt cx="3996303" cy="858440"/>
          </a:xfrm>
        </p:grpSpPr>
        <p:sp>
          <p:nvSpPr>
            <p:cNvPr id="29" name="TextBox 28"/>
            <p:cNvSpPr txBox="1"/>
            <p:nvPr/>
          </p:nvSpPr>
          <p:spPr>
            <a:xfrm>
              <a:off x="1206416" y="4842325"/>
              <a:ext cx="3996303" cy="858440"/>
            </a:xfrm>
            <a:prstGeom prst="rect">
              <a:avLst/>
            </a:prstGeom>
            <a:noFill/>
            <a:ln w="12700">
              <a:solidFill>
                <a:schemeClr val="tx1"/>
              </a:solidFill>
              <a:prstDash val="dash"/>
            </a:ln>
          </p:spPr>
          <p:txBody>
            <a:bodyPr wrap="square" rtlCol="0">
              <a:spAutoFit/>
            </a:bodyPr>
            <a:lstStyle/>
            <a:p>
              <a:pPr algn="ctr"/>
              <a:r>
                <a:rPr lang="en-US" sz="2400" i="1" u="sng" dirty="0" smtClean="0"/>
                <a:t>God-Machine?</a:t>
              </a:r>
              <a:endParaRPr lang="en-US" sz="2400" u="sng" dirty="0" smtClean="0"/>
            </a:p>
            <a:p>
              <a:r>
                <a:rPr lang="en-US" sz="2400" dirty="0" smtClean="0"/>
                <a:t>∞ </a:t>
              </a:r>
              <a:r>
                <a:rPr lang="en-US" sz="2400" dirty="0" smtClean="0"/>
                <a:t>processing</a:t>
              </a:r>
            </a:p>
            <a:p>
              <a:r>
                <a:rPr lang="en-US" sz="2400" dirty="0"/>
                <a:t>∞ memory</a:t>
              </a:r>
              <a:endParaRPr lang="en-US" sz="2400" dirty="0" smtClean="0"/>
            </a:p>
            <a:p>
              <a:pPr lvl="0"/>
              <a:r>
                <a:rPr lang="en-US" sz="2400" dirty="0"/>
                <a:t>∞ </a:t>
              </a:r>
              <a:r>
                <a:rPr lang="en-US" sz="2400" dirty="0" smtClean="0">
                  <a:solidFill>
                    <a:prstClr val="black"/>
                  </a:solidFill>
                </a:rPr>
                <a:t>bandwidth</a:t>
              </a:r>
              <a:endParaRPr lang="en-US" sz="2400" dirty="0">
                <a:solidFill>
                  <a:prstClr val="black"/>
                </a:solidFill>
              </a:endParaRPr>
            </a:p>
          </p:txBody>
        </p:sp>
        <p:sp>
          <p:nvSpPr>
            <p:cNvPr id="38" name="Rectangle 37"/>
            <p:cNvSpPr/>
            <p:nvPr/>
          </p:nvSpPr>
          <p:spPr>
            <a:xfrm>
              <a:off x="2895600" y="5177135"/>
              <a:ext cx="837233" cy="252483"/>
            </a:xfrm>
            <a:prstGeom prst="rect">
              <a:avLst/>
            </a:prstGeom>
            <a:ln w="12700">
              <a:noFill/>
            </a:ln>
          </p:spPr>
          <p:txBody>
            <a:bodyPr wrap="none">
              <a:spAutoFit/>
            </a:bodyPr>
            <a:lstStyle/>
            <a:p>
              <a:pPr marL="342900" lvl="0" indent="-342900">
                <a:buFont typeface="Arial" pitchFamily="34" charset="0"/>
                <a:buChar char="•"/>
              </a:pPr>
              <a:endParaRPr lang="en-US" sz="2400" dirty="0">
                <a:solidFill>
                  <a:prstClr val="black"/>
                </a:solidFill>
              </a:endParaRPr>
            </a:p>
          </p:txBody>
        </p:sp>
      </p:grpSp>
      <p:sp>
        <p:nvSpPr>
          <p:cNvPr id="26" name="TextBox 25"/>
          <p:cNvSpPr txBox="1"/>
          <p:nvPr/>
        </p:nvSpPr>
        <p:spPr>
          <a:xfrm>
            <a:off x="3448748" y="5280629"/>
            <a:ext cx="2611089" cy="830997"/>
          </a:xfrm>
          <a:prstGeom prst="rect">
            <a:avLst/>
          </a:prstGeom>
          <a:solidFill>
            <a:schemeClr val="accent1">
              <a:lumMod val="20000"/>
              <a:lumOff val="80000"/>
            </a:schemeClr>
          </a:solidFill>
          <a:effectLst>
            <a:glow rad="139700">
              <a:schemeClr val="accent1">
                <a:satMod val="175000"/>
                <a:alpha val="40000"/>
              </a:schemeClr>
            </a:glow>
          </a:effectLst>
        </p:spPr>
        <p:txBody>
          <a:bodyPr wrap="square" rtlCol="0">
            <a:spAutoFit/>
          </a:bodyPr>
          <a:lstStyle/>
          <a:p>
            <a:r>
              <a:rPr lang="en-US" sz="2400" b="1" dirty="0" smtClean="0">
                <a:sym typeface="Wingdings" pitchFamily="2" charset="2"/>
              </a:rPr>
              <a:t>Can we reach the </a:t>
            </a:r>
            <a:r>
              <a:rPr lang="en-US" sz="2400" b="1" dirty="0" smtClean="0">
                <a:sym typeface="Wingdings" pitchFamily="2" charset="2"/>
              </a:rPr>
              <a:t>God </a:t>
            </a:r>
            <a:r>
              <a:rPr lang="en-US" sz="2400" b="1" dirty="0" smtClean="0">
                <a:sym typeface="Wingdings" pitchFamily="2" charset="2"/>
              </a:rPr>
              <a:t>Machine?</a:t>
            </a:r>
            <a:endParaRPr lang="en-US" sz="2400" b="1" dirty="0"/>
          </a:p>
        </p:txBody>
      </p:sp>
    </p:spTree>
    <p:extLst>
      <p:ext uri="{BB962C8B-B14F-4D97-AF65-F5344CB8AC3E}">
        <p14:creationId xmlns:p14="http://schemas.microsoft.com/office/powerpoint/2010/main" val="3513249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0" end="0"/>
                                            </p:txEl>
                                          </p:spTgt>
                                        </p:tgtEl>
                                        <p:attrNameLst>
                                          <p:attrName>style.visibility</p:attrName>
                                        </p:attrNameLst>
                                      </p:cBhvr>
                                      <p:to>
                                        <p:strVal val="visible"/>
                                      </p:to>
                                    </p:set>
                                    <p:animEffect transition="in" filter="fade">
                                      <p:cBhvr>
                                        <p:cTn id="10" dur="500"/>
                                        <p:tgtEl>
                                          <p:spTgt spid="4">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randombar(horizontal)">
                                      <p:cBhvr>
                                        <p:cTn id="19" dur="500"/>
                                        <p:tgtEl>
                                          <p:spTgt spid="5"/>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500"/>
                                        <p:tgtEl>
                                          <p:spTgt spid="14"/>
                                        </p:tgtEl>
                                      </p:cBhvr>
                                    </p:animEffect>
                                  </p:childTnLst>
                                </p:cTn>
                              </p:par>
                              <p:par>
                                <p:cTn id="28" presetID="10" presetClass="entr" presetSubtype="0" fill="hold" nodeType="withEffect">
                                  <p:stCondLst>
                                    <p:cond delay="0"/>
                                  </p:stCondLst>
                                  <p:childTnLst>
                                    <p:set>
                                      <p:cBhvr>
                                        <p:cTn id="29" dur="1" fill="hold">
                                          <p:stCondLst>
                                            <p:cond delay="0"/>
                                          </p:stCondLst>
                                        </p:cTn>
                                        <p:tgtEl>
                                          <p:spTgt spid="15"/>
                                        </p:tgtEl>
                                        <p:attrNameLst>
                                          <p:attrName>style.visibility</p:attrName>
                                        </p:attrNameLst>
                                      </p:cBhvr>
                                      <p:to>
                                        <p:strVal val="visible"/>
                                      </p:to>
                                    </p:set>
                                    <p:animEffect transition="in" filter="fade">
                                      <p:cBhvr>
                                        <p:cTn id="30" dur="500"/>
                                        <p:tgtEl>
                                          <p:spTgt spid="15"/>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1"/>
                                        </p:tgtEl>
                                        <p:attrNameLst>
                                          <p:attrName>style.visibility</p:attrName>
                                        </p:attrNameLst>
                                      </p:cBhvr>
                                      <p:to>
                                        <p:strVal val="visible"/>
                                      </p:to>
                                    </p:set>
                                    <p:animEffect transition="in" filter="fade">
                                      <p:cBhvr>
                                        <p:cTn id="33" dur="500"/>
                                        <p:tgtEl>
                                          <p:spTgt spid="31"/>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10"/>
                                        </p:tgtEl>
                                        <p:attrNameLst>
                                          <p:attrName>style.visibility</p:attrName>
                                        </p:attrNameLst>
                                      </p:cBhvr>
                                      <p:to>
                                        <p:strVal val="visible"/>
                                      </p:to>
                                    </p:set>
                                    <p:animEffect transition="in" filter="fade">
                                      <p:cBhvr>
                                        <p:cTn id="38" dur="500"/>
                                        <p:tgtEl>
                                          <p:spTgt spid="10"/>
                                        </p:tgtEl>
                                      </p:cBhvr>
                                    </p:animEffect>
                                  </p:childTnLst>
                                </p:cTn>
                              </p:par>
                              <p:par>
                                <p:cTn id="39" presetID="10" presetClass="entr" presetSubtype="0" fill="hold" nodeType="withEffect">
                                  <p:stCondLst>
                                    <p:cond delay="0"/>
                                  </p:stCondLst>
                                  <p:childTnLst>
                                    <p:set>
                                      <p:cBhvr>
                                        <p:cTn id="40" dur="1" fill="hold">
                                          <p:stCondLst>
                                            <p:cond delay="0"/>
                                          </p:stCondLst>
                                        </p:cTn>
                                        <p:tgtEl>
                                          <p:spTgt spid="20"/>
                                        </p:tgtEl>
                                        <p:attrNameLst>
                                          <p:attrName>style.visibility</p:attrName>
                                        </p:attrNameLst>
                                      </p:cBhvr>
                                      <p:to>
                                        <p:strVal val="visible"/>
                                      </p:to>
                                    </p:set>
                                    <p:animEffect transition="in" filter="fade">
                                      <p:cBhvr>
                                        <p:cTn id="41" dur="500"/>
                                        <p:tgtEl>
                                          <p:spTgt spid="20"/>
                                        </p:tgtEl>
                                      </p:cBhvr>
                                    </p:animEffect>
                                  </p:childTnLst>
                                </p:cTn>
                              </p:par>
                              <p:par>
                                <p:cTn id="42" presetID="10" presetClass="entr" presetSubtype="0" fill="hold" nodeType="withEffect">
                                  <p:stCondLst>
                                    <p:cond delay="0"/>
                                  </p:stCondLst>
                                  <p:childTnLst>
                                    <p:set>
                                      <p:cBhvr>
                                        <p:cTn id="43" dur="1" fill="hold">
                                          <p:stCondLst>
                                            <p:cond delay="0"/>
                                          </p:stCondLst>
                                        </p:cTn>
                                        <p:tgtEl>
                                          <p:spTgt spid="30"/>
                                        </p:tgtEl>
                                        <p:attrNameLst>
                                          <p:attrName>style.visibility</p:attrName>
                                        </p:attrNameLst>
                                      </p:cBhvr>
                                      <p:to>
                                        <p:strVal val="visible"/>
                                      </p:to>
                                    </p:set>
                                    <p:animEffect transition="in" filter="fade">
                                      <p:cBhvr>
                                        <p:cTn id="44" dur="500"/>
                                        <p:tgtEl>
                                          <p:spTgt spid="30"/>
                                        </p:tgtEl>
                                      </p:cBhvr>
                                    </p:animEffect>
                                  </p:childTnLst>
                                </p:cTn>
                              </p:par>
                              <p:par>
                                <p:cTn id="45" presetID="10" presetClass="exit" presetSubtype="0" fill="hold" grpId="1" nodeType="withEffect">
                                  <p:stCondLst>
                                    <p:cond delay="0"/>
                                  </p:stCondLst>
                                  <p:childTnLst>
                                    <p:animEffect transition="out" filter="fade">
                                      <p:cBhvr>
                                        <p:cTn id="46" dur="500"/>
                                        <p:tgtEl>
                                          <p:spTgt spid="31"/>
                                        </p:tgtEl>
                                      </p:cBhvr>
                                    </p:animEffect>
                                    <p:set>
                                      <p:cBhvr>
                                        <p:cTn id="47" dur="1" fill="hold">
                                          <p:stCondLst>
                                            <p:cond delay="499"/>
                                          </p:stCondLst>
                                        </p:cTn>
                                        <p:tgtEl>
                                          <p:spTgt spid="31"/>
                                        </p:tgtEl>
                                        <p:attrNameLst>
                                          <p:attrName>style.visibility</p:attrName>
                                        </p:attrNameLst>
                                      </p:cBhvr>
                                      <p:to>
                                        <p:strVal val="hidden"/>
                                      </p:to>
                                    </p:se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2" nodeType="clickEffect">
                                  <p:stCondLst>
                                    <p:cond delay="0"/>
                                  </p:stCondLst>
                                  <p:childTnLst>
                                    <p:set>
                                      <p:cBhvr>
                                        <p:cTn id="51" dur="1" fill="hold">
                                          <p:stCondLst>
                                            <p:cond delay="0"/>
                                          </p:stCondLst>
                                        </p:cTn>
                                        <p:tgtEl>
                                          <p:spTgt spid="31"/>
                                        </p:tgtEl>
                                        <p:attrNameLst>
                                          <p:attrName>style.visibility</p:attrName>
                                        </p:attrNameLst>
                                      </p:cBhvr>
                                      <p:to>
                                        <p:strVal val="visible"/>
                                      </p:to>
                                    </p:set>
                                    <p:animEffect transition="in" filter="fade">
                                      <p:cBhvr>
                                        <p:cTn id="52" dur="500"/>
                                        <p:tgtEl>
                                          <p:spTgt spid="31"/>
                                        </p:tgtEl>
                                      </p:cBhvr>
                                    </p:animEffect>
                                  </p:childTnLst>
                                </p:cTn>
                              </p:par>
                            </p:childTnLst>
                          </p:cTn>
                        </p:par>
                        <p:par>
                          <p:cTn id="53" fill="hold">
                            <p:stCondLst>
                              <p:cond delay="500"/>
                            </p:stCondLst>
                            <p:childTnLst>
                              <p:par>
                                <p:cTn id="54" presetID="26" presetClass="emph" presetSubtype="0" repeatCount="4000" fill="hold" grpId="3" nodeType="afterEffect">
                                  <p:stCondLst>
                                    <p:cond delay="0"/>
                                  </p:stCondLst>
                                  <p:childTnLst>
                                    <p:animEffect transition="out" filter="fade">
                                      <p:cBhvr>
                                        <p:cTn id="55" dur="1000" tmFilter="0, 0; .2, .5; .8, .5; 1, 0"/>
                                        <p:tgtEl>
                                          <p:spTgt spid="31"/>
                                        </p:tgtEl>
                                      </p:cBhvr>
                                    </p:animEffect>
                                    <p:animScale>
                                      <p:cBhvr>
                                        <p:cTn id="56" dur="500" autoRev="1" fill="hold"/>
                                        <p:tgtEl>
                                          <p:spTgt spid="31"/>
                                        </p:tgtEl>
                                      </p:cBhvr>
                                      <p:by x="105000" y="105000"/>
                                    </p:animScale>
                                  </p:childTnLst>
                                </p:cTn>
                              </p:par>
                              <p:par>
                                <p:cTn id="57" presetID="8" presetClass="emph" presetSubtype="0" repeatCount="2000" fill="hold" nodeType="withEffect">
                                  <p:stCondLst>
                                    <p:cond delay="0"/>
                                  </p:stCondLst>
                                  <p:childTnLst>
                                    <p:animRot by="21600000">
                                      <p:cBhvr>
                                        <p:cTn id="58" dur="2000" fill="hold"/>
                                        <p:tgtEl>
                                          <p:spTgt spid="30"/>
                                        </p:tgtEl>
                                        <p:attrNameLst>
                                          <p:attrName>r</p:attrName>
                                        </p:attrNameLst>
                                      </p:cBhvr>
                                    </p:animRot>
                                  </p:childTnLst>
                                </p:cTn>
                              </p:par>
                            </p:childTnLst>
                          </p:cTn>
                        </p:par>
                      </p:childTnLst>
                    </p:cTn>
                  </p:par>
                  <p:par>
                    <p:cTn id="59" fill="hold">
                      <p:stCondLst>
                        <p:cond delay="indefinite"/>
                      </p:stCondLst>
                      <p:childTnLst>
                        <p:par>
                          <p:cTn id="60" fill="hold">
                            <p:stCondLst>
                              <p:cond delay="0"/>
                            </p:stCondLst>
                            <p:childTnLst>
                              <p:par>
                                <p:cTn id="61" presetID="2" presetClass="entr" presetSubtype="12" fill="hold" nodeType="clickEffect">
                                  <p:stCondLst>
                                    <p:cond delay="0"/>
                                  </p:stCondLst>
                                  <p:childTnLst>
                                    <p:set>
                                      <p:cBhvr>
                                        <p:cTn id="62" dur="1" fill="hold">
                                          <p:stCondLst>
                                            <p:cond delay="0"/>
                                          </p:stCondLst>
                                        </p:cTn>
                                        <p:tgtEl>
                                          <p:spTgt spid="39"/>
                                        </p:tgtEl>
                                        <p:attrNameLst>
                                          <p:attrName>style.visibility</p:attrName>
                                        </p:attrNameLst>
                                      </p:cBhvr>
                                      <p:to>
                                        <p:strVal val="visible"/>
                                      </p:to>
                                    </p:set>
                                    <p:anim calcmode="lin" valueType="num">
                                      <p:cBhvr additive="base">
                                        <p:cTn id="63" dur="500" fill="hold"/>
                                        <p:tgtEl>
                                          <p:spTgt spid="39"/>
                                        </p:tgtEl>
                                        <p:attrNameLst>
                                          <p:attrName>ppt_x</p:attrName>
                                        </p:attrNameLst>
                                      </p:cBhvr>
                                      <p:tavLst>
                                        <p:tav tm="0">
                                          <p:val>
                                            <p:strVal val="0-#ppt_w/2"/>
                                          </p:val>
                                        </p:tav>
                                        <p:tav tm="100000">
                                          <p:val>
                                            <p:strVal val="#ppt_x"/>
                                          </p:val>
                                        </p:tav>
                                      </p:tavLst>
                                    </p:anim>
                                    <p:anim calcmode="lin" valueType="num">
                                      <p:cBhvr additive="base">
                                        <p:cTn id="64" dur="500" fill="hold"/>
                                        <p:tgtEl>
                                          <p:spTgt spid="39"/>
                                        </p:tgtEl>
                                        <p:attrNameLst>
                                          <p:attrName>ppt_y</p:attrName>
                                        </p:attrNameLst>
                                      </p:cBhvr>
                                      <p:tavLst>
                                        <p:tav tm="0">
                                          <p:val>
                                            <p:strVal val="1+#ppt_h/2"/>
                                          </p:val>
                                        </p:tav>
                                        <p:tav tm="100000">
                                          <p:val>
                                            <p:strVal val="#ppt_y"/>
                                          </p:val>
                                        </p:tav>
                                      </p:tavLst>
                                    </p:anim>
                                  </p:childTnLst>
                                </p:cTn>
                              </p:par>
                              <p:par>
                                <p:cTn id="65" presetID="2" presetClass="entr" presetSubtype="12" fill="hold" grpId="0" nodeType="withEffect">
                                  <p:stCondLst>
                                    <p:cond delay="0"/>
                                  </p:stCondLst>
                                  <p:childTnLst>
                                    <p:set>
                                      <p:cBhvr>
                                        <p:cTn id="66" dur="1" fill="hold">
                                          <p:stCondLst>
                                            <p:cond delay="0"/>
                                          </p:stCondLst>
                                        </p:cTn>
                                        <p:tgtEl>
                                          <p:spTgt spid="26"/>
                                        </p:tgtEl>
                                        <p:attrNameLst>
                                          <p:attrName>style.visibility</p:attrName>
                                        </p:attrNameLst>
                                      </p:cBhvr>
                                      <p:to>
                                        <p:strVal val="visible"/>
                                      </p:to>
                                    </p:set>
                                    <p:anim calcmode="lin" valueType="num">
                                      <p:cBhvr additive="base">
                                        <p:cTn id="67" dur="500" fill="hold"/>
                                        <p:tgtEl>
                                          <p:spTgt spid="26"/>
                                        </p:tgtEl>
                                        <p:attrNameLst>
                                          <p:attrName>ppt_x</p:attrName>
                                        </p:attrNameLst>
                                      </p:cBhvr>
                                      <p:tavLst>
                                        <p:tav tm="0">
                                          <p:val>
                                            <p:strVal val="0-#ppt_w/2"/>
                                          </p:val>
                                        </p:tav>
                                        <p:tav tm="100000">
                                          <p:val>
                                            <p:strVal val="#ppt_x"/>
                                          </p:val>
                                        </p:tav>
                                      </p:tavLst>
                                    </p:anim>
                                    <p:anim calcmode="lin" valueType="num">
                                      <p:cBhvr additive="base">
                                        <p:cTn id="68"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9" grpId="0" animBg="1"/>
      <p:bldP spid="10" grpId="0"/>
      <p:bldP spid="14" grpId="0"/>
      <p:bldP spid="31" grpId="0" animBg="1"/>
      <p:bldP spid="31" grpId="1" animBg="1"/>
      <p:bldP spid="31" grpId="2" animBg="1"/>
      <p:bldP spid="31" grpId="3" animBg="1"/>
      <p:bldP spid="2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Reality Check: Hard Limits</a:t>
            </a:r>
            <a:endParaRPr lang="en-US" dirty="0"/>
          </a:p>
        </p:txBody>
      </p:sp>
      <p:sp>
        <p:nvSpPr>
          <p:cNvPr id="3" name="Content Placeholder 2"/>
          <p:cNvSpPr>
            <a:spLocks noGrp="1"/>
          </p:cNvSpPr>
          <p:nvPr>
            <p:ph idx="1"/>
          </p:nvPr>
        </p:nvSpPr>
        <p:spPr/>
        <p:txBody>
          <a:bodyPr>
            <a:normAutofit lnSpcReduction="10000"/>
          </a:bodyPr>
          <a:lstStyle/>
          <a:p>
            <a:r>
              <a:rPr lang="en-US" dirty="0" smtClean="0"/>
              <a:t>Physical uncertainty</a:t>
            </a:r>
            <a:r>
              <a:rPr lang="en-US" dirty="0"/>
              <a:t>: </a:t>
            </a:r>
            <a:r>
              <a:rPr lang="en-US" dirty="0" smtClean="0"/>
              <a:t>Heisenberg</a:t>
            </a:r>
          </a:p>
          <a:p>
            <a:pPr lvl="1"/>
            <a:r>
              <a:rPr lang="en-US" dirty="0" smtClean="0"/>
              <a:t>Chaos</a:t>
            </a:r>
            <a:endParaRPr lang="en-US" dirty="0"/>
          </a:p>
          <a:p>
            <a:r>
              <a:rPr lang="en-US" dirty="0"/>
              <a:t>Epistemological uncertainty: </a:t>
            </a:r>
            <a:r>
              <a:rPr lang="en-US" dirty="0" err="1" smtClean="0"/>
              <a:t>Godel</a:t>
            </a:r>
            <a:endParaRPr lang="en-US" dirty="0" smtClean="0"/>
          </a:p>
          <a:p>
            <a:endParaRPr lang="en-US" dirty="0"/>
          </a:p>
          <a:p>
            <a:endParaRPr lang="en-US" dirty="0" smtClean="0"/>
          </a:p>
          <a:p>
            <a:endParaRPr lang="en-US" dirty="0"/>
          </a:p>
          <a:p>
            <a:r>
              <a:rPr lang="en-US" dirty="0" smtClean="0"/>
              <a:t>We’ll never get perfect models</a:t>
            </a:r>
          </a:p>
          <a:p>
            <a:pPr lvl="1"/>
            <a:r>
              <a:rPr lang="en-US" dirty="0" smtClean="0"/>
              <a:t>But we can get closer!</a:t>
            </a:r>
          </a:p>
        </p:txBody>
      </p:sp>
    </p:spTree>
    <p:extLst>
      <p:ext uri="{BB962C8B-B14F-4D97-AF65-F5344CB8AC3E}">
        <p14:creationId xmlns:p14="http://schemas.microsoft.com/office/powerpoint/2010/main" val="348871077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Push the Limits</a:t>
            </a:r>
            <a:endParaRPr lang="en-US" dirty="0"/>
          </a:p>
        </p:txBody>
      </p:sp>
      <p:sp>
        <p:nvSpPr>
          <p:cNvPr id="3" name="Content Placeholder 2"/>
          <p:cNvSpPr>
            <a:spLocks noGrp="1"/>
          </p:cNvSpPr>
          <p:nvPr>
            <p:ph idx="1"/>
          </p:nvPr>
        </p:nvSpPr>
        <p:spPr>
          <a:xfrm>
            <a:off x="457200" y="1295400"/>
            <a:ext cx="8229600" cy="5257800"/>
          </a:xfrm>
        </p:spPr>
        <p:txBody>
          <a:bodyPr>
            <a:normAutofit/>
          </a:bodyPr>
          <a:lstStyle/>
          <a:p>
            <a:r>
              <a:rPr lang="en-US" dirty="0" smtClean="0"/>
              <a:t>Push </a:t>
            </a:r>
            <a:r>
              <a:rPr lang="en-US" dirty="0" smtClean="0"/>
              <a:t>bandwidth (I/O</a:t>
            </a:r>
            <a:r>
              <a:rPr lang="en-US" dirty="0" smtClean="0"/>
              <a:t>)</a:t>
            </a:r>
            <a:endParaRPr lang="en-US" dirty="0" smtClean="0"/>
          </a:p>
          <a:p>
            <a:pPr lvl="1"/>
            <a:r>
              <a:rPr lang="en-US" dirty="0" smtClean="0"/>
              <a:t>More Data, </a:t>
            </a:r>
            <a:r>
              <a:rPr lang="en-US" i="1" dirty="0" smtClean="0"/>
              <a:t>More Relevant Data</a:t>
            </a:r>
          </a:p>
          <a:p>
            <a:r>
              <a:rPr lang="en-US" dirty="0" smtClean="0"/>
              <a:t>Push </a:t>
            </a:r>
            <a:r>
              <a:rPr lang="en-US" dirty="0" smtClean="0"/>
              <a:t>Memory (RAM, Storage)</a:t>
            </a:r>
          </a:p>
          <a:p>
            <a:pPr lvl="1"/>
            <a:r>
              <a:rPr lang="en-US" dirty="0" smtClean="0"/>
              <a:t>Summarize and condense (Hash</a:t>
            </a:r>
            <a:r>
              <a:rPr lang="en-US" dirty="0" smtClean="0"/>
              <a:t>)</a:t>
            </a:r>
          </a:p>
          <a:p>
            <a:r>
              <a:rPr lang="en-US" dirty="0" smtClean="0"/>
              <a:t>Push </a:t>
            </a:r>
            <a:r>
              <a:rPr lang="en-US" dirty="0" smtClean="0"/>
              <a:t>Computation (Processor)</a:t>
            </a:r>
          </a:p>
          <a:p>
            <a:pPr lvl="1"/>
            <a:r>
              <a:rPr lang="en-US" dirty="0" smtClean="0"/>
              <a:t>New ways of thinking </a:t>
            </a:r>
            <a:r>
              <a:rPr lang="en-US" dirty="0" smtClean="0">
                <a:sym typeface="Wingdings" pitchFamily="2" charset="2"/>
              </a:rPr>
              <a:t></a:t>
            </a:r>
            <a:r>
              <a:rPr lang="en-US" dirty="0" smtClean="0"/>
              <a:t> Theories</a:t>
            </a:r>
          </a:p>
          <a:p>
            <a:pPr lvl="2"/>
            <a:r>
              <a:rPr lang="en-US" dirty="0" smtClean="0">
                <a:sym typeface="Wingdings" pitchFamily="2" charset="2"/>
              </a:rPr>
              <a:t>Classical </a:t>
            </a:r>
            <a:r>
              <a:rPr lang="en-US" dirty="0" smtClean="0">
                <a:sym typeface="Wingdings" pitchFamily="2" charset="2"/>
              </a:rPr>
              <a:t>to Probabilistic </a:t>
            </a:r>
            <a:endParaRPr lang="en-US" dirty="0" smtClean="0">
              <a:sym typeface="Wingdings" pitchFamily="2" charset="2"/>
            </a:endParaRPr>
          </a:p>
          <a:p>
            <a:pPr lvl="1"/>
            <a:r>
              <a:rPr lang="en-US" dirty="0" smtClean="0"/>
              <a:t>Increase </a:t>
            </a:r>
            <a:r>
              <a:rPr lang="en-US" dirty="0" smtClean="0"/>
              <a:t>thinking efficiency</a:t>
            </a:r>
          </a:p>
          <a:p>
            <a:pPr lvl="2"/>
            <a:r>
              <a:rPr lang="en-US" dirty="0" smtClean="0"/>
              <a:t>Stand on the shoulders of giants</a:t>
            </a:r>
            <a:endParaRPr lang="en-US" dirty="0"/>
          </a:p>
        </p:txBody>
      </p:sp>
    </p:spTree>
    <p:extLst>
      <p:ext uri="{BB962C8B-B14F-4D97-AF65-F5344CB8AC3E}">
        <p14:creationId xmlns:p14="http://schemas.microsoft.com/office/powerpoint/2010/main" val="149973145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Taking Models to the Next Level</a:t>
            </a:r>
            <a:endParaRPr lang="en-US" dirty="0"/>
          </a:p>
        </p:txBody>
      </p:sp>
      <p:sp>
        <p:nvSpPr>
          <p:cNvPr id="3" name="Content Placeholder 2"/>
          <p:cNvSpPr>
            <a:spLocks noGrp="1"/>
          </p:cNvSpPr>
          <p:nvPr>
            <p:ph idx="1"/>
          </p:nvPr>
        </p:nvSpPr>
        <p:spPr>
          <a:xfrm>
            <a:off x="457200" y="1524000"/>
            <a:ext cx="8229600" cy="4876800"/>
          </a:xfrm>
        </p:spPr>
        <p:txBody>
          <a:bodyPr>
            <a:normAutofit lnSpcReduction="10000"/>
          </a:bodyPr>
          <a:lstStyle/>
          <a:p>
            <a:r>
              <a:rPr lang="en-US" dirty="0" smtClean="0"/>
              <a:t>Accuracy &amp; Precision ↗</a:t>
            </a:r>
          </a:p>
          <a:p>
            <a:pPr lvl="1"/>
            <a:r>
              <a:rPr lang="en-US" dirty="0" smtClean="0"/>
              <a:t>Assumptions </a:t>
            </a:r>
            <a:r>
              <a:rPr lang="en-US" dirty="0" smtClean="0"/>
              <a:t>↘</a:t>
            </a:r>
          </a:p>
          <a:p>
            <a:pPr lvl="1"/>
            <a:r>
              <a:rPr lang="en-US" dirty="0"/>
              <a:t>Minimize </a:t>
            </a:r>
            <a:r>
              <a:rPr lang="en-US" dirty="0" smtClean="0"/>
              <a:t>error</a:t>
            </a:r>
            <a:endParaRPr lang="en-US" dirty="0" smtClean="0"/>
          </a:p>
          <a:p>
            <a:r>
              <a:rPr lang="en-US" dirty="0" smtClean="0"/>
              <a:t>Compatibility </a:t>
            </a:r>
            <a:r>
              <a:rPr lang="en-US" dirty="0" smtClean="0"/>
              <a:t>w/ other models ↗ (Unification)</a:t>
            </a:r>
          </a:p>
          <a:p>
            <a:r>
              <a:rPr lang="en-US" dirty="0"/>
              <a:t>Computability </a:t>
            </a:r>
            <a:r>
              <a:rPr lang="en-US" dirty="0" smtClean="0"/>
              <a:t>↗</a:t>
            </a:r>
            <a:endParaRPr lang="en-US" dirty="0" smtClean="0"/>
          </a:p>
          <a:p>
            <a:r>
              <a:rPr lang="en-US" dirty="0" smtClean="0"/>
              <a:t>Simplicity </a:t>
            </a:r>
            <a:r>
              <a:rPr lang="en-US" dirty="0" smtClean="0"/>
              <a:t>↗ (</a:t>
            </a:r>
            <a:r>
              <a:rPr lang="en-US" i="1" dirty="0" smtClean="0"/>
              <a:t>Language</a:t>
            </a:r>
            <a:r>
              <a:rPr lang="en-US" dirty="0" smtClean="0"/>
              <a:t>)</a:t>
            </a:r>
          </a:p>
          <a:p>
            <a:endParaRPr lang="en-US" dirty="0" smtClean="0"/>
          </a:p>
          <a:p>
            <a:pPr marL="0" indent="0">
              <a:buNone/>
            </a:pPr>
            <a:r>
              <a:rPr lang="en-US" u="sng" dirty="0" smtClean="0"/>
              <a:t>The Bottom Line</a:t>
            </a:r>
            <a:r>
              <a:rPr lang="en-US" dirty="0" smtClean="0"/>
              <a:t>: </a:t>
            </a:r>
          </a:p>
          <a:p>
            <a:pPr marL="0" indent="0">
              <a:buNone/>
            </a:pPr>
            <a:r>
              <a:rPr lang="en-US" dirty="0" smtClean="0"/>
              <a:t>Within limitations, make </a:t>
            </a:r>
            <a:r>
              <a:rPr lang="en-US" i="1" dirty="0" smtClean="0"/>
              <a:t>most likely </a:t>
            </a:r>
            <a:r>
              <a:rPr lang="en-US" dirty="0" smtClean="0"/>
              <a:t>inferences</a:t>
            </a:r>
          </a:p>
          <a:p>
            <a:endParaRPr lang="en-US" dirty="0"/>
          </a:p>
        </p:txBody>
      </p:sp>
      <p:sp>
        <p:nvSpPr>
          <p:cNvPr id="4" name="TextBox 3"/>
          <p:cNvSpPr txBox="1"/>
          <p:nvPr/>
        </p:nvSpPr>
        <p:spPr>
          <a:xfrm>
            <a:off x="4114800" y="4648200"/>
            <a:ext cx="4419600" cy="954107"/>
          </a:xfrm>
          <a:prstGeom prst="rect">
            <a:avLst/>
          </a:prstGeom>
          <a:noFill/>
          <a:ln>
            <a:solidFill>
              <a:schemeClr val="tx1"/>
            </a:solidFill>
          </a:ln>
        </p:spPr>
        <p:txBody>
          <a:bodyPr wrap="square" rtlCol="0">
            <a:spAutoFit/>
          </a:bodyPr>
          <a:lstStyle/>
          <a:p>
            <a:r>
              <a:rPr lang="en-US" sz="2800" b="1" dirty="0"/>
              <a:t>Engineering</a:t>
            </a:r>
            <a:r>
              <a:rPr lang="en-US" sz="2800" dirty="0"/>
              <a:t>: leverage all knowledge &amp; Solve </a:t>
            </a:r>
            <a:r>
              <a:rPr lang="en-US" sz="2800" dirty="0" smtClean="0"/>
              <a:t>problems</a:t>
            </a:r>
            <a:endParaRPr lang="en-US" sz="2800" dirty="0"/>
          </a:p>
        </p:txBody>
      </p:sp>
      <p:sp>
        <p:nvSpPr>
          <p:cNvPr id="5" name="TextBox 4"/>
          <p:cNvSpPr txBox="1"/>
          <p:nvPr/>
        </p:nvSpPr>
        <p:spPr>
          <a:xfrm>
            <a:off x="4572000" y="1981200"/>
            <a:ext cx="3886200" cy="954107"/>
          </a:xfrm>
          <a:prstGeom prst="rect">
            <a:avLst/>
          </a:prstGeom>
          <a:noFill/>
          <a:ln>
            <a:solidFill>
              <a:schemeClr val="tx1"/>
            </a:solidFill>
          </a:ln>
        </p:spPr>
        <p:txBody>
          <a:bodyPr wrap="square" rtlCol="0">
            <a:spAutoFit/>
          </a:bodyPr>
          <a:lstStyle/>
          <a:p>
            <a:r>
              <a:rPr lang="en-US" sz="2800" b="1" dirty="0" smtClean="0"/>
              <a:t>Scientists</a:t>
            </a:r>
            <a:r>
              <a:rPr lang="en-US" sz="2800" dirty="0" smtClean="0"/>
              <a:t>: expand knowledge via ↗ models</a:t>
            </a:r>
            <a:endParaRPr lang="en-US" sz="2800" dirty="0"/>
          </a:p>
        </p:txBody>
      </p:sp>
      <p:pic>
        <p:nvPicPr>
          <p:cNvPr id="1026" name="Picture 2" descr="C:\Users\Class2014\AppData\Local\Microsoft\Windows\Temporary Internet Files\Content.IE5\1GYX6QKB\MC900234102[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61914" y="3723992"/>
            <a:ext cx="1152053" cy="92420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shanghai-donghai.bridge.jpg (400×28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516872" y="3607621"/>
            <a:ext cx="1475998" cy="1040579"/>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C:\Users\Class2014\AppData\Local\Microsoft\Windows\Temporary Internet Files\Content.IE5\O9L5FNKL\MC900436920[1].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54871" y="1543967"/>
            <a:ext cx="914286" cy="9142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55094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2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026"/>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0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 what purpose?</a:t>
            </a:r>
            <a:endParaRPr lang="en-US" dirty="0"/>
          </a:p>
        </p:txBody>
      </p:sp>
      <p:sp>
        <p:nvSpPr>
          <p:cNvPr id="3" name="Content Placeholder 2"/>
          <p:cNvSpPr>
            <a:spLocks noGrp="1"/>
          </p:cNvSpPr>
          <p:nvPr>
            <p:ph idx="1"/>
          </p:nvPr>
        </p:nvSpPr>
        <p:spPr>
          <a:ln w="69850" cmpd="thickThin">
            <a:solidFill>
              <a:schemeClr val="tx1"/>
            </a:solidFill>
          </a:ln>
        </p:spPr>
        <p:txBody>
          <a:bodyPr anchor="ctr" anchorCtr="0"/>
          <a:lstStyle/>
          <a:p>
            <a:pPr marL="514350" indent="-514350">
              <a:buFont typeface="+mj-lt"/>
              <a:buAutoNum type="arabicParenR"/>
            </a:pPr>
            <a:r>
              <a:rPr lang="en-US" dirty="0" smtClean="0"/>
              <a:t>Advance humanity toward your future vision.</a:t>
            </a:r>
          </a:p>
          <a:p>
            <a:pPr marL="857250" lvl="1" indent="-457200">
              <a:buFont typeface="Wingdings"/>
              <a:buChar char="è"/>
            </a:pPr>
            <a:r>
              <a:rPr lang="en-US" dirty="0">
                <a:solidFill>
                  <a:prstClr val="black"/>
                </a:solidFill>
                <a:sym typeface="Wingdings" pitchFamily="2" charset="2"/>
              </a:rPr>
              <a:t>Your meaning of </a:t>
            </a:r>
            <a:r>
              <a:rPr lang="en-US" dirty="0" smtClean="0">
                <a:solidFill>
                  <a:prstClr val="black"/>
                </a:solidFill>
                <a:sym typeface="Wingdings" pitchFamily="2" charset="2"/>
              </a:rPr>
              <a:t>life</a:t>
            </a:r>
            <a:r>
              <a:rPr lang="en-US" dirty="0" smtClean="0"/>
              <a:t> </a:t>
            </a:r>
          </a:p>
          <a:p>
            <a:pPr marL="514350" indent="-514350">
              <a:buFont typeface="+mj-lt"/>
              <a:buAutoNum type="arabicParenR"/>
            </a:pPr>
            <a:r>
              <a:rPr lang="en-US" dirty="0" smtClean="0"/>
              <a:t>FUN!  Enjoy everything</a:t>
            </a:r>
          </a:p>
          <a:p>
            <a:pPr marL="857250" lvl="1" indent="-457200">
              <a:buFont typeface="Wingdings"/>
              <a:buChar char="è"/>
            </a:pPr>
            <a:r>
              <a:rPr lang="en-US" dirty="0" smtClean="0">
                <a:solidFill>
                  <a:prstClr val="black"/>
                </a:solidFill>
                <a:sym typeface="Wingdings" pitchFamily="2" charset="2"/>
              </a:rPr>
              <a:t>Creation process, outcome, </a:t>
            </a:r>
            <a:r>
              <a:rPr lang="en-US" dirty="0" err="1" smtClean="0">
                <a:solidFill>
                  <a:prstClr val="black"/>
                </a:solidFill>
                <a:sym typeface="Wingdings" pitchFamily="2" charset="2"/>
              </a:rPr>
              <a:t>comraderie</a:t>
            </a:r>
            <a:endParaRPr lang="en-US" dirty="0" smtClean="0">
              <a:solidFill>
                <a:prstClr val="black"/>
              </a:solidFill>
              <a:sym typeface="Wingdings" pitchFamily="2" charset="2"/>
            </a:endParaRPr>
          </a:p>
          <a:p>
            <a:pPr marL="914400" lvl="1" indent="-514350">
              <a:buFont typeface="+mj-lt"/>
              <a:buAutoNum type="arabicParenR"/>
            </a:pPr>
            <a:endParaRPr lang="en-US" dirty="0" smtClean="0"/>
          </a:p>
        </p:txBody>
      </p:sp>
    </p:spTree>
    <p:extLst>
      <p:ext uri="{BB962C8B-B14F-4D97-AF65-F5344CB8AC3E}">
        <p14:creationId xmlns:p14="http://schemas.microsoft.com/office/powerpoint/2010/main" val="32591389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randombar(horizontal)">
                                      <p:cBhvr>
                                        <p:cTn id="7" dur="500"/>
                                        <p:tgtEl>
                                          <p:spTgt spid="3">
                                            <p:bg/>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2" dur="500"/>
                                        <p:tgtEl>
                                          <p:spTgt spid="3">
                                            <p:txEl>
                                              <p:pRg st="0" end="0"/>
                                            </p:txEl>
                                          </p:spTgt>
                                        </p:tgtEl>
                                      </p:cBhvr>
                                    </p:animEffect>
                                  </p:childTnLst>
                                </p:cTn>
                              </p:par>
                              <p:par>
                                <p:cTn id="13" presetID="14" presetClass="entr" presetSubtype="10" fill="hold" grpId="0"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5" dur="5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grpId="0"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randombar(horizontal)">
                                      <p:cBhvr>
                                        <p:cTn id="20" dur="500"/>
                                        <p:tgtEl>
                                          <p:spTgt spid="3">
                                            <p:txEl>
                                              <p:pRg st="2" end="2"/>
                                            </p:txEl>
                                          </p:spTgt>
                                        </p:tgtEl>
                                      </p:cBhvr>
                                    </p:animEffect>
                                  </p:childTnLst>
                                </p:cTn>
                              </p:par>
                              <p:par>
                                <p:cTn id="21" presetID="14" presetClass="entr" presetSubtype="10" fill="hold" grpId="0"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3"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45960973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7494</TotalTime>
  <Words>1334</Words>
  <Application>Microsoft Office PowerPoint</Application>
  <PresentationFormat>On-screen Show (4:3)</PresentationFormat>
  <Paragraphs>175</Paragraphs>
  <Slides>15</Slides>
  <Notes>12</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We Are Models</vt:lpstr>
      <vt:lpstr>PowerPoint Presentation</vt:lpstr>
      <vt:lpstr>The First Modelers</vt:lpstr>
      <vt:lpstr>Limits</vt:lpstr>
      <vt:lpstr>Reality Check: Hard Limits</vt:lpstr>
      <vt:lpstr>Push the Limits</vt:lpstr>
      <vt:lpstr>Taking Models to the Next Level</vt:lpstr>
      <vt:lpstr>For what purpose?</vt:lpstr>
      <vt:lpstr>PowerPoint Presentation</vt:lpstr>
      <vt:lpstr>Backup!</vt:lpstr>
      <vt:lpstr>Modern Models</vt:lpstr>
      <vt:lpstr>On Failure</vt:lpstr>
      <vt:lpstr>Failure…</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Models: Prediction, Explanation, Intervention</dc:title>
  <dc:creator>Dylan Hutchison</dc:creator>
  <cp:lastModifiedBy>Dylan Hutchison</cp:lastModifiedBy>
  <cp:revision>66</cp:revision>
  <cp:lastPrinted>2013-04-03T20:02:56Z</cp:lastPrinted>
  <dcterms:created xsi:type="dcterms:W3CDTF">2013-03-29T02:16:43Z</dcterms:created>
  <dcterms:modified xsi:type="dcterms:W3CDTF">2013-04-16T00:26:08Z</dcterms:modified>
</cp:coreProperties>
</file>