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64" r:id="rId4"/>
    <p:sldId id="269" r:id="rId5"/>
    <p:sldId id="265" r:id="rId6"/>
    <p:sldId id="263" r:id="rId7"/>
    <p:sldId id="262" r:id="rId8"/>
    <p:sldId id="267" r:id="rId9"/>
    <p:sldId id="271"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ACC"/>
    <a:srgbClr val="F7F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9" autoAdjust="0"/>
    <p:restoredTop sz="75319" autoAdjust="0"/>
  </p:normalViewPr>
  <p:slideViewPr>
    <p:cSldViewPr>
      <p:cViewPr varScale="1">
        <p:scale>
          <a:sx n="67" d="100"/>
          <a:sy n="67" d="100"/>
        </p:scale>
        <p:origin x="-54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B7E4-7B3A-4C57-8E0D-D9CEC7B2C43F}" type="doc">
      <dgm:prSet loTypeId="urn:microsoft.com/office/officeart/2005/8/layout/hList3" loCatId="list" qsTypeId="urn:microsoft.com/office/officeart/2005/8/quickstyle/simple5" qsCatId="simple" csTypeId="urn:microsoft.com/office/officeart/2005/8/colors/accent1_5" csCatId="accent1" phldr="1"/>
      <dgm:spPr/>
      <dgm:t>
        <a:bodyPr/>
        <a:lstStyle/>
        <a:p>
          <a:endParaRPr lang="en-US"/>
        </a:p>
      </dgm:t>
    </dgm:pt>
    <dgm:pt modelId="{DD5F7AAF-112C-4A9A-B0AB-25D201DE691C}">
      <dgm:prSet phldrT="[Text]"/>
      <dgm:spPr/>
      <dgm:t>
        <a:bodyPr/>
        <a:lstStyle/>
        <a:p>
          <a:r>
            <a:rPr lang="en-US" dirty="0" smtClean="0"/>
            <a:t>Reality Check: Hard Limits</a:t>
          </a:r>
          <a:endParaRPr lang="en-US" dirty="0"/>
        </a:p>
      </dgm:t>
    </dgm:pt>
    <dgm:pt modelId="{0AF58B15-8819-4F41-BC31-D4F4990EA83E}" type="parTrans" cxnId="{B22DA03B-039A-45C3-B0D1-DF34E49B1B9C}">
      <dgm:prSet/>
      <dgm:spPr/>
      <dgm:t>
        <a:bodyPr/>
        <a:lstStyle/>
        <a:p>
          <a:endParaRPr lang="en-US"/>
        </a:p>
      </dgm:t>
    </dgm:pt>
    <dgm:pt modelId="{D5B6E5C5-8EAC-4BBA-B682-0A6F433BE19D}" type="sibTrans" cxnId="{B22DA03B-039A-45C3-B0D1-DF34E49B1B9C}">
      <dgm:prSet/>
      <dgm:spPr/>
      <dgm:t>
        <a:bodyPr/>
        <a:lstStyle/>
        <a:p>
          <a:endParaRPr lang="en-US"/>
        </a:p>
      </dgm:t>
    </dgm:pt>
    <dgm:pt modelId="{FE3C5589-28CC-4922-A515-C6A04D6E4330}">
      <dgm:prSet phldrT="[Text]"/>
      <dgm:spPr/>
      <dgm:t>
        <a:bodyPr anchor="t" anchorCtr="0"/>
        <a:lstStyle/>
        <a:p>
          <a:r>
            <a:rPr lang="en-US" b="1" dirty="0" smtClean="0"/>
            <a:t>Heisenberg</a:t>
          </a:r>
        </a:p>
      </dgm:t>
    </dgm:pt>
    <dgm:pt modelId="{330CFBC0-0F30-4AEE-9E0A-F3FCAA43A528}" type="parTrans" cxnId="{B376B3A8-A7DE-438A-A849-2F6361E8D2EE}">
      <dgm:prSet/>
      <dgm:spPr/>
      <dgm:t>
        <a:bodyPr/>
        <a:lstStyle/>
        <a:p>
          <a:endParaRPr lang="en-US"/>
        </a:p>
      </dgm:t>
    </dgm:pt>
    <dgm:pt modelId="{4A8147C1-EB5C-4D75-B688-D44A0CE15C05}" type="sibTrans" cxnId="{B376B3A8-A7DE-438A-A849-2F6361E8D2EE}">
      <dgm:prSet/>
      <dgm:spPr/>
      <dgm:t>
        <a:bodyPr/>
        <a:lstStyle/>
        <a:p>
          <a:endParaRPr lang="en-US"/>
        </a:p>
      </dgm:t>
    </dgm:pt>
    <dgm:pt modelId="{1F812C4B-C766-4543-BEE2-04A11E090143}">
      <dgm:prSet phldrT="[Text]"/>
      <dgm:spPr/>
      <dgm:t>
        <a:bodyPr anchor="t" anchorCtr="0"/>
        <a:lstStyle/>
        <a:p>
          <a:r>
            <a:rPr lang="en-US" b="1" dirty="0" smtClean="0"/>
            <a:t>Thermodynamics</a:t>
          </a:r>
          <a:endParaRPr lang="en-US" dirty="0"/>
        </a:p>
      </dgm:t>
    </dgm:pt>
    <dgm:pt modelId="{C739A147-2C62-4ACE-90A1-C0955BABC2C4}" type="parTrans" cxnId="{78761B21-9B33-4722-B7FF-1F6CF003FB15}">
      <dgm:prSet/>
      <dgm:spPr/>
      <dgm:t>
        <a:bodyPr/>
        <a:lstStyle/>
        <a:p>
          <a:endParaRPr lang="en-US"/>
        </a:p>
      </dgm:t>
    </dgm:pt>
    <dgm:pt modelId="{0A392F54-15FD-4880-AFFC-412D43DAF163}" type="sibTrans" cxnId="{78761B21-9B33-4722-B7FF-1F6CF003FB15}">
      <dgm:prSet/>
      <dgm:spPr/>
      <dgm:t>
        <a:bodyPr/>
        <a:lstStyle/>
        <a:p>
          <a:endParaRPr lang="en-US"/>
        </a:p>
      </dgm:t>
    </dgm:pt>
    <dgm:pt modelId="{B8956CD5-9D79-47AB-B9C6-418338D27EF3}">
      <dgm:prSet phldrT="[Text]"/>
      <dgm:spPr/>
      <dgm:t>
        <a:bodyPr anchor="t" anchorCtr="0"/>
        <a:lstStyle/>
        <a:p>
          <a:r>
            <a:rPr lang="en-US" b="1" dirty="0" smtClean="0"/>
            <a:t>Gödel</a:t>
          </a:r>
          <a:r>
            <a:rPr lang="en-US" dirty="0" smtClean="0"/>
            <a:t> </a:t>
          </a:r>
          <a:r>
            <a:rPr lang="en-US" b="1" dirty="0" smtClean="0"/>
            <a:t>Incompleteness</a:t>
          </a:r>
          <a:endParaRPr lang="en-US" dirty="0"/>
        </a:p>
      </dgm:t>
    </dgm:pt>
    <dgm:pt modelId="{19EE27EE-6D18-4D20-BABE-466DBF73A0A2}" type="parTrans" cxnId="{D8D947B3-BDB5-43D9-B157-ADEE56F9D92E}">
      <dgm:prSet/>
      <dgm:spPr/>
      <dgm:t>
        <a:bodyPr/>
        <a:lstStyle/>
        <a:p>
          <a:endParaRPr lang="en-US"/>
        </a:p>
      </dgm:t>
    </dgm:pt>
    <dgm:pt modelId="{90C608AD-AF6B-4DB2-9CD4-5DA607B04748}" type="sibTrans" cxnId="{D8D947B3-BDB5-43D9-B157-ADEE56F9D92E}">
      <dgm:prSet/>
      <dgm:spPr/>
      <dgm:t>
        <a:bodyPr/>
        <a:lstStyle/>
        <a:p>
          <a:endParaRPr lang="en-US"/>
        </a:p>
      </dgm:t>
    </dgm:pt>
    <dgm:pt modelId="{07F78074-4D04-47B5-9A4A-73E9D149CFA7}" type="pres">
      <dgm:prSet presAssocID="{0BE0B7E4-7B3A-4C57-8E0D-D9CEC7B2C43F}" presName="composite" presStyleCnt="0">
        <dgm:presLayoutVars>
          <dgm:chMax val="1"/>
          <dgm:dir/>
          <dgm:resizeHandles val="exact"/>
        </dgm:presLayoutVars>
      </dgm:prSet>
      <dgm:spPr/>
      <dgm:t>
        <a:bodyPr/>
        <a:lstStyle/>
        <a:p>
          <a:endParaRPr lang="en-US"/>
        </a:p>
      </dgm:t>
    </dgm:pt>
    <dgm:pt modelId="{80281D6B-4E1C-43D7-99D8-9D8AF1D3DBEF}" type="pres">
      <dgm:prSet presAssocID="{DD5F7AAF-112C-4A9A-B0AB-25D201DE691C}" presName="roof" presStyleLbl="dkBgShp" presStyleIdx="0" presStyleCnt="2" custLinFactNeighborX="-92500" custLinFactNeighborY="-25000"/>
      <dgm:spPr/>
      <dgm:t>
        <a:bodyPr/>
        <a:lstStyle/>
        <a:p>
          <a:endParaRPr lang="en-US"/>
        </a:p>
      </dgm:t>
    </dgm:pt>
    <dgm:pt modelId="{ABCA2A22-7012-4CF5-8855-FAC95DE9F141}" type="pres">
      <dgm:prSet presAssocID="{DD5F7AAF-112C-4A9A-B0AB-25D201DE691C}" presName="pillars" presStyleCnt="0"/>
      <dgm:spPr/>
    </dgm:pt>
    <dgm:pt modelId="{8A58F5C7-FF6B-4E4A-B29F-D6A72C33BE24}" type="pres">
      <dgm:prSet presAssocID="{DD5F7AAF-112C-4A9A-B0AB-25D201DE691C}" presName="pillar1" presStyleLbl="node1" presStyleIdx="0" presStyleCnt="3" custScaleY="71801" custLinFactNeighborX="291" custLinFactNeighborY="21615">
        <dgm:presLayoutVars>
          <dgm:bulletEnabled val="1"/>
        </dgm:presLayoutVars>
      </dgm:prSet>
      <dgm:spPr/>
      <dgm:t>
        <a:bodyPr/>
        <a:lstStyle/>
        <a:p>
          <a:endParaRPr lang="en-US"/>
        </a:p>
      </dgm:t>
    </dgm:pt>
    <dgm:pt modelId="{DFABE977-EA8A-44CD-81E4-CF31AB6A2BCC}" type="pres">
      <dgm:prSet presAssocID="{1F812C4B-C766-4543-BEE2-04A11E090143}" presName="pillarX" presStyleLbl="node1" presStyleIdx="1" presStyleCnt="3" custScaleY="71801" custLinFactNeighborX="-511" custLinFactNeighborY="21615">
        <dgm:presLayoutVars>
          <dgm:bulletEnabled val="1"/>
        </dgm:presLayoutVars>
      </dgm:prSet>
      <dgm:spPr/>
      <dgm:t>
        <a:bodyPr/>
        <a:lstStyle/>
        <a:p>
          <a:endParaRPr lang="en-US"/>
        </a:p>
      </dgm:t>
    </dgm:pt>
    <dgm:pt modelId="{AE560A81-FDE0-4A00-8814-E59B8DD569BD}" type="pres">
      <dgm:prSet presAssocID="{B8956CD5-9D79-47AB-B9C6-418338D27EF3}" presName="pillarX" presStyleLbl="node1" presStyleIdx="2" presStyleCnt="3" custScaleY="71801" custLinFactNeighborX="-511" custLinFactNeighborY="21615">
        <dgm:presLayoutVars>
          <dgm:bulletEnabled val="1"/>
        </dgm:presLayoutVars>
      </dgm:prSet>
      <dgm:spPr/>
      <dgm:t>
        <a:bodyPr/>
        <a:lstStyle/>
        <a:p>
          <a:endParaRPr lang="en-US"/>
        </a:p>
      </dgm:t>
    </dgm:pt>
    <dgm:pt modelId="{FCD564EC-0CD7-4D89-AF2E-50127DD4F3F0}" type="pres">
      <dgm:prSet presAssocID="{DD5F7AAF-112C-4A9A-B0AB-25D201DE691C}" presName="base" presStyleLbl="dkBgShp" presStyleIdx="1" presStyleCnt="2"/>
      <dgm:spPr/>
    </dgm:pt>
  </dgm:ptLst>
  <dgm:cxnLst>
    <dgm:cxn modelId="{B22DA03B-039A-45C3-B0D1-DF34E49B1B9C}" srcId="{0BE0B7E4-7B3A-4C57-8E0D-D9CEC7B2C43F}" destId="{DD5F7AAF-112C-4A9A-B0AB-25D201DE691C}" srcOrd="0" destOrd="0" parTransId="{0AF58B15-8819-4F41-BC31-D4F4990EA83E}" sibTransId="{D5B6E5C5-8EAC-4BBA-B682-0A6F433BE19D}"/>
    <dgm:cxn modelId="{300E60B2-40D7-46A2-AE63-D3BC203D6E08}" type="presOf" srcId="{DD5F7AAF-112C-4A9A-B0AB-25D201DE691C}" destId="{80281D6B-4E1C-43D7-99D8-9D8AF1D3DBEF}" srcOrd="0" destOrd="0" presId="urn:microsoft.com/office/officeart/2005/8/layout/hList3"/>
    <dgm:cxn modelId="{78761B21-9B33-4722-B7FF-1F6CF003FB15}" srcId="{DD5F7AAF-112C-4A9A-B0AB-25D201DE691C}" destId="{1F812C4B-C766-4543-BEE2-04A11E090143}" srcOrd="1" destOrd="0" parTransId="{C739A147-2C62-4ACE-90A1-C0955BABC2C4}" sibTransId="{0A392F54-15FD-4880-AFFC-412D43DAF163}"/>
    <dgm:cxn modelId="{B376B3A8-A7DE-438A-A849-2F6361E8D2EE}" srcId="{DD5F7AAF-112C-4A9A-B0AB-25D201DE691C}" destId="{FE3C5589-28CC-4922-A515-C6A04D6E4330}" srcOrd="0" destOrd="0" parTransId="{330CFBC0-0F30-4AEE-9E0A-F3FCAA43A528}" sibTransId="{4A8147C1-EB5C-4D75-B688-D44A0CE15C05}"/>
    <dgm:cxn modelId="{6EBCD054-98D6-4D75-8368-A8DAE9FEED66}" type="presOf" srcId="{FE3C5589-28CC-4922-A515-C6A04D6E4330}" destId="{8A58F5C7-FF6B-4E4A-B29F-D6A72C33BE24}" srcOrd="0" destOrd="0" presId="urn:microsoft.com/office/officeart/2005/8/layout/hList3"/>
    <dgm:cxn modelId="{ED6505E7-8197-4ECD-A44A-6B97446BA520}" type="presOf" srcId="{1F812C4B-C766-4543-BEE2-04A11E090143}" destId="{DFABE977-EA8A-44CD-81E4-CF31AB6A2BCC}" srcOrd="0" destOrd="0" presId="urn:microsoft.com/office/officeart/2005/8/layout/hList3"/>
    <dgm:cxn modelId="{A85192B7-D7D6-40F0-8C41-7D4DAFACBC26}" type="presOf" srcId="{0BE0B7E4-7B3A-4C57-8E0D-D9CEC7B2C43F}" destId="{07F78074-4D04-47B5-9A4A-73E9D149CFA7}" srcOrd="0" destOrd="0" presId="urn:microsoft.com/office/officeart/2005/8/layout/hList3"/>
    <dgm:cxn modelId="{D8D947B3-BDB5-43D9-B157-ADEE56F9D92E}" srcId="{DD5F7AAF-112C-4A9A-B0AB-25D201DE691C}" destId="{B8956CD5-9D79-47AB-B9C6-418338D27EF3}" srcOrd="2" destOrd="0" parTransId="{19EE27EE-6D18-4D20-BABE-466DBF73A0A2}" sibTransId="{90C608AD-AF6B-4DB2-9CD4-5DA607B04748}"/>
    <dgm:cxn modelId="{7BA506CE-B74F-4CC4-9823-5C3D2DD28F8E}" type="presOf" srcId="{B8956CD5-9D79-47AB-B9C6-418338D27EF3}" destId="{AE560A81-FDE0-4A00-8814-E59B8DD569BD}" srcOrd="0" destOrd="0" presId="urn:microsoft.com/office/officeart/2005/8/layout/hList3"/>
    <dgm:cxn modelId="{CF89DCBE-014C-44D5-938E-1F6DF94FAD35}" type="presParOf" srcId="{07F78074-4D04-47B5-9A4A-73E9D149CFA7}" destId="{80281D6B-4E1C-43D7-99D8-9D8AF1D3DBEF}" srcOrd="0" destOrd="0" presId="urn:microsoft.com/office/officeart/2005/8/layout/hList3"/>
    <dgm:cxn modelId="{6C61A940-3279-4BDC-961E-DD421BF9BD28}" type="presParOf" srcId="{07F78074-4D04-47B5-9A4A-73E9D149CFA7}" destId="{ABCA2A22-7012-4CF5-8855-FAC95DE9F141}" srcOrd="1" destOrd="0" presId="urn:microsoft.com/office/officeart/2005/8/layout/hList3"/>
    <dgm:cxn modelId="{4E693597-8918-461A-B7AF-97BD7573EEFE}" type="presParOf" srcId="{ABCA2A22-7012-4CF5-8855-FAC95DE9F141}" destId="{8A58F5C7-FF6B-4E4A-B29F-D6A72C33BE24}" srcOrd="0" destOrd="0" presId="urn:microsoft.com/office/officeart/2005/8/layout/hList3"/>
    <dgm:cxn modelId="{3F623073-68EA-46D7-8487-3B6656E7EA0B}" type="presParOf" srcId="{ABCA2A22-7012-4CF5-8855-FAC95DE9F141}" destId="{DFABE977-EA8A-44CD-81E4-CF31AB6A2BCC}" srcOrd="1" destOrd="0" presId="urn:microsoft.com/office/officeart/2005/8/layout/hList3"/>
    <dgm:cxn modelId="{5C1C7421-E1AD-4173-BC59-065998D6F72E}" type="presParOf" srcId="{ABCA2A22-7012-4CF5-8855-FAC95DE9F141}" destId="{AE560A81-FDE0-4A00-8814-E59B8DD569BD}" srcOrd="2" destOrd="0" presId="urn:microsoft.com/office/officeart/2005/8/layout/hList3"/>
    <dgm:cxn modelId="{E14CE5DB-1EB2-4053-9F8D-DF906C62449C}" type="presParOf" srcId="{07F78074-4D04-47B5-9A4A-73E9D149CFA7}" destId="{FCD564EC-0CD7-4D89-AF2E-50127DD4F3F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1D6B-4E1C-43D7-99D8-9D8AF1D3DBEF}">
      <dsp:nvSpPr>
        <dsp:cNvPr id="0" name=""/>
        <dsp:cNvSpPr/>
      </dsp:nvSpPr>
      <dsp:spPr>
        <a:xfrm>
          <a:off x="0" y="0"/>
          <a:ext cx="7848600" cy="121920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Reality Check: Hard Limits</a:t>
          </a:r>
          <a:endParaRPr lang="en-US" sz="5500" kern="1200" dirty="0"/>
        </a:p>
      </dsp:txBody>
      <dsp:txXfrm>
        <a:off x="0" y="0"/>
        <a:ext cx="7848600" cy="1219200"/>
      </dsp:txXfrm>
    </dsp:sp>
    <dsp:sp modelId="{8A58F5C7-FF6B-4E4A-B29F-D6A72C33BE24}">
      <dsp:nvSpPr>
        <dsp:cNvPr id="0" name=""/>
        <dsp:cNvSpPr/>
      </dsp:nvSpPr>
      <dsp:spPr>
        <a:xfrm>
          <a:off x="11438" y="2133605"/>
          <a:ext cx="2613645" cy="1838335"/>
        </a:xfrm>
        <a:prstGeom prst="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Heisenberg</a:t>
          </a:r>
        </a:p>
      </dsp:txBody>
      <dsp:txXfrm>
        <a:off x="11438" y="2133605"/>
        <a:ext cx="2613645" cy="1838335"/>
      </dsp:txXfrm>
    </dsp:sp>
    <dsp:sp modelId="{DFABE977-EA8A-44CD-81E4-CF31AB6A2BCC}">
      <dsp:nvSpPr>
        <dsp:cNvPr id="0" name=""/>
        <dsp:cNvSpPr/>
      </dsp:nvSpPr>
      <dsp:spPr>
        <a:xfrm>
          <a:off x="2604121" y="2133605"/>
          <a:ext cx="2613645" cy="1838335"/>
        </a:xfrm>
        <a:prstGeom prst="rect">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Thermodynamics</a:t>
          </a:r>
          <a:endParaRPr lang="en-US" sz="2600" kern="1200" dirty="0"/>
        </a:p>
      </dsp:txBody>
      <dsp:txXfrm>
        <a:off x="2604121" y="2133605"/>
        <a:ext cx="2613645" cy="1838335"/>
      </dsp:txXfrm>
    </dsp:sp>
    <dsp:sp modelId="{AE560A81-FDE0-4A00-8814-E59B8DD569BD}">
      <dsp:nvSpPr>
        <dsp:cNvPr id="0" name=""/>
        <dsp:cNvSpPr/>
      </dsp:nvSpPr>
      <dsp:spPr>
        <a:xfrm>
          <a:off x="5217766" y="2133605"/>
          <a:ext cx="2613645" cy="1838335"/>
        </a:xfrm>
        <a:prstGeom prst="rect">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Gödel</a:t>
          </a:r>
          <a:r>
            <a:rPr lang="en-US" sz="2600" kern="1200" dirty="0" smtClean="0"/>
            <a:t> </a:t>
          </a:r>
          <a:r>
            <a:rPr lang="en-US" sz="2600" b="1" kern="1200" dirty="0" smtClean="0"/>
            <a:t>Incompleteness</a:t>
          </a:r>
          <a:endParaRPr lang="en-US" sz="2600" kern="1200" dirty="0"/>
        </a:p>
      </dsp:txBody>
      <dsp:txXfrm>
        <a:off x="5217766" y="2133605"/>
        <a:ext cx="2613645" cy="1838335"/>
      </dsp:txXfrm>
    </dsp:sp>
    <dsp:sp modelId="{FCD564EC-0CD7-4D89-AF2E-50127DD4F3F0}">
      <dsp:nvSpPr>
        <dsp:cNvPr id="0" name=""/>
        <dsp:cNvSpPr/>
      </dsp:nvSpPr>
      <dsp:spPr>
        <a:xfrm>
          <a:off x="0" y="3779520"/>
          <a:ext cx="7848600" cy="28448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4/17/2013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4/17/2013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call yourselves scientists. You call yourselves engineers.  You say you use the scientific method to solve problems and make progress in the world.  But what are you really doing?</a:t>
            </a:r>
            <a:endParaRPr lang="en-US" dirty="0" smtClean="0"/>
          </a:p>
          <a:p>
            <a:endParaRPr lang="en-US" dirty="0" smtClean="0"/>
          </a:p>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10</a:t>
            </a:fld>
            <a:endParaRPr lang="en-US"/>
          </a:p>
        </p:txBody>
      </p:sp>
    </p:spTree>
    <p:extLst>
      <p:ext uri="{BB962C8B-B14F-4D97-AF65-F5344CB8AC3E}">
        <p14:creationId xmlns:p14="http://schemas.microsoft.com/office/powerpoint/2010/main" val="55363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15</a:t>
            </a:fld>
            <a:endParaRPr lang="en-US"/>
          </a:p>
        </p:txBody>
      </p:sp>
    </p:spTree>
    <p:extLst>
      <p:ext uri="{BB962C8B-B14F-4D97-AF65-F5344CB8AC3E}">
        <p14:creationId xmlns:p14="http://schemas.microsoft.com/office/powerpoint/2010/main" val="251578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do?</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For a long time, humans wondered how their models could fail and came up with a clear answer: God!  </a:t>
            </a:r>
          </a:p>
          <a:p>
            <a:endParaRPr lang="en-US" baseline="0" dirty="0" smtClean="0"/>
          </a:p>
          <a:p>
            <a:r>
              <a:rPr lang="en-US" baseline="0" dirty="0" smtClean="0"/>
              <a:t>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r>
              <a:rPr lang="en-US" baseline="0" dirty="0" smtClean="0"/>
              <a:t>If we can both COMPUTE and OBSERVE then we can create the GOD MACHINE</a:t>
            </a:r>
          </a:p>
          <a:p>
            <a:endParaRPr lang="en-US" baseline="0" dirty="0" smtClean="0"/>
          </a:p>
          <a:p>
            <a:endParaRPr lang="en-US" dirty="0" smtClean="0"/>
          </a:p>
          <a:p>
            <a:r>
              <a:rPr lang="en-US" dirty="0" smtClean="0"/>
              <a:t>Predictions</a:t>
            </a:r>
            <a:r>
              <a:rPr lang="en-US" baseline="0" dirty="0" smtClean="0"/>
              <a:t> 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a:t>
            </a:r>
            <a:r>
              <a:rPr lang="en-US" b="1" baseline="0" dirty="0" smtClean="0"/>
              <a:t>chaotic</a:t>
            </a:r>
            <a:r>
              <a:rPr lang="en-US" baseline="0" dirty="0" smtClean="0"/>
              <a:t> systems.  A small deviation in initial inputs to a chaotic system, even on the scale of 10^-30, leads to total divergence.  Your models will never be correct.</a:t>
            </a:r>
          </a:p>
          <a:p>
            <a:r>
              <a:rPr lang="en-US" baseline="0" dirty="0" smtClean="0"/>
              <a:t>G’s Stance:  Actually, we can model physical uncertainty with </a:t>
            </a:r>
            <a:r>
              <a:rPr lang="en-US" b="1" baseline="0" dirty="0" smtClean="0"/>
              <a:t>probability</a:t>
            </a:r>
            <a:r>
              <a:rPr lang="en-US" baseline="0" dirty="0" smtClean="0"/>
              <a:t> and randomness.  By incorporating probability into our models, we can use </a:t>
            </a:r>
            <a:r>
              <a:rPr lang="en-US" b="1" baseline="0" dirty="0" smtClean="0"/>
              <a:t>machine learning </a:t>
            </a:r>
            <a:r>
              <a:rPr lang="en-US" baseline="0" dirty="0" smtClean="0"/>
              <a:t>to create models that capture reality with minimal error.</a:t>
            </a:r>
          </a:p>
          <a:p>
            <a:r>
              <a:rPr lang="en-US" baseline="0" dirty="0" smtClean="0"/>
              <a:t>D’s Response:  You risk </a:t>
            </a:r>
            <a:r>
              <a:rPr lang="en-US" baseline="0" dirty="0" err="1" smtClean="0"/>
              <a:t>overfitting</a:t>
            </a:r>
            <a:r>
              <a:rPr lang="en-US" baseline="0" dirty="0" smtClean="0"/>
              <a:t> the data and mistake randomness with supposed order.  You also need HUGE sets of data to have a decent model.  Think of the </a:t>
            </a:r>
            <a:r>
              <a:rPr lang="en-US" b="1" baseline="0" dirty="0" smtClean="0"/>
              <a:t>Bayesian error rate</a:t>
            </a:r>
            <a:r>
              <a:rPr lang="en-US" baseline="0" dirty="0" smtClean="0"/>
              <a:t>: you will never achieve an error smaller than the minimum Bayesian Error Rate when engaging in any kind of machine learning.</a:t>
            </a:r>
          </a:p>
          <a:p>
            <a:r>
              <a:rPr lang="en-US" baseline="0" dirty="0" smtClean="0"/>
              <a:t>G’s stance: Ok, but you will never be correct either.   Your logical systems will never be </a:t>
            </a:r>
            <a:r>
              <a:rPr lang="en-US" b="1" baseline="0" dirty="0" smtClean="0"/>
              <a:t>complete</a:t>
            </a:r>
            <a:r>
              <a:rPr lang="en-US" baseline="0" dirty="0" smtClean="0"/>
              <a:t> without risking inconsistency.  And if you desire total </a:t>
            </a:r>
            <a:r>
              <a:rPr lang="en-US" b="1" baseline="0" dirty="0" smtClean="0"/>
              <a:t>consistency</a:t>
            </a:r>
            <a:r>
              <a:rPr lang="en-US" baseline="0" dirty="0" smtClean="0"/>
              <a:t>, then your system will be incomplete.</a:t>
            </a:r>
          </a:p>
          <a:p>
            <a:r>
              <a:rPr lang="en-US" baseline="0" dirty="0" smtClean="0"/>
              <a:t>D’s stance:  Well, we’re both fucked. I can’t ever gain complete and consistent knowledge, and you can’t ever take perfect data observations from  the environment.  And we both cannot make perfect manipulations due to the laws of </a:t>
            </a:r>
            <a:r>
              <a:rPr lang="en-US" b="1" baseline="0" dirty="0" smtClean="0"/>
              <a:t>thermodynamics</a:t>
            </a:r>
            <a:r>
              <a:rPr lang="en-US" baseline="0" dirty="0" smtClean="0"/>
              <a:t>– no matter how much we try to intervene, we cannot make energy flow from low to high without applying work.  We can’t make perpetual motion machines!</a:t>
            </a:r>
          </a:p>
          <a:p>
            <a:endParaRPr lang="en-US" baseline="0" dirty="0" smtClean="0"/>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Stand on the shoulders of giants</a:t>
            </a:r>
          </a:p>
          <a:p>
            <a:endParaRPr lang="en-US" dirty="0" smtClean="0"/>
          </a:p>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 &amp; interventions.</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should you take away from</a:t>
            </a:r>
            <a:r>
              <a:rPr lang="en-US" baseline="0" dirty="0" smtClean="0"/>
              <a:t> tonight?  </a:t>
            </a:r>
          </a:p>
          <a:p>
            <a:r>
              <a:rPr lang="en-US" baseline="0" dirty="0" smtClean="0"/>
              <a:t>First, recognize your goals: through what better predictions, explanations and interventions are you trying to change the world?  If you understand your goals and how to improve models to meet them, you will understand what your role in the world.</a:t>
            </a:r>
          </a:p>
          <a:p>
            <a:r>
              <a:rPr lang="en-US" baseline="0" dirty="0" smtClean="0"/>
              <a:t>Second, recognize there are fundamental limits.  BUT DO NOT DESPAIR!  Though we can’t ever hit the limits, we can approach them, and by doing so move humanity to greater place than today.</a:t>
            </a:r>
          </a:p>
          <a:p>
            <a:r>
              <a:rPr lang="en-US" baseline="0" dirty="0" smtClean="0"/>
              <a:t>We move to push the limits, and in doing so we create real progress in the world.  And we do it for those two grand goals:</a:t>
            </a:r>
          </a:p>
          <a:p>
            <a:r>
              <a:rPr lang="en-US" baseline="0" dirty="0" smtClean="0"/>
              <a:t>	to move the world toward our vision, and to take utter joy in the whole process while doing so.</a:t>
            </a:r>
          </a:p>
          <a:p>
            <a:endParaRPr lang="en-US" baseline="0" dirty="0" smtClean="0"/>
          </a:p>
          <a:p>
            <a:r>
              <a:rPr lang="en-US" dirty="0" smtClean="0"/>
              <a:t>We have limits</a:t>
            </a:r>
          </a:p>
          <a:p>
            <a:r>
              <a:rPr lang="en-US" dirty="0" smtClean="0"/>
              <a:t>Can we hit the God Machine?</a:t>
            </a:r>
          </a:p>
          <a:p>
            <a:r>
              <a:rPr lang="en-US" dirty="0" smtClean="0"/>
              <a:t>No we can't</a:t>
            </a:r>
          </a:p>
          <a:p>
            <a:r>
              <a:rPr lang="en-US" dirty="0" smtClean="0"/>
              <a:t>But we can get closer</a:t>
            </a:r>
          </a:p>
          <a:p>
            <a:r>
              <a:rPr lang="en-US" dirty="0" smtClean="0"/>
              <a:t>And make</a:t>
            </a:r>
            <a:r>
              <a:rPr lang="en-US" baseline="0" dirty="0" smtClean="0"/>
              <a:t> </a:t>
            </a:r>
            <a:r>
              <a:rPr lang="en-US" dirty="0" smtClean="0"/>
              <a:t>real progress in the world</a:t>
            </a:r>
          </a:p>
          <a:p>
            <a:r>
              <a:rPr lang="en-US" dirty="0" smtClean="0"/>
              <a:t>And this is why we do it</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8</a:t>
            </a:fld>
            <a:endParaRPr lang="en-US"/>
          </a:p>
        </p:txBody>
      </p:sp>
    </p:spTree>
    <p:extLst>
      <p:ext uri="{BB962C8B-B14F-4D97-AF65-F5344CB8AC3E}">
        <p14:creationId xmlns:p14="http://schemas.microsoft.com/office/powerpoint/2010/main" val="268122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9</a:t>
            </a:fld>
            <a:endParaRPr lang="en-US"/>
          </a:p>
        </p:txBody>
      </p:sp>
    </p:spTree>
    <p:extLst>
      <p:ext uri="{BB962C8B-B14F-4D97-AF65-F5344CB8AC3E}">
        <p14:creationId xmlns:p14="http://schemas.microsoft.com/office/powerpoint/2010/main" val="75699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2.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png"/><Relationship Id="rId4" Type="http://schemas.openxmlformats.org/officeDocument/2006/relationships/image" Target="../media/image3.wmf"/><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gif"/><Relationship Id="rId5" Type="http://schemas.openxmlformats.org/officeDocument/2006/relationships/diagramQuickStyle" Target="../diagrams/quickStyle1.xml"/><Relationship Id="rId10"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6.png"/><Relationship Id="rId7"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g"/><Relationship Id="rId4" Type="http://schemas.microsoft.com/office/2007/relationships/hdphoto" Target="../media/hdphoto4.wdp"/><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Are Modelers, </a:t>
            </a:r>
            <a:br>
              <a:rPr lang="en-US" dirty="0" smtClean="0"/>
            </a:br>
            <a:r>
              <a:rPr lang="en-US" dirty="0" smtClean="0"/>
              <a:t>Pressing Our Models</a:t>
            </a:r>
            <a:endParaRPr lang="en-US" dirty="0"/>
          </a:p>
        </p:txBody>
      </p:sp>
      <p:sp>
        <p:nvSpPr>
          <p:cNvPr id="3" name="Content Placeholder 2"/>
          <p:cNvSpPr>
            <a:spLocks noGrp="1"/>
          </p:cNvSpPr>
          <p:nvPr>
            <p:ph idx="1"/>
          </p:nvPr>
        </p:nvSpPr>
        <p:spPr/>
        <p:txBody>
          <a:bodyPr/>
          <a:lstStyle/>
          <a:p>
            <a:r>
              <a:rPr lang="en-US" dirty="0" smtClean="0"/>
              <a:t>The First Modelers</a:t>
            </a:r>
          </a:p>
          <a:p>
            <a:r>
              <a:rPr lang="en-US" dirty="0" smtClean="0"/>
              <a:t>Human Limits</a:t>
            </a:r>
          </a:p>
          <a:p>
            <a:r>
              <a:rPr lang="en-US" dirty="0" smtClean="0"/>
              <a:t>Ultimate	</a:t>
            </a:r>
            <a:r>
              <a:rPr lang="en-US" dirty="0"/>
              <a:t> </a:t>
            </a:r>
            <a:r>
              <a:rPr lang="en-US" dirty="0" smtClean="0"/>
              <a:t>Limits</a:t>
            </a:r>
          </a:p>
          <a:p>
            <a:r>
              <a:rPr lang="en-US" dirty="0" smtClean="0"/>
              <a:t>Pushing Limits</a:t>
            </a:r>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9" name="Group 8"/>
          <p:cNvGrpSpPr/>
          <p:nvPr/>
        </p:nvGrpSpPr>
        <p:grpSpPr>
          <a:xfrm>
            <a:off x="4419600" y="1752600"/>
            <a:ext cx="4114800" cy="2362201"/>
            <a:chOff x="4419600" y="1752600"/>
            <a:chExt cx="4114800" cy="2362201"/>
          </a:xfrm>
        </p:grpSpPr>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840" b="97955" l="0" r="100000"/>
                        </a14:imgEffect>
                      </a14:imgLayer>
                    </a14:imgProps>
                  </a:ext>
                  <a:ext uri="{28A0092B-C50C-407E-A947-70E740481C1C}">
                    <a14:useLocalDpi xmlns:a14="http://schemas.microsoft.com/office/drawing/2010/main"/>
                  </a:ext>
                </a:extLst>
              </a:blip>
              <a:srcRect/>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339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50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150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200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
        <p:nvSpPr>
          <p:cNvPr id="3" name="Rectangle 2"/>
          <p:cNvSpPr/>
          <p:nvPr/>
        </p:nvSpPr>
        <p:spPr>
          <a:xfrm>
            <a:off x="4724400" y="5525869"/>
            <a:ext cx="4572000" cy="646331"/>
          </a:xfrm>
          <a:prstGeom prst="rect">
            <a:avLst/>
          </a:prstGeom>
        </p:spPr>
        <p:txBody>
          <a:bodyPr>
            <a:spAutoFit/>
          </a:bodyPr>
          <a:lstStyle/>
          <a:p>
            <a:r>
              <a:rPr lang="en-US" dirty="0"/>
              <a:t>We’ll never get perfect models</a:t>
            </a:r>
          </a:p>
          <a:p>
            <a:pPr lvl="1">
              <a:buFont typeface="Wingdings" pitchFamily="2" charset="2"/>
              <a:buChar char="Ø"/>
            </a:pPr>
            <a:r>
              <a:rPr lang="en-US" dirty="0"/>
              <a:t>But we can get closer!</a:t>
            </a:r>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576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7884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7150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God Machine?</a:t>
            </a:r>
            <a:endParaRPr lang="en-US" sz="2400" b="1" dirty="0"/>
          </a:p>
        </p:txBody>
      </p:sp>
      <p:sp>
        <p:nvSpPr>
          <p:cNvPr id="6" name="Cloud Callout 5"/>
          <p:cNvSpPr/>
          <p:nvPr/>
        </p:nvSpPr>
        <p:spPr>
          <a:xfrm>
            <a:off x="216092" y="220980"/>
            <a:ext cx="1500565" cy="838200"/>
          </a:xfrm>
          <a:prstGeom prst="cloudCallout">
            <a:avLst>
              <a:gd name="adj1" fmla="val 27917"/>
              <a:gd name="adj2" fmla="val 99318"/>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God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9"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0-ppt_w/2"/>
                                          </p:val>
                                        </p:tav>
                                      </p:tavLst>
                                    </p:anim>
                                    <p:anim calcmode="lin" valueType="num">
                                      <p:cBhvr additive="base">
                                        <p:cTn id="12" dur="500"/>
                                        <p:tgtEl>
                                          <p:spTgt spid="6"/>
                                        </p:tgtEl>
                                        <p:attrNameLst>
                                          <p:attrName>ppt_y</p:attrName>
                                        </p:attrNameLst>
                                      </p:cBhvr>
                                      <p:tavLst>
                                        <p:tav tm="0">
                                          <p:val>
                                            <p:strVal val="ppt_y"/>
                                          </p:val>
                                        </p:tav>
                                        <p:tav tm="100000">
                                          <p:val>
                                            <p:strVal val="0-ppt_h/2"/>
                                          </p:val>
                                        </p:tav>
                                      </p:tavLst>
                                    </p:anim>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xit" presetSubtype="0" fill="hold" grpId="1" nodeType="with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2"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500"/>
                            </p:stCondLst>
                            <p:childTnLst>
                              <p:par>
                                <p:cTn id="73" presetID="26" presetClass="emph" presetSubtype="0" repeatCount="4000" fill="hold" grpId="3" nodeType="afterEffect">
                                  <p:stCondLst>
                                    <p:cond delay="0"/>
                                  </p:stCondLst>
                                  <p:childTnLst>
                                    <p:animEffect transition="out" filter="fade">
                                      <p:cBhvr>
                                        <p:cTn id="74" dur="1000" tmFilter="0, 0; .2, .5; .8, .5; 1, 0"/>
                                        <p:tgtEl>
                                          <p:spTgt spid="31"/>
                                        </p:tgtEl>
                                      </p:cBhvr>
                                    </p:animEffect>
                                    <p:animScale>
                                      <p:cBhvr>
                                        <p:cTn id="75" dur="500" autoRev="1" fill="hold"/>
                                        <p:tgtEl>
                                          <p:spTgt spid="31"/>
                                        </p:tgtEl>
                                      </p:cBhvr>
                                      <p:by x="105000" y="105000"/>
                                    </p:animScale>
                                  </p:childTnLst>
                                </p:cTn>
                              </p:par>
                              <p:par>
                                <p:cTn id="76" presetID="8" presetClass="emph" presetSubtype="0" repeatCount="2000" fill="hold" nodeType="withEffect">
                                  <p:stCondLst>
                                    <p:cond delay="0"/>
                                  </p:stCondLst>
                                  <p:childTnLst>
                                    <p:animRot by="21600000">
                                      <p:cBhvr>
                                        <p:cTn id="77" dur="2000" fill="hold"/>
                                        <p:tgtEl>
                                          <p:spTgt spid="30"/>
                                        </p:tgtEl>
                                        <p:attrNameLst>
                                          <p:attrName>r</p:attrName>
                                        </p:attrNameLst>
                                      </p:cBhvr>
                                    </p:animRot>
                                  </p:childTnLst>
                                </p:cTn>
                              </p:par>
                              <p:par>
                                <p:cTn id="78" presetID="2" presetClass="entr" presetSubtype="12" fill="hold" nodeType="withEffect">
                                  <p:stCondLst>
                                    <p:cond delay="300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12"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0-#ppt_w/2"/>
                                          </p:val>
                                        </p:tav>
                                        <p:tav tm="100000">
                                          <p:val>
                                            <p:strVal val="#ppt_x"/>
                                          </p:val>
                                        </p:tav>
                                      </p:tavLst>
                                    </p:anim>
                                    <p:anim calcmode="lin" valueType="num">
                                      <p:cBhvr additive="base">
                                        <p:cTn id="8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23" grpId="0"/>
      <p:bldP spid="24" grpId="0"/>
      <p:bldP spid="31" grpId="0" animBg="1"/>
      <p:bldP spid="31" grpId="1" animBg="1"/>
      <p:bldP spid="31" grpId="2" animBg="1"/>
      <p:bldP spid="31" grpId="3" animBg="1"/>
      <p:bldP spid="26"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85442892"/>
              </p:ext>
            </p:extLst>
          </p:nvPr>
        </p:nvGraphicFramePr>
        <p:xfrm>
          <a:off x="609600" y="3048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414712"/>
            <a:ext cx="2457450" cy="33337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214687"/>
            <a:ext cx="1230522" cy="733424"/>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162" y="3357561"/>
            <a:ext cx="1209675" cy="44767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621030" y="1538112"/>
            <a:ext cx="2613645" cy="887898"/>
            <a:chOff x="0" y="2306004"/>
            <a:chExt cx="2613645" cy="1493537"/>
          </a:xfrm>
        </p:grpSpPr>
        <p:sp>
          <p:nvSpPr>
            <p:cNvPr id="9" name="Rectangle 8"/>
            <p:cNvSpPr/>
            <p:nvPr/>
          </p:nvSpPr>
          <p:spPr>
            <a:xfrm>
              <a:off x="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sp>
        <p:sp>
          <p:nvSpPr>
            <p:cNvPr id="10" name="Rectangle 9"/>
            <p:cNvSpPr/>
            <p:nvPr/>
          </p:nvSpPr>
          <p:spPr>
            <a:xfrm>
              <a:off x="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Measurements</a:t>
              </a:r>
              <a:endParaRPr lang="en-US" sz="2400" b="1" kern="1200" dirty="0" smtClean="0"/>
            </a:p>
          </p:txBody>
        </p:sp>
      </p:grpSp>
      <p:grpSp>
        <p:nvGrpSpPr>
          <p:cNvPr id="11" name="Group 10"/>
          <p:cNvGrpSpPr/>
          <p:nvPr/>
        </p:nvGrpSpPr>
        <p:grpSpPr>
          <a:xfrm>
            <a:off x="3213730" y="1538112"/>
            <a:ext cx="2613645" cy="887898"/>
            <a:chOff x="2592700" y="2306004"/>
            <a:chExt cx="2613645" cy="1493537"/>
          </a:xfrm>
        </p:grpSpPr>
        <p:sp>
          <p:nvSpPr>
            <p:cNvPr id="12" name="Rectangle 11"/>
            <p:cNvSpPr/>
            <p:nvPr/>
          </p:nvSpPr>
          <p:spPr>
            <a:xfrm>
              <a:off x="259270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3" name="Rectangle 12"/>
            <p:cNvSpPr/>
            <p:nvPr/>
          </p:nvSpPr>
          <p:spPr>
            <a:xfrm>
              <a:off x="259270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Manipulation</a:t>
              </a:r>
              <a:endParaRPr lang="en-US" sz="2400" b="1" kern="1200" dirty="0" smtClean="0"/>
            </a:p>
          </p:txBody>
        </p:sp>
      </p:grpSp>
      <p:grpSp>
        <p:nvGrpSpPr>
          <p:cNvPr id="14" name="Group 13"/>
          <p:cNvGrpSpPr/>
          <p:nvPr/>
        </p:nvGrpSpPr>
        <p:grpSpPr>
          <a:xfrm>
            <a:off x="5814307" y="1538112"/>
            <a:ext cx="2639781" cy="887898"/>
            <a:chOff x="5193277" y="2306004"/>
            <a:chExt cx="2639781" cy="1493537"/>
          </a:xfrm>
        </p:grpSpPr>
        <p:sp>
          <p:nvSpPr>
            <p:cNvPr id="15" name="Rectangle 14"/>
            <p:cNvSpPr/>
            <p:nvPr/>
          </p:nvSpPr>
          <p:spPr>
            <a:xfrm>
              <a:off x="5193277" y="2306004"/>
              <a:ext cx="2639781" cy="1493537"/>
            </a:xfrm>
            <a:prstGeom prst="rect">
              <a:avLst/>
            </a:prstGeom>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16" name="Rectangle 15"/>
            <p:cNvSpPr/>
            <p:nvPr/>
          </p:nvSpPr>
          <p:spPr>
            <a:xfrm>
              <a:off x="5206345"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Knowledge</a:t>
              </a:r>
              <a:endParaRPr lang="en-US" sz="2400" kern="1200" dirty="0"/>
            </a:p>
          </p:txBody>
        </p:sp>
      </p:grpSp>
      <p:pic>
        <p:nvPicPr>
          <p:cNvPr id="1027" name="Picture 3" descr="C:\Users\Class2014\Documents\Dropbox\ModelTalk\no_symbol.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3321" y="4657726"/>
            <a:ext cx="1666874" cy="1666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5167134"/>
            <a:ext cx="3199915" cy="707886"/>
          </a:xfrm>
          <a:prstGeom prst="rect">
            <a:avLst/>
          </a:prstGeom>
          <a:noFill/>
        </p:spPr>
        <p:txBody>
          <a:bodyPr wrap="none" rtlCol="0">
            <a:spAutoFit/>
          </a:bodyPr>
          <a:lstStyle/>
          <a:p>
            <a:r>
              <a:rPr lang="en-US" sz="4000" b="1" cap="small" dirty="0" smtClean="0">
                <a:latin typeface="Arial Black" pitchFamily="34" charset="0"/>
              </a:rPr>
              <a:t>Perfection</a:t>
            </a:r>
            <a:endParaRPr lang="en-US" sz="4000" b="1" cap="small" dirty="0">
              <a:latin typeface="Arial Black" pitchFamily="34" charset="0"/>
            </a:endParaRPr>
          </a:p>
        </p:txBody>
      </p:sp>
      <p:pic>
        <p:nvPicPr>
          <p:cNvPr id="1028" name="Picture 4" descr="C:\Users\Class2014\Documents\Dropbox\Photos\POPL Italy Trip Jan 2013\2013-01-27 14.47.5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5411" r="30956" b="53588"/>
          <a:stretch/>
        </p:blipFill>
        <p:spPr bwMode="auto">
          <a:xfrm>
            <a:off x="4414202" y="4657725"/>
            <a:ext cx="2425363" cy="1926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787480" y="4657725"/>
            <a:ext cx="1694835" cy="963453"/>
          </a:xfrm>
          <a:prstGeom prst="wedgeRectCallout">
            <a:avLst>
              <a:gd name="adj1" fmla="val -96366"/>
              <a:gd name="adj2" fmla="val 37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But we can get closer!</a:t>
            </a:r>
            <a:endParaRPr lang="en-US" sz="2400" b="1" dirty="0"/>
          </a:p>
        </p:txBody>
      </p:sp>
      <p:sp>
        <p:nvSpPr>
          <p:cNvPr id="23" name="Rectangle 22"/>
          <p:cNvSpPr/>
          <p:nvPr/>
        </p:nvSpPr>
        <p:spPr>
          <a:xfrm>
            <a:off x="3234675"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29" name="Rectangle 28"/>
          <p:cNvSpPr/>
          <p:nvPr/>
        </p:nvSpPr>
        <p:spPr>
          <a:xfrm>
            <a:off x="5857240"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30" name="Rectangle 29"/>
          <p:cNvSpPr/>
          <p:nvPr/>
        </p:nvSpPr>
        <p:spPr>
          <a:xfrm>
            <a:off x="5854072" y="1538112"/>
            <a:ext cx="2613645" cy="25766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endParaRPr lang="en-US" sz="2400" kern="1200" dirty="0"/>
          </a:p>
        </p:txBody>
      </p:sp>
      <p:sp>
        <p:nvSpPr>
          <p:cNvPr id="31" name="Rectangle 30"/>
          <p:cNvSpPr/>
          <p:nvPr/>
        </p:nvSpPr>
        <p:spPr>
          <a:xfrm>
            <a:off x="621030"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7" name="TextBox 16"/>
          <p:cNvSpPr txBox="1"/>
          <p:nvPr/>
        </p:nvSpPr>
        <p:spPr>
          <a:xfrm>
            <a:off x="944691" y="2029717"/>
            <a:ext cx="1931939" cy="1446550"/>
          </a:xfrm>
          <a:prstGeom prst="rect">
            <a:avLst/>
          </a:prstGeom>
          <a:noFill/>
        </p:spPr>
        <p:txBody>
          <a:bodyPr wrap="none" rtlCol="0">
            <a:spAutoFit/>
          </a:bodyPr>
          <a:lstStyle/>
          <a:p>
            <a:r>
              <a:rPr lang="en-US" sz="8800" b="1" i="1" dirty="0" err="1" smtClean="0">
                <a:solidFill>
                  <a:schemeClr val="accent2">
                    <a:lumMod val="40000"/>
                    <a:lumOff val="60000"/>
                  </a:schemeClr>
                </a:solidFill>
                <a:latin typeface="Constantia" pitchFamily="18" charset="0"/>
              </a:rPr>
              <a:t>lim</a:t>
            </a:r>
            <a:endParaRPr lang="en-US" sz="8800" b="1" i="1" dirty="0">
              <a:solidFill>
                <a:schemeClr val="accent2">
                  <a:lumMod val="40000"/>
                  <a:lumOff val="60000"/>
                </a:schemeClr>
              </a:solidFill>
              <a:latin typeface="Constantia" pitchFamily="18" charset="0"/>
            </a:endParaRPr>
          </a:p>
        </p:txBody>
      </p:sp>
      <p:sp>
        <p:nvSpPr>
          <p:cNvPr id="35" name="TextBox 34"/>
          <p:cNvSpPr txBox="1"/>
          <p:nvPr/>
        </p:nvSpPr>
        <p:spPr>
          <a:xfrm>
            <a:off x="3474432" y="1968162"/>
            <a:ext cx="2092239" cy="1569660"/>
          </a:xfrm>
          <a:prstGeom prst="rect">
            <a:avLst/>
          </a:prstGeom>
          <a:noFill/>
        </p:spPr>
        <p:txBody>
          <a:bodyPr wrap="none" rtlCol="0">
            <a:spAutoFit/>
          </a:bodyPr>
          <a:lstStyle/>
          <a:p>
            <a:r>
              <a:rPr lang="en-US" sz="9600" b="1" i="1" dirty="0" err="1">
                <a:solidFill>
                  <a:schemeClr val="accent2">
                    <a:lumMod val="40000"/>
                    <a:lumOff val="60000"/>
                  </a:schemeClr>
                </a:solidFill>
                <a:latin typeface="Constantia" pitchFamily="18" charset="0"/>
              </a:rPr>
              <a:t>lim</a:t>
            </a:r>
            <a:endParaRPr lang="en-US" sz="9600" b="1" i="1" dirty="0">
              <a:solidFill>
                <a:schemeClr val="accent2">
                  <a:lumMod val="40000"/>
                  <a:lumOff val="60000"/>
                </a:schemeClr>
              </a:solidFill>
              <a:latin typeface="Constantia" pitchFamily="18" charset="0"/>
            </a:endParaRPr>
          </a:p>
        </p:txBody>
      </p:sp>
      <p:sp>
        <p:nvSpPr>
          <p:cNvPr id="36" name="TextBox 35"/>
          <p:cNvSpPr txBox="1"/>
          <p:nvPr/>
        </p:nvSpPr>
        <p:spPr>
          <a:xfrm>
            <a:off x="6126205" y="1968162"/>
            <a:ext cx="2092239" cy="1569660"/>
          </a:xfrm>
          <a:prstGeom prst="rect">
            <a:avLst/>
          </a:prstGeom>
          <a:noFill/>
        </p:spPr>
        <p:txBody>
          <a:bodyPr wrap="none" rtlCol="0">
            <a:spAutoFit/>
          </a:bodyPr>
          <a:lstStyle/>
          <a:p>
            <a:r>
              <a:rPr lang="en-US" sz="9600" b="1" i="1" dirty="0" err="1">
                <a:solidFill>
                  <a:schemeClr val="accent2">
                    <a:lumMod val="40000"/>
                    <a:lumOff val="60000"/>
                  </a:schemeClr>
                </a:solidFill>
                <a:latin typeface="Constantia" pitchFamily="18" charset="0"/>
              </a:rPr>
              <a:t>lim</a:t>
            </a:r>
            <a:endParaRPr lang="en-US" sz="9600" b="1" i="1" dirty="0">
              <a:solidFill>
                <a:schemeClr val="accent2">
                  <a:lumMod val="40000"/>
                  <a:lumOff val="60000"/>
                </a:schemeClr>
              </a:solidFill>
              <a:latin typeface="Constantia" pitchFamily="18" charset="0"/>
            </a:endParaRPr>
          </a:p>
        </p:txBody>
      </p:sp>
    </p:spTree>
    <p:extLst>
      <p:ext uri="{BB962C8B-B14F-4D97-AF65-F5344CB8AC3E}">
        <p14:creationId xmlns:p14="http://schemas.microsoft.com/office/powerpoint/2010/main" val="34887107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xit" presetSubtype="0" accel="100000" fill="hold" nodeType="clickEffect">
                                  <p:stCondLst>
                                    <p:cond delay="0"/>
                                  </p:stCondLst>
                                  <p:childTnLst>
                                    <p:anim calcmode="lin" valueType="num">
                                      <p:cBhvr>
                                        <p:cTn id="6" dur="500"/>
                                        <p:tgtEl>
                                          <p:spTgt spid="31"/>
                                        </p:tgtEl>
                                        <p:attrNameLst>
                                          <p:attrName>ppt_w</p:attrName>
                                        </p:attrNameLst>
                                      </p:cBhvr>
                                      <p:tavLst>
                                        <p:tav tm="0">
                                          <p:val>
                                            <p:strVal val="ppt_w"/>
                                          </p:val>
                                        </p:tav>
                                        <p:tav tm="100000">
                                          <p:val>
                                            <p:fltVal val="0"/>
                                          </p:val>
                                        </p:tav>
                                      </p:tavLst>
                                    </p:anim>
                                    <p:anim calcmode="lin" valueType="num">
                                      <p:cBhvr>
                                        <p:cTn id="7" dur="500"/>
                                        <p:tgtEl>
                                          <p:spTgt spid="31"/>
                                        </p:tgtEl>
                                        <p:attrNameLst>
                                          <p:attrName>ppt_h</p:attrName>
                                        </p:attrNameLst>
                                      </p:cBhvr>
                                      <p:tavLst>
                                        <p:tav tm="0">
                                          <p:val>
                                            <p:strVal val="ppt_h"/>
                                          </p:val>
                                        </p:tav>
                                        <p:tav tm="100000">
                                          <p:val>
                                            <p:fltVal val="0"/>
                                          </p:val>
                                        </p:tav>
                                      </p:tavLst>
                                    </p:anim>
                                    <p:anim calcmode="lin" valueType="num">
                                      <p:cBhvr>
                                        <p:cTn id="8" dur="500"/>
                                        <p:tgtEl>
                                          <p:spTgt spid="31"/>
                                        </p:tgtEl>
                                        <p:attrNameLst>
                                          <p:attrName>style.rotation</p:attrName>
                                        </p:attrNameLst>
                                      </p:cBhvr>
                                      <p:tavLst>
                                        <p:tav tm="0">
                                          <p:val>
                                            <p:fltVal val="0"/>
                                          </p:val>
                                        </p:tav>
                                        <p:tav tm="100000">
                                          <p:val>
                                            <p:fltVal val="360"/>
                                          </p:val>
                                        </p:tav>
                                      </p:tavLst>
                                    </p:anim>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49" presetClass="exit" presetSubtype="0" accel="100000" fill="hold" grpId="0" nodeType="withEffect">
                                  <p:stCondLst>
                                    <p:cond delay="0"/>
                                  </p:stCondLst>
                                  <p:childTnLst>
                                    <p:anim calcmode="lin" valueType="num">
                                      <p:cBhvr>
                                        <p:cTn id="12" dur="500"/>
                                        <p:tgtEl>
                                          <p:spTgt spid="17"/>
                                        </p:tgtEl>
                                        <p:attrNameLst>
                                          <p:attrName>ppt_w</p:attrName>
                                        </p:attrNameLst>
                                      </p:cBhvr>
                                      <p:tavLst>
                                        <p:tav tm="0">
                                          <p:val>
                                            <p:strVal val="ppt_w"/>
                                          </p:val>
                                        </p:tav>
                                        <p:tav tm="100000">
                                          <p:val>
                                            <p:fltVal val="0"/>
                                          </p:val>
                                        </p:tav>
                                      </p:tavLst>
                                    </p:anim>
                                    <p:anim calcmode="lin" valueType="num">
                                      <p:cBhvr>
                                        <p:cTn id="13" dur="500"/>
                                        <p:tgtEl>
                                          <p:spTgt spid="17"/>
                                        </p:tgtEl>
                                        <p:attrNameLst>
                                          <p:attrName>ppt_h</p:attrName>
                                        </p:attrNameLst>
                                      </p:cBhvr>
                                      <p:tavLst>
                                        <p:tav tm="0">
                                          <p:val>
                                            <p:strVal val="ppt_h"/>
                                          </p:val>
                                        </p:tav>
                                        <p:tav tm="100000">
                                          <p:val>
                                            <p:fltVal val="0"/>
                                          </p:val>
                                        </p:tav>
                                      </p:tavLst>
                                    </p:anim>
                                    <p:anim calcmode="lin" valueType="num">
                                      <p:cBhvr>
                                        <p:cTn id="14" dur="500"/>
                                        <p:tgtEl>
                                          <p:spTgt spid="17"/>
                                        </p:tgtEl>
                                        <p:attrNameLst>
                                          <p:attrName>style.rotation</p:attrName>
                                        </p:attrNameLst>
                                      </p:cBhvr>
                                      <p:tavLst>
                                        <p:tav tm="0">
                                          <p:val>
                                            <p:fltVal val="0"/>
                                          </p:val>
                                        </p:tav>
                                        <p:tav tm="100000">
                                          <p:val>
                                            <p:fltVal val="360"/>
                                          </p:val>
                                        </p:tav>
                                      </p:tavLst>
                                    </p:anim>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9" presetClass="exit" presetSubtype="0" accel="100000" fill="hold" nodeType="clickEffect">
                                  <p:stCondLst>
                                    <p:cond delay="0"/>
                                  </p:stCondLst>
                                  <p:childTnLst>
                                    <p:anim calcmode="lin" valueType="num">
                                      <p:cBhvr>
                                        <p:cTn id="20" dur="500"/>
                                        <p:tgtEl>
                                          <p:spTgt spid="29"/>
                                        </p:tgtEl>
                                        <p:attrNameLst>
                                          <p:attrName>ppt_w</p:attrName>
                                        </p:attrNameLst>
                                      </p:cBhvr>
                                      <p:tavLst>
                                        <p:tav tm="0">
                                          <p:val>
                                            <p:strVal val="ppt_w"/>
                                          </p:val>
                                        </p:tav>
                                        <p:tav tm="100000">
                                          <p:val>
                                            <p:fltVal val="0"/>
                                          </p:val>
                                        </p:tav>
                                      </p:tavLst>
                                    </p:anim>
                                    <p:anim calcmode="lin" valueType="num">
                                      <p:cBhvr>
                                        <p:cTn id="21" dur="500"/>
                                        <p:tgtEl>
                                          <p:spTgt spid="29"/>
                                        </p:tgtEl>
                                        <p:attrNameLst>
                                          <p:attrName>ppt_h</p:attrName>
                                        </p:attrNameLst>
                                      </p:cBhvr>
                                      <p:tavLst>
                                        <p:tav tm="0">
                                          <p:val>
                                            <p:strVal val="ppt_h"/>
                                          </p:val>
                                        </p:tav>
                                        <p:tav tm="100000">
                                          <p:val>
                                            <p:fltVal val="0"/>
                                          </p:val>
                                        </p:tav>
                                      </p:tavLst>
                                    </p:anim>
                                    <p:anim calcmode="lin" valueType="num">
                                      <p:cBhvr>
                                        <p:cTn id="22" dur="500"/>
                                        <p:tgtEl>
                                          <p:spTgt spid="29"/>
                                        </p:tgtEl>
                                        <p:attrNameLst>
                                          <p:attrName>style.rotation</p:attrName>
                                        </p:attrNameLst>
                                      </p:cBhvr>
                                      <p:tavLst>
                                        <p:tav tm="0">
                                          <p:val>
                                            <p:fltVal val="0"/>
                                          </p:val>
                                        </p:tav>
                                        <p:tav tm="100000">
                                          <p:val>
                                            <p:fltVal val="360"/>
                                          </p:val>
                                        </p:tav>
                                      </p:tavLst>
                                    </p:anim>
                                    <p:animEffect transition="out" filter="fade">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par>
                                <p:cTn id="25" presetID="49" presetClass="exit" presetSubtype="0" accel="100000" fill="hold" grpId="0" nodeType="withEffect">
                                  <p:stCondLst>
                                    <p:cond delay="0"/>
                                  </p:stCondLst>
                                  <p:childTnLst>
                                    <p:anim calcmode="lin" valueType="num">
                                      <p:cBhvr>
                                        <p:cTn id="26" dur="500"/>
                                        <p:tgtEl>
                                          <p:spTgt spid="36"/>
                                        </p:tgtEl>
                                        <p:attrNameLst>
                                          <p:attrName>ppt_w</p:attrName>
                                        </p:attrNameLst>
                                      </p:cBhvr>
                                      <p:tavLst>
                                        <p:tav tm="0">
                                          <p:val>
                                            <p:strVal val="ppt_w"/>
                                          </p:val>
                                        </p:tav>
                                        <p:tav tm="100000">
                                          <p:val>
                                            <p:fltVal val="0"/>
                                          </p:val>
                                        </p:tav>
                                      </p:tavLst>
                                    </p:anim>
                                    <p:anim calcmode="lin" valueType="num">
                                      <p:cBhvr>
                                        <p:cTn id="27" dur="500"/>
                                        <p:tgtEl>
                                          <p:spTgt spid="36"/>
                                        </p:tgtEl>
                                        <p:attrNameLst>
                                          <p:attrName>ppt_h</p:attrName>
                                        </p:attrNameLst>
                                      </p:cBhvr>
                                      <p:tavLst>
                                        <p:tav tm="0">
                                          <p:val>
                                            <p:strVal val="ppt_h"/>
                                          </p:val>
                                        </p:tav>
                                        <p:tav tm="100000">
                                          <p:val>
                                            <p:fltVal val="0"/>
                                          </p:val>
                                        </p:tav>
                                      </p:tavLst>
                                    </p:anim>
                                    <p:anim calcmode="lin" valueType="num">
                                      <p:cBhvr>
                                        <p:cTn id="28" dur="500"/>
                                        <p:tgtEl>
                                          <p:spTgt spid="36"/>
                                        </p:tgtEl>
                                        <p:attrNameLst>
                                          <p:attrName>style.rotation</p:attrName>
                                        </p:attrNameLst>
                                      </p:cBhvr>
                                      <p:tavLst>
                                        <p:tav tm="0">
                                          <p:val>
                                            <p:fltVal val="0"/>
                                          </p:val>
                                        </p:tav>
                                        <p:tav tm="100000">
                                          <p:val>
                                            <p:fltVal val="360"/>
                                          </p:val>
                                        </p:tav>
                                      </p:tavLst>
                                    </p:anim>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9" presetClass="exit" presetSubtype="0" accel="100000" fill="hold" nodeType="clickEffect">
                                  <p:stCondLst>
                                    <p:cond delay="0"/>
                                  </p:stCondLst>
                                  <p:childTnLst>
                                    <p:anim calcmode="lin" valueType="num">
                                      <p:cBhvr>
                                        <p:cTn id="34" dur="500"/>
                                        <p:tgtEl>
                                          <p:spTgt spid="23"/>
                                        </p:tgtEl>
                                        <p:attrNameLst>
                                          <p:attrName>ppt_w</p:attrName>
                                        </p:attrNameLst>
                                      </p:cBhvr>
                                      <p:tavLst>
                                        <p:tav tm="0">
                                          <p:val>
                                            <p:strVal val="ppt_w"/>
                                          </p:val>
                                        </p:tav>
                                        <p:tav tm="100000">
                                          <p:val>
                                            <p:fltVal val="0"/>
                                          </p:val>
                                        </p:tav>
                                      </p:tavLst>
                                    </p:anim>
                                    <p:anim calcmode="lin" valueType="num">
                                      <p:cBhvr>
                                        <p:cTn id="35" dur="500"/>
                                        <p:tgtEl>
                                          <p:spTgt spid="23"/>
                                        </p:tgtEl>
                                        <p:attrNameLst>
                                          <p:attrName>ppt_h</p:attrName>
                                        </p:attrNameLst>
                                      </p:cBhvr>
                                      <p:tavLst>
                                        <p:tav tm="0">
                                          <p:val>
                                            <p:strVal val="ppt_h"/>
                                          </p:val>
                                        </p:tav>
                                        <p:tav tm="100000">
                                          <p:val>
                                            <p:fltVal val="0"/>
                                          </p:val>
                                        </p:tav>
                                      </p:tavLst>
                                    </p:anim>
                                    <p:anim calcmode="lin" valueType="num">
                                      <p:cBhvr>
                                        <p:cTn id="36" dur="500"/>
                                        <p:tgtEl>
                                          <p:spTgt spid="23"/>
                                        </p:tgtEl>
                                        <p:attrNameLst>
                                          <p:attrName>style.rotation</p:attrName>
                                        </p:attrNameLst>
                                      </p:cBhvr>
                                      <p:tavLst>
                                        <p:tav tm="0">
                                          <p:val>
                                            <p:fltVal val="0"/>
                                          </p:val>
                                        </p:tav>
                                        <p:tav tm="100000">
                                          <p:val>
                                            <p:fltVal val="360"/>
                                          </p:val>
                                        </p:tav>
                                      </p:tavLst>
                                    </p:anim>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49" presetClass="exit" presetSubtype="0" accel="100000" fill="hold" grpId="0" nodeType="withEffect">
                                  <p:stCondLst>
                                    <p:cond delay="0"/>
                                  </p:stCondLst>
                                  <p:childTnLst>
                                    <p:anim calcmode="lin" valueType="num">
                                      <p:cBhvr>
                                        <p:cTn id="40" dur="500"/>
                                        <p:tgtEl>
                                          <p:spTgt spid="35"/>
                                        </p:tgtEl>
                                        <p:attrNameLst>
                                          <p:attrName>ppt_w</p:attrName>
                                        </p:attrNameLst>
                                      </p:cBhvr>
                                      <p:tavLst>
                                        <p:tav tm="0">
                                          <p:val>
                                            <p:strVal val="ppt_w"/>
                                          </p:val>
                                        </p:tav>
                                        <p:tav tm="100000">
                                          <p:val>
                                            <p:fltVal val="0"/>
                                          </p:val>
                                        </p:tav>
                                      </p:tavLst>
                                    </p:anim>
                                    <p:anim calcmode="lin" valueType="num">
                                      <p:cBhvr>
                                        <p:cTn id="41" dur="500"/>
                                        <p:tgtEl>
                                          <p:spTgt spid="35"/>
                                        </p:tgtEl>
                                        <p:attrNameLst>
                                          <p:attrName>ppt_h</p:attrName>
                                        </p:attrNameLst>
                                      </p:cBhvr>
                                      <p:tavLst>
                                        <p:tav tm="0">
                                          <p:val>
                                            <p:strVal val="ppt_h"/>
                                          </p:val>
                                        </p:tav>
                                        <p:tav tm="100000">
                                          <p:val>
                                            <p:fltVal val="0"/>
                                          </p:val>
                                        </p:tav>
                                      </p:tavLst>
                                    </p:anim>
                                    <p:anim calcmode="lin" valueType="num">
                                      <p:cBhvr>
                                        <p:cTn id="42" dur="500"/>
                                        <p:tgtEl>
                                          <p:spTgt spid="35"/>
                                        </p:tgtEl>
                                        <p:attrNameLst>
                                          <p:attrName>style.rotation</p:attrName>
                                        </p:attrNameLst>
                                      </p:cBhvr>
                                      <p:tavLst>
                                        <p:tav tm="0">
                                          <p:val>
                                            <p:fltVal val="0"/>
                                          </p:val>
                                        </p:tav>
                                        <p:tav tm="100000">
                                          <p:val>
                                            <p:fltVal val="360"/>
                                          </p:val>
                                        </p:tav>
                                      </p:tavLst>
                                    </p:anim>
                                    <p:animEffect transition="out" filter="fade">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par>
                          <p:cTn id="49" fill="hold">
                            <p:stCondLst>
                              <p:cond delay="0"/>
                            </p:stCondLst>
                            <p:childTnLst>
                              <p:par>
                                <p:cTn id="50" presetID="53" presetClass="entr" presetSubtype="16" fill="hold" nodeType="afterEffect">
                                  <p:stCondLst>
                                    <p:cond delay="2000"/>
                                  </p:stCondLst>
                                  <p:childTnLst>
                                    <p:set>
                                      <p:cBhvr>
                                        <p:cTn id="51" dur="1" fill="hold">
                                          <p:stCondLst>
                                            <p:cond delay="0"/>
                                          </p:stCondLst>
                                        </p:cTn>
                                        <p:tgtEl>
                                          <p:spTgt spid="1027"/>
                                        </p:tgtEl>
                                        <p:attrNameLst>
                                          <p:attrName>style.visibility</p:attrName>
                                        </p:attrNameLst>
                                      </p:cBhvr>
                                      <p:to>
                                        <p:strVal val="visible"/>
                                      </p:to>
                                    </p:set>
                                    <p:anim calcmode="lin" valueType="num">
                                      <p:cBhvr>
                                        <p:cTn id="52" dur="500" fill="hold"/>
                                        <p:tgtEl>
                                          <p:spTgt spid="1027"/>
                                        </p:tgtEl>
                                        <p:attrNameLst>
                                          <p:attrName>ppt_w</p:attrName>
                                        </p:attrNameLst>
                                      </p:cBhvr>
                                      <p:tavLst>
                                        <p:tav tm="0">
                                          <p:val>
                                            <p:fltVal val="0"/>
                                          </p:val>
                                        </p:tav>
                                        <p:tav tm="100000">
                                          <p:val>
                                            <p:strVal val="#ppt_w"/>
                                          </p:val>
                                        </p:tav>
                                      </p:tavLst>
                                    </p:anim>
                                    <p:anim calcmode="lin" valueType="num">
                                      <p:cBhvr>
                                        <p:cTn id="53" dur="500" fill="hold"/>
                                        <p:tgtEl>
                                          <p:spTgt spid="1027"/>
                                        </p:tgtEl>
                                        <p:attrNameLst>
                                          <p:attrName>ppt_h</p:attrName>
                                        </p:attrNameLst>
                                      </p:cBhvr>
                                      <p:tavLst>
                                        <p:tav tm="0">
                                          <p:val>
                                            <p:fltVal val="0"/>
                                          </p:val>
                                        </p:tav>
                                        <p:tav tm="100000">
                                          <p:val>
                                            <p:strVal val="#ppt_h"/>
                                          </p:val>
                                        </p:tav>
                                      </p:tavLst>
                                    </p:anim>
                                    <p:animEffect transition="in" filter="fade">
                                      <p:cBhvr>
                                        <p:cTn id="54" dur="500"/>
                                        <p:tgtEl>
                                          <p:spTgt spid="102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28"/>
                                        </p:tgtEl>
                                        <p:attrNameLst>
                                          <p:attrName>style.visibility</p:attrName>
                                        </p:attrNameLst>
                                      </p:cBhvr>
                                      <p:to>
                                        <p:strVal val="visible"/>
                                      </p:to>
                                    </p:set>
                                    <p:anim calcmode="lin" valueType="num">
                                      <p:cBhvr additive="base">
                                        <p:cTn id="59" dur="500" fill="hold"/>
                                        <p:tgtEl>
                                          <p:spTgt spid="1028"/>
                                        </p:tgtEl>
                                        <p:attrNameLst>
                                          <p:attrName>ppt_x</p:attrName>
                                        </p:attrNameLst>
                                      </p:cBhvr>
                                      <p:tavLst>
                                        <p:tav tm="0">
                                          <p:val>
                                            <p:strVal val="#ppt_x"/>
                                          </p:val>
                                        </p:tav>
                                        <p:tav tm="100000">
                                          <p:val>
                                            <p:strVal val="#ppt_x"/>
                                          </p:val>
                                        </p:tav>
                                      </p:tavLst>
                                    </p:anim>
                                    <p:anim calcmode="lin" valueType="num">
                                      <p:cBhvr additive="base">
                                        <p:cTn id="60" dur="500" fill="hold"/>
                                        <p:tgtEl>
                                          <p:spTgt spid="1028"/>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left)">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7"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268" y="1412117"/>
            <a:ext cx="8229600" cy="5257800"/>
          </a:xfrm>
        </p:spPr>
        <p:txBody>
          <a:bodyPr>
            <a:normAutofit/>
          </a:bodyPr>
          <a:lstStyle/>
          <a:p>
            <a:r>
              <a:rPr lang="en-US" dirty="0" smtClean="0"/>
              <a:t>Push bandwidth (I/O)</a:t>
            </a:r>
          </a:p>
          <a:p>
            <a:pPr lvl="1"/>
            <a:r>
              <a:rPr lang="en-US" dirty="0" smtClean="0"/>
              <a:t>More Data, More</a:t>
            </a:r>
            <a:r>
              <a:rPr lang="en-US" i="1" dirty="0" smtClean="0"/>
              <a:t> Relevant </a:t>
            </a:r>
            <a:r>
              <a:rPr lang="en-US" dirty="0" smtClean="0"/>
              <a:t>Data</a:t>
            </a:r>
          </a:p>
          <a:p>
            <a:r>
              <a:rPr lang="en-US" dirty="0" smtClean="0"/>
              <a:t>Push Memory (RAM, Storage)</a:t>
            </a:r>
          </a:p>
          <a:p>
            <a:pPr lvl="1"/>
            <a:r>
              <a:rPr lang="en-US" dirty="0" smtClean="0"/>
              <a:t>Summarize and condense (Hash)</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to Probabilistic </a:t>
            </a:r>
          </a:p>
          <a:p>
            <a:pPr lvl="1"/>
            <a:r>
              <a:rPr lang="en-US" dirty="0" smtClean="0"/>
              <a:t>Increase thinking efficiency</a:t>
            </a:r>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ackgroundRemoval t="4050" b="89720" l="5354" r="89866"/>
                    </a14:imgEffect>
                  </a14:imgLayer>
                </a14:imgProps>
              </a:ext>
              <a:ext uri="{28A0092B-C50C-407E-A947-70E740481C1C}">
                <a14:useLocalDpi xmlns:a14="http://schemas.microsoft.com/office/drawing/2010/main" val="0"/>
              </a:ext>
            </a:extLst>
          </a:blip>
          <a:srcRect l="4830" t="4579" r="24554" b="8536"/>
          <a:stretch/>
        </p:blipFill>
        <p:spPr>
          <a:xfrm>
            <a:off x="7032674" y="1005840"/>
            <a:ext cx="2133600" cy="1678778"/>
          </a:xfrm>
          <a:prstGeom prst="rect">
            <a:avLst/>
          </a:prstGeom>
          <a:effectLst>
            <a:outerShdw blurRad="50800" dist="50800" dir="5400000" sx="1000" sy="1000" algn="ctr" rotWithShape="0">
              <a:srgbClr val="000000">
                <a:alpha val="17000"/>
              </a:srgbClr>
            </a:outerShdw>
          </a:effectLst>
        </p:spPr>
      </p:pic>
      <p:sp>
        <p:nvSpPr>
          <p:cNvPr id="2" name="Title 1"/>
          <p:cNvSpPr>
            <a:spLocks noGrp="1"/>
          </p:cNvSpPr>
          <p:nvPr>
            <p:ph type="title"/>
          </p:nvPr>
        </p:nvSpPr>
        <p:spPr>
          <a:xfrm>
            <a:off x="1600200" y="303371"/>
            <a:ext cx="5105400" cy="1143000"/>
          </a:xfrm>
        </p:spPr>
        <p:txBody>
          <a:bodyPr/>
          <a:lstStyle/>
          <a:p>
            <a:r>
              <a:rPr lang="en-US" dirty="0" smtClean="0"/>
              <a:t>Push the Limits</a:t>
            </a:r>
            <a:endParaRPr lang="en-US" dirty="0"/>
          </a:p>
        </p:txBody>
      </p:sp>
      <p:grpSp>
        <p:nvGrpSpPr>
          <p:cNvPr id="9" name="Group 8"/>
          <p:cNvGrpSpPr/>
          <p:nvPr/>
        </p:nvGrpSpPr>
        <p:grpSpPr>
          <a:xfrm>
            <a:off x="6286500" y="2857817"/>
            <a:ext cx="2458801" cy="1777366"/>
            <a:chOff x="6286500" y="2857817"/>
            <a:chExt cx="2458801" cy="1777366"/>
          </a:xfrm>
        </p:grpSpPr>
        <p:pic>
          <p:nvPicPr>
            <p:cNvPr id="4098" name="Picture 2" descr="http://flavorchemists.com/wp-content/uploads/2012/09/library_book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0" y="2857817"/>
              <a:ext cx="2247900" cy="1498600"/>
            </a:xfrm>
            <a:prstGeom prst="rect">
              <a:avLst/>
            </a:prstGeom>
            <a:noFill/>
            <a:effectLst>
              <a:outerShdw blurRad="76200" dist="38100" dir="9180000" sx="112000" sy="11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http://nims11.files.wordpress.com/2011/09/mystica_usb_flash_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2335" y="3772217"/>
              <a:ext cx="862966" cy="8629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grpSp>
      <p:pic>
        <p:nvPicPr>
          <p:cNvPr id="4104" name="Picture 8" descr="http://hobohome.com/news/wp-content/uploads/2009/10/sinewav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5788342"/>
            <a:ext cx="1694829" cy="866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5562600"/>
            <a:ext cx="1122422" cy="830997"/>
          </a:xfrm>
          <a:prstGeom prst="rect">
            <a:avLst/>
          </a:prstGeom>
          <a:noFill/>
        </p:spPr>
        <p:txBody>
          <a:bodyPr wrap="non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123</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114800" y="5884664"/>
            <a:ext cx="1002197"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xyz</a:t>
            </a:r>
            <a:endParaRPr lang="en-US" sz="48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106" name="Picture 10" descr="http://hyperphysics.phy-astr.gsu.edu/hbase/electric/imgele/gaulaw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954" y="4897521"/>
            <a:ext cx="1657039" cy="17695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96990" y="271299"/>
            <a:ext cx="1035684" cy="1469082"/>
          </a:xfrm>
          <a:prstGeom prst="rect">
            <a:avLst/>
          </a:prstGeom>
          <a:effectLst>
            <a:glow rad="228600">
              <a:schemeClr val="accent1">
                <a:satMod val="175000"/>
                <a:alpha val="40000"/>
              </a:schemeClr>
            </a:glow>
            <a:softEdge rad="31750"/>
          </a:effec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152400"/>
            <a:ext cx="1951132" cy="1444942"/>
          </a:xfrm>
          <a:prstGeom prst="rect">
            <a:avLst/>
          </a:prstGeom>
          <a:effectLst>
            <a:softEdge rad="127000"/>
          </a:effectLst>
        </p:spPr>
      </p:pic>
      <p:pic>
        <p:nvPicPr>
          <p:cNvPr id="1026" name="Picture 2" descr="http://awesomelyluvvie.com/wp-content/uploads/2012/03/standing-on-the-shoulders-of-giant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1" y="4712800"/>
            <a:ext cx="1450858" cy="195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nodeType="withEffect">
                                  <p:stCondLst>
                                    <p:cond delay="0"/>
                                  </p:stCondLst>
                                  <p:childTnLst>
                                    <p:set>
                                      <p:cBhvr>
                                        <p:cTn id="46" dur="1" fill="hold">
                                          <p:stCondLst>
                                            <p:cond delay="0"/>
                                          </p:stCondLst>
                                        </p:cTn>
                                        <p:tgtEl>
                                          <p:spTgt spid="4104"/>
                                        </p:tgtEl>
                                        <p:attrNameLst>
                                          <p:attrName>style.visibility</p:attrName>
                                        </p:attrNameLst>
                                      </p:cBhvr>
                                      <p:to>
                                        <p:strVal val="visible"/>
                                      </p:to>
                                    </p:set>
                                    <p:animEffect transition="in" filter="fade">
                                      <p:cBhvr>
                                        <p:cTn id="47" dur="500"/>
                                        <p:tgtEl>
                                          <p:spTgt spid="410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nodeType="withEffect">
                                  <p:stCondLst>
                                    <p:cond delay="0"/>
                                  </p:stCondLst>
                                  <p:childTnLst>
                                    <p:set>
                                      <p:cBhvr>
                                        <p:cTn id="52" dur="1" fill="hold">
                                          <p:stCondLst>
                                            <p:cond delay="0"/>
                                          </p:stCondLst>
                                        </p:cTn>
                                        <p:tgtEl>
                                          <p:spTgt spid="4106"/>
                                        </p:tgtEl>
                                        <p:attrNameLst>
                                          <p:attrName>style.visibility</p:attrName>
                                        </p:attrNameLst>
                                      </p:cBhvr>
                                      <p:to>
                                        <p:strVal val="visible"/>
                                      </p:to>
                                    </p:set>
                                    <p:animEffect transition="in" filter="fade">
                                      <p:cBhvr>
                                        <p:cTn id="53" dur="500"/>
                                        <p:tgtEl>
                                          <p:spTgt spid="410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26"/>
                                        </p:tgtEl>
                                        <p:attrNameLst>
                                          <p:attrName>style.visibility</p:attrName>
                                        </p:attrNameLst>
                                      </p:cBhvr>
                                      <p:to>
                                        <p:strVal val="visible"/>
                                      </p:to>
                                    </p:set>
                                    <p:animEffect transition="in" filter="fade">
                                      <p:cBhvr>
                                        <p:cTn id="6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p>
          <a:p>
            <a:pPr lvl="1"/>
            <a:r>
              <a:rPr lang="en-US" dirty="0"/>
              <a:t>Minimize </a:t>
            </a:r>
            <a:r>
              <a:rPr lang="en-US" dirty="0" smtClean="0"/>
              <a:t>error</a:t>
            </a:r>
          </a:p>
          <a:p>
            <a:r>
              <a:rPr lang="en-US" dirty="0" smtClean="0"/>
              <a:t>Compatibility w/ other models ↗ (Unification)</a:t>
            </a:r>
          </a:p>
          <a:p>
            <a:r>
              <a:rPr lang="en-US" dirty="0"/>
              <a:t>Computability </a:t>
            </a:r>
            <a:r>
              <a:rPr lang="en-US" dirty="0" smtClean="0"/>
              <a:t>↗</a:t>
            </a:r>
          </a:p>
          <a:p>
            <a:r>
              <a:rPr lang="en-US" dirty="0" smtClean="0"/>
              <a:t>Simplicity ↗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ontent Placeholder 2"/>
          <p:cNvSpPr>
            <a:spLocks noGrp="1"/>
          </p:cNvSpPr>
          <p:nvPr>
            <p:ph idx="1"/>
          </p:nvPr>
        </p:nvSpPr>
        <p:spPr>
          <a:ln w="69850" cmpd="thickThin">
            <a:solidFill>
              <a:schemeClr val="tx1"/>
            </a:solidFill>
          </a:ln>
        </p:spPr>
        <p:txBody>
          <a:bodyPr anchor="ctr" anchorCtr="0"/>
          <a:lstStyle/>
          <a:p>
            <a:pPr marL="400050" lvl="1" indent="0">
              <a:buNone/>
            </a:pPr>
            <a:r>
              <a:rPr lang="en-US" dirty="0" smtClean="0"/>
              <a:t> </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67264" y="3810000"/>
            <a:ext cx="6639951" cy="2618740"/>
          </a:xfrm>
          <a:prstGeom prst="rect">
            <a:avLst/>
          </a:prstGeom>
        </p:spPr>
      </p:pic>
      <p:sp>
        <p:nvSpPr>
          <p:cNvPr id="5" name="TextBox 4"/>
          <p:cNvSpPr txBox="1"/>
          <p:nvPr/>
        </p:nvSpPr>
        <p:spPr>
          <a:xfrm>
            <a:off x="519492" y="2814697"/>
            <a:ext cx="8135497" cy="2062103"/>
          </a:xfrm>
          <a:prstGeom prst="rect">
            <a:avLst/>
          </a:prstGeom>
          <a:noFill/>
        </p:spPr>
        <p:txBody>
          <a:bodyPr wrap="none" rtlCol="0">
            <a:spAutoFit/>
          </a:bodyPr>
          <a:lstStyle/>
          <a:p>
            <a:pPr marL="514350" indent="-514350">
              <a:buFont typeface="+mj-lt"/>
              <a:buAutoNum type="arabicParenR"/>
            </a:pPr>
            <a:r>
              <a:rPr lang="en-US" sz="3200" dirty="0"/>
              <a:t>Advance humanity toward </a:t>
            </a:r>
            <a:r>
              <a:rPr lang="en-US" sz="3200" b="1" i="1" dirty="0">
                <a:solidFill>
                  <a:srgbClr val="7030A0"/>
                </a:solidFill>
              </a:rPr>
              <a:t>your future vision</a:t>
            </a:r>
          </a:p>
          <a:p>
            <a:pPr marL="857250" lvl="1" indent="-457200">
              <a:buFont typeface="Wingdings"/>
              <a:buChar char="è"/>
            </a:pPr>
            <a:r>
              <a:rPr lang="en-US" sz="3200" dirty="0">
                <a:solidFill>
                  <a:prstClr val="black"/>
                </a:solidFill>
                <a:sym typeface="Wingdings" pitchFamily="2" charset="2"/>
              </a:rPr>
              <a:t>Your meaning of life</a:t>
            </a:r>
            <a:r>
              <a:rPr lang="en-US" sz="3200" dirty="0"/>
              <a:t> </a:t>
            </a:r>
          </a:p>
          <a:p>
            <a:pPr marL="514350" indent="-514350">
              <a:buFont typeface="+mj-lt"/>
              <a:buAutoNum type="arabicParenR"/>
            </a:pPr>
            <a:r>
              <a:rPr lang="en-US" sz="3200" dirty="0"/>
              <a:t> </a:t>
            </a:r>
            <a:r>
              <a:rPr lang="en-US" sz="3200" b="1" cap="small" dirty="0">
                <a:solidFill>
                  <a:srgbClr val="7030A0"/>
                </a:solidFill>
                <a:latin typeface="Eras Bold ITC" pitchFamily="34" charset="0"/>
              </a:rPr>
              <a:t>Fun</a:t>
            </a:r>
            <a:r>
              <a:rPr lang="en-US" sz="3200" b="1" dirty="0" smtClean="0">
                <a:solidFill>
                  <a:srgbClr val="7030A0"/>
                </a:solidFill>
                <a:latin typeface="Eras Bold ITC" pitchFamily="34" charset="0"/>
              </a:rPr>
              <a:t>!</a:t>
            </a:r>
            <a:r>
              <a:rPr lang="en-US" sz="3200" dirty="0" smtClean="0">
                <a:solidFill>
                  <a:srgbClr val="7030A0"/>
                </a:solidFill>
                <a:latin typeface="Eras Bold ITC" pitchFamily="34" charset="0"/>
              </a:rPr>
              <a:t>  </a:t>
            </a:r>
            <a:r>
              <a:rPr lang="en-US" sz="3200" dirty="0"/>
              <a:t>Enjoy </a:t>
            </a:r>
            <a:r>
              <a:rPr lang="en-US" sz="3200" dirty="0" smtClean="0"/>
              <a:t>everything…</a:t>
            </a:r>
            <a:endParaRPr lang="en-US" sz="3200" dirty="0"/>
          </a:p>
          <a:p>
            <a:pPr marL="857250" lvl="1" indent="-457200">
              <a:buFont typeface="Wingdings"/>
              <a:buChar char="è"/>
            </a:pPr>
            <a:r>
              <a:rPr lang="en-US" sz="3200" dirty="0">
                <a:solidFill>
                  <a:prstClr val="black"/>
                </a:solidFill>
                <a:sym typeface="Wingdings" pitchFamily="2" charset="2"/>
              </a:rPr>
              <a:t>Creation process, outcome, </a:t>
            </a:r>
            <a:r>
              <a:rPr lang="en-US" sz="3200" dirty="0" smtClean="0">
                <a:solidFill>
                  <a:prstClr val="black"/>
                </a:solidFill>
                <a:sym typeface="Wingdings" pitchFamily="2" charset="2"/>
              </a:rPr>
              <a:t>camaraderie</a:t>
            </a:r>
            <a:endParaRPr lang="en-US" sz="3200" dirty="0">
              <a:solidFill>
                <a:prstClr val="black"/>
              </a:solidFill>
              <a:sym typeface="Wingdings" pitchFamily="2" charset="2"/>
            </a:endParaRPr>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0" nodeType="clickEffect">
                                  <p:stCondLst>
                                    <p:cond delay="0"/>
                                  </p:stCondLst>
                                  <p:childTnLst>
                                    <p:animMotion origin="layout" path="M -2.5E-6 1.85185E-6 L -2.5E-6 -0.18287 " pathEditMode="relative" rAng="0" ptsTypes="AA">
                                      <p:cBhvr>
                                        <p:cTn id="22" dur="2000" fill="hold"/>
                                        <p:tgtEl>
                                          <p:spTgt spid="5">
                                            <p:txEl>
                                              <p:pRg st="0" end="0"/>
                                            </p:txEl>
                                          </p:spTgt>
                                        </p:tgtEl>
                                        <p:attrNameLst>
                                          <p:attrName>ppt_x</p:attrName>
                                          <p:attrName>ppt_y</p:attrName>
                                        </p:attrNameLst>
                                      </p:cBhvr>
                                      <p:rCtr x="0" y="-9144"/>
                                    </p:animMotion>
                                  </p:childTnLst>
                                </p:cTn>
                              </p:par>
                              <p:par>
                                <p:cTn id="23" presetID="64" presetClass="path" presetSubtype="0" accel="50000" decel="50000" fill="hold" grpId="0" nodeType="withEffect">
                                  <p:stCondLst>
                                    <p:cond delay="0"/>
                                  </p:stCondLst>
                                  <p:childTnLst>
                                    <p:animMotion origin="layout" path="M -2.5E-6 1.85185E-6 L -2.5E-6 -0.18287 " pathEditMode="relative" rAng="0" ptsTypes="AA">
                                      <p:cBhvr>
                                        <p:cTn id="24" dur="2000" fill="hold"/>
                                        <p:tgtEl>
                                          <p:spTgt spid="5">
                                            <p:txEl>
                                              <p:pRg st="1" end="1"/>
                                            </p:txEl>
                                          </p:spTgt>
                                        </p:tgtEl>
                                        <p:attrNameLst>
                                          <p:attrName>ppt_x</p:attrName>
                                          <p:attrName>ppt_y</p:attrName>
                                        </p:attrNameLst>
                                      </p:cBhvr>
                                      <p:rCtr x="0" y="-9144"/>
                                    </p:animMotion>
                                  </p:childTnLst>
                                </p:cTn>
                              </p:par>
                              <p:par>
                                <p:cTn id="25" presetID="64" presetClass="path" presetSubtype="0" accel="50000" decel="50000" fill="hold" grpId="0" nodeType="withEffect">
                                  <p:stCondLst>
                                    <p:cond delay="0"/>
                                  </p:stCondLst>
                                  <p:childTnLst>
                                    <p:animMotion origin="layout" path="M -2.5E-6 1.85185E-6 L -2.5E-6 -0.18287 " pathEditMode="relative" rAng="0" ptsTypes="AA">
                                      <p:cBhvr>
                                        <p:cTn id="26" dur="2000" fill="hold"/>
                                        <p:tgtEl>
                                          <p:spTgt spid="5">
                                            <p:txEl>
                                              <p:pRg st="2" end="2"/>
                                            </p:txEl>
                                          </p:spTgt>
                                        </p:tgtEl>
                                        <p:attrNameLst>
                                          <p:attrName>ppt_x</p:attrName>
                                          <p:attrName>ppt_y</p:attrName>
                                        </p:attrNameLst>
                                      </p:cBhvr>
                                      <p:rCtr x="0" y="-9144"/>
                                    </p:animMotion>
                                  </p:childTnLst>
                                </p:cTn>
                              </p:par>
                              <p:par>
                                <p:cTn id="27" presetID="64" presetClass="path" presetSubtype="0" accel="50000" decel="50000" fill="hold" grpId="0" nodeType="withEffect">
                                  <p:stCondLst>
                                    <p:cond delay="0"/>
                                  </p:stCondLst>
                                  <p:childTnLst>
                                    <p:animMotion origin="layout" path="M -2.5E-6 1.85185E-6 L -2.5E-6 -0.18287 " pathEditMode="relative" rAng="0" ptsTypes="AA">
                                      <p:cBhvr>
                                        <p:cTn id="28" dur="2000" fill="hold"/>
                                        <p:tgtEl>
                                          <p:spTgt spid="5">
                                            <p:txEl>
                                              <p:pRg st="3" end="3"/>
                                            </p:txEl>
                                          </p:spTgt>
                                        </p:tgtEl>
                                        <p:attrNameLst>
                                          <p:attrName>ppt_x</p:attrName>
                                          <p:attrName>ppt_y</p:attrName>
                                        </p:attrNameLst>
                                      </p:cBhvr>
                                      <p:rCtr x="0" y="-9144"/>
                                    </p:animMotion>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ppt_x</p:attrName>
                                        </p:attrNameLst>
                                      </p:cBhvr>
                                      <p:tavLst>
                                        <p:tav tm="0">
                                          <p:val>
                                            <p:strVal val="#ppt_x"/>
                                          </p:val>
                                        </p:tav>
                                        <p:tav tm="100000">
                                          <p:val>
                                            <p:strVal val="#ppt_x"/>
                                          </p:val>
                                        </p:tav>
                                      </p:tavLst>
                                    </p:anim>
                                    <p:anim calcmode="lin" valueType="num">
                                      <p:cBhvr>
                                        <p:cTn id="33"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304800" y="533400"/>
            <a:ext cx="8229600" cy="2362200"/>
          </a:xfrm>
          <a:ln w="69850" cmpd="thickThin">
            <a:solidFill>
              <a:schemeClr val="tx1"/>
            </a:solidFill>
          </a:ln>
        </p:spPr>
        <p:txBody>
          <a:bodyPr anchor="ctr" anchorCtr="0">
            <a:normAutofit/>
          </a:bodyPr>
          <a:lstStyle/>
          <a:p>
            <a:pPr marL="514350" indent="-514350">
              <a:buFont typeface="+mj-lt"/>
              <a:buAutoNum type="arabicParenR"/>
            </a:pPr>
            <a:r>
              <a:rPr lang="en-US" dirty="0"/>
              <a:t>Advance humanity toward </a:t>
            </a:r>
            <a:r>
              <a:rPr lang="en-US" b="1" i="1" dirty="0">
                <a:solidFill>
                  <a:srgbClr val="7030A0"/>
                </a:solidFill>
              </a:rPr>
              <a:t>your future vision</a:t>
            </a:r>
          </a:p>
          <a:p>
            <a:pPr marL="857250" lvl="1" indent="-457200">
              <a:buFont typeface="Wingdings"/>
              <a:buChar char="è"/>
            </a:pPr>
            <a:r>
              <a:rPr lang="en-US" sz="3200" dirty="0">
                <a:solidFill>
                  <a:prstClr val="black"/>
                </a:solidFill>
                <a:sym typeface="Wingdings" pitchFamily="2" charset="2"/>
              </a:rPr>
              <a:t>Your meaning of life</a:t>
            </a:r>
            <a:r>
              <a:rPr lang="en-US" sz="3200" dirty="0"/>
              <a:t> </a:t>
            </a:r>
          </a:p>
          <a:p>
            <a:pPr marL="514350" indent="-514350">
              <a:buFont typeface="+mj-lt"/>
              <a:buAutoNum type="arabicParenR"/>
            </a:pPr>
            <a:r>
              <a:rPr lang="en-US" dirty="0"/>
              <a:t> </a:t>
            </a:r>
            <a:r>
              <a:rPr lang="en-US" b="1" cap="small" dirty="0" smtClean="0">
                <a:solidFill>
                  <a:srgbClr val="7030A0"/>
                </a:solidFill>
                <a:latin typeface="Eras Bold ITC" pitchFamily="34" charset="0"/>
              </a:rPr>
              <a:t>Fun</a:t>
            </a:r>
            <a:r>
              <a:rPr lang="en-US" b="1" dirty="0" smtClean="0">
                <a:solidFill>
                  <a:srgbClr val="7030A0"/>
                </a:solidFill>
                <a:latin typeface="Eras Bold ITC" pitchFamily="34" charset="0"/>
              </a:rPr>
              <a:t>!</a:t>
            </a:r>
            <a:r>
              <a:rPr lang="en-US" dirty="0" smtClean="0">
                <a:solidFill>
                  <a:srgbClr val="7030A0"/>
                </a:solidFill>
                <a:latin typeface="Eras Bold ITC" pitchFamily="34" charset="0"/>
              </a:rPr>
              <a:t>  </a:t>
            </a:r>
            <a:r>
              <a:rPr lang="en-US" dirty="0"/>
              <a:t>Enjoy </a:t>
            </a:r>
            <a:r>
              <a:rPr lang="en-US" dirty="0" smtClean="0"/>
              <a:t>everything…</a:t>
            </a:r>
            <a:endParaRPr lang="en-US" dirty="0"/>
          </a:p>
          <a:p>
            <a:pPr marL="857250" lvl="1" indent="-457200">
              <a:buFont typeface="Wingdings"/>
              <a:buChar char="è"/>
            </a:pPr>
            <a:r>
              <a:rPr lang="en-US" sz="3200" dirty="0">
                <a:solidFill>
                  <a:prstClr val="black"/>
                </a:solidFill>
                <a:sym typeface="Wingdings" pitchFamily="2" charset="2"/>
              </a:rPr>
              <a:t>Creation process, outcome, camaraderie</a:t>
            </a:r>
          </a:p>
        </p:txBody>
      </p:sp>
      <p:pic>
        <p:nvPicPr>
          <p:cNvPr id="2050" name="Picture 2" descr="http://www.wired.com/images_blogs/wiredscience/2013/03/screenshot_3_30_13_3_32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4758637" cy="304419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76800" y="3701370"/>
            <a:ext cx="2465740" cy="1538883"/>
          </a:xfrm>
          <a:prstGeom prst="rect">
            <a:avLst/>
          </a:prstGeom>
          <a:noFill/>
        </p:spPr>
        <p:txBody>
          <a:bodyPr wrap="none" rtlCol="0">
            <a:spAutoFit/>
          </a:bodyPr>
          <a:lstStyle/>
          <a:p>
            <a:pPr marL="230188" indent="-230188">
              <a:buFont typeface="Wingdings" pitchFamily="2" charset="2"/>
              <a:buChar char="Ø"/>
            </a:pPr>
            <a:r>
              <a:rPr lang="en-US" sz="2800" b="1" dirty="0" smtClean="0"/>
              <a:t>Predictions</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Explanations</a:t>
            </a:r>
            <a:br>
              <a:rPr lang="en-US" sz="2800" b="1" dirty="0" smtClean="0"/>
            </a:br>
            <a:endParaRPr lang="en-US" sz="500" b="1" dirty="0" smtClean="0"/>
          </a:p>
          <a:p>
            <a:pPr marL="230188" indent="-230188">
              <a:buFont typeface="Wingdings" pitchFamily="2" charset="2"/>
              <a:buChar char="Ø"/>
            </a:pPr>
            <a:r>
              <a:rPr lang="en-US" sz="2800" b="1" dirty="0" smtClean="0"/>
              <a:t>Interventions</a:t>
            </a:r>
          </a:p>
        </p:txBody>
      </p:sp>
      <p:sp>
        <p:nvSpPr>
          <p:cNvPr id="16" name="TextBox 15"/>
          <p:cNvSpPr txBox="1"/>
          <p:nvPr/>
        </p:nvSpPr>
        <p:spPr>
          <a:xfrm>
            <a:off x="4800600" y="3178150"/>
            <a:ext cx="1323119" cy="523220"/>
          </a:xfrm>
          <a:prstGeom prst="rect">
            <a:avLst/>
          </a:prstGeom>
          <a:noFill/>
        </p:spPr>
        <p:txBody>
          <a:bodyPr wrap="none" rtlCol="0">
            <a:spAutoFit/>
          </a:bodyPr>
          <a:lstStyle/>
          <a:p>
            <a:r>
              <a:rPr lang="en-US" sz="2800" i="1" dirty="0" smtClean="0"/>
              <a:t>Better…</a:t>
            </a:r>
          </a:p>
        </p:txBody>
      </p:sp>
      <p:sp>
        <p:nvSpPr>
          <p:cNvPr id="17" name="TextBox 16"/>
          <p:cNvSpPr txBox="1"/>
          <p:nvPr/>
        </p:nvSpPr>
        <p:spPr>
          <a:xfrm>
            <a:off x="3048001" y="5323582"/>
            <a:ext cx="4648199" cy="1077218"/>
          </a:xfrm>
          <a:prstGeom prst="rect">
            <a:avLst/>
          </a:prstGeom>
          <a:solidFill>
            <a:schemeClr val="accent1">
              <a:lumMod val="40000"/>
              <a:lumOff val="60000"/>
            </a:schemeClr>
          </a:solidFill>
          <a:effectLst>
            <a:glow rad="101600">
              <a:schemeClr val="accent1">
                <a:satMod val="175000"/>
                <a:alpha val="40000"/>
              </a:schemeClr>
            </a:glow>
          </a:effectLst>
        </p:spPr>
        <p:txBody>
          <a:bodyPr wrap="square" rtlCol="0">
            <a:spAutoFit/>
          </a:bodyPr>
          <a:lstStyle/>
          <a:p>
            <a:r>
              <a:rPr lang="en-US" sz="3200" b="1" dirty="0" smtClean="0">
                <a:latin typeface="Copperplate Gothic Bold" pitchFamily="34" charset="0"/>
                <a:sym typeface="Wingdings" pitchFamily="2" charset="2"/>
              </a:rPr>
              <a:t>Approach our limits and prosper!</a:t>
            </a:r>
            <a:endParaRPr lang="en-US" sz="3200" b="1" dirty="0">
              <a:latin typeface="Copperplate Gothic Bold" pitchFamily="34" charset="0"/>
            </a:endParaRPr>
          </a:p>
        </p:txBody>
      </p:sp>
      <p:pic>
        <p:nvPicPr>
          <p:cNvPr id="2052" name="Picture 4" descr="http://img301.imageshack.us/img301/7113/index1sv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7037469" y="3267078"/>
            <a:ext cx="2116053" cy="15605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Oval 1"/>
          <p:cNvSpPr/>
          <p:nvPr/>
        </p:nvSpPr>
        <p:spPr>
          <a:xfrm>
            <a:off x="7924800" y="-1676400"/>
            <a:ext cx="2666287" cy="2819400"/>
          </a:xfrm>
          <a:prstGeom prst="ellipse">
            <a:avLst/>
          </a:prstGeom>
          <a:gradFill flip="none" rotWithShape="1">
            <a:gsLst>
              <a:gs pos="0">
                <a:srgbClr val="E6DCAC"/>
              </a:gs>
              <a:gs pos="12000">
                <a:srgbClr val="E6D78A">
                  <a:alpha val="81000"/>
                </a:srgbClr>
              </a:gs>
              <a:gs pos="30000">
                <a:srgbClr val="C7AC4C">
                  <a:alpha val="67000"/>
                </a:srgbClr>
              </a:gs>
              <a:gs pos="45000">
                <a:srgbClr val="E6D78A">
                  <a:alpha val="61000"/>
                </a:srgbClr>
              </a:gs>
              <a:gs pos="77000">
                <a:srgbClr val="C7AC4C">
                  <a:alpha val="24000"/>
                </a:srgbClr>
              </a:gs>
              <a:gs pos="100000">
                <a:srgbClr val="F0EACC">
                  <a:alpha val="80000"/>
                </a:srgbClr>
              </a:gs>
            </a:gsLst>
            <a:path path="circle">
              <a:fillToRect l="50000" t="50000" r="50000" b="50000"/>
            </a:path>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6097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18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7832</TotalTime>
  <Words>1626</Words>
  <Application>Microsoft Office PowerPoint</Application>
  <PresentationFormat>On-screen Show (4:3)</PresentationFormat>
  <Paragraphs>213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Modelers,  Pressing Our Models</vt:lpstr>
      <vt:lpstr>The First Modelers</vt:lpstr>
      <vt:lpstr>Limits</vt:lpstr>
      <vt:lpstr>PowerPoint Presentation</vt:lpstr>
      <vt:lpstr>Push the Limits</vt:lpstr>
      <vt:lpstr>Taking Models to the Next Level</vt:lpstr>
      <vt:lpstr>For what purpose?</vt:lpstr>
      <vt:lpstr>PowerPoint Presentation</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106</cp:revision>
  <cp:lastPrinted>2013-04-18T00:13:36Z</cp:lastPrinted>
  <dcterms:created xsi:type="dcterms:W3CDTF">2013-03-29T02:16:43Z</dcterms:created>
  <dcterms:modified xsi:type="dcterms:W3CDTF">2013-04-18T02:09:20Z</dcterms:modified>
</cp:coreProperties>
</file>