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87" r:id="rId3"/>
    <p:sldId id="290" r:id="rId4"/>
    <p:sldId id="288" r:id="rId5"/>
    <p:sldId id="285" r:id="rId6"/>
    <p:sldId id="292" r:id="rId7"/>
    <p:sldId id="276" r:id="rId8"/>
    <p:sldId id="289" r:id="rId9"/>
    <p:sldId id="293" r:id="rId10"/>
    <p:sldId id="294" r:id="rId11"/>
    <p:sldId id="278" r:id="rId12"/>
    <p:sldId id="279" r:id="rId13"/>
    <p:sldId id="280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2079326-C593-4465-AE5A-D5321EF69EC0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4E58FC-898D-4A21-9982-8366C43FF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7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me about the</a:t>
            </a:r>
            <a:r>
              <a:rPr lang="en-US" baseline="0" dirty="0" smtClean="0"/>
              <a:t> convex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4E58FC-898D-4A21-9982-8366C43FFE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3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Interested in the general case? Ask after the presentation!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3D8D0-745F-46C4-BD22-0D7796602FA1}" type="slidenum">
              <a:rPr lang="en-US">
                <a:latin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9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EB27-8E2C-46F4-A0B0-AAF978082A6E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7B9D-E634-4D48-9A6A-0E23B8401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FE5E8-EA20-4B47-B043-A82A74F72563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86B68-14AF-41C6-8ACE-3ED090D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341D6-BF8C-4D74-9932-2194838B3B4D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308D-28F8-42C2-A051-1CB0AA35F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26AA5-0B2F-463B-A278-F1357B745DD3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41F9-73DB-4A8F-AFC8-66385888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31D9C-755D-4798-B0A5-AE8EC0DBBFED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5B21C-7D5D-4C46-9F48-A18210EAD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DD7F-7B08-4C3C-8FBD-96C250A58A00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4EC5C-95CE-4232-95CB-2202CD16A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A5997-A12C-4284-BEAF-C826E4E3BB65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BC7-9A01-4015-B564-968AB379A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CF02-E1DD-47CF-BA58-C4430E9A1358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11DE5-4236-49FE-93FC-09F17580E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0697C-DB92-4CC7-B218-A8A3A8798408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DD3CD-D0AC-4A5A-A301-4D4408539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4381-4183-43DB-920B-468107B381CA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9FB0-F835-4462-951B-14776AA57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D1063-38E6-41E3-B02C-FCA25EE71ADD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4B67-E676-48D5-A03D-88D8D243C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65AE37C-4103-4599-8184-1B6CF9539391}" type="datetimeFigureOut">
              <a:rPr lang="en-US"/>
              <a:pPr>
                <a:defRPr/>
              </a:pPr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DBFF627-C22E-44A5-8D63-9A45AA7B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uments.kenyon.edu/math/BuschurKSenEx2011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Stevens-Secondary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28600"/>
            <a:ext cx="2051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750050"/>
            <a:ext cx="9144000" cy="10795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-9526" y="1981200"/>
            <a:ext cx="914400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Bounding Ramsey Numbers</a:t>
            </a:r>
            <a:b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by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 &amp; Optimization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Dylan Hutchison</a:t>
            </a:r>
          </a:p>
          <a:p>
            <a:pPr algn="ctr" eaLnBrk="1" hangingPunct="1">
              <a:defRPr/>
            </a:pP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Margaret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Vulih</a:t>
            </a:r>
            <a:endParaRPr lang="en-US" sz="2400" b="1" dirty="0" smtClean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 eaLnBrk="1" hangingPunct="1"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10 December 2013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7" name="TextBox 11"/>
          <p:cNvSpPr txBox="1">
            <a:spLocks noChangeArrowheads="1"/>
          </p:cNvSpPr>
          <p:nvPr/>
        </p:nvSpPr>
        <p:spPr bwMode="auto">
          <a:xfrm>
            <a:off x="3352800" y="4343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</a:rPr>
              <a:t>Example  photos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Optimization Form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sz="2000" dirty="0" smtClean="0"/>
              <a:t>	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833" r="5325" b="10000"/>
          <a:stretch/>
        </p:blipFill>
        <p:spPr>
          <a:xfrm>
            <a:off x="264994" y="1691183"/>
            <a:ext cx="2667000" cy="685800"/>
          </a:xfrm>
          <a:prstGeom prst="rect">
            <a:avLst/>
          </a:prstGeom>
        </p:spPr>
      </p:pic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228600" y="2252540"/>
            <a:ext cx="8686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Minimize the totals number of nodes n that guarantees a complete subgraph or an independent subgraph.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803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Results</a:t>
            </a: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/>
              <a:t>C</a:t>
            </a:r>
            <a:r>
              <a:rPr lang="en-US" sz="2000" dirty="0" smtClean="0"/>
              <a:t>++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We found R(3,3) = 6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6 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We found </a:t>
            </a:r>
            <a:r>
              <a:rPr lang="en-US" sz="2000" dirty="0" smtClean="0"/>
              <a:t>R(4,4</a:t>
            </a:r>
            <a:r>
              <a:rPr lang="en-US" sz="2000" dirty="0"/>
              <a:t>) </a:t>
            </a:r>
            <a:r>
              <a:rPr lang="en-US" sz="2000" dirty="0" smtClean="0"/>
              <a:t>&gt; 16~17 (randomness)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True number is 18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Summary</a:t>
            </a:r>
          </a:p>
        </p:txBody>
      </p:sp>
      <p:sp>
        <p:nvSpPr>
          <p:cNvPr id="12294" name="TextBox 20"/>
          <p:cNvSpPr txBox="1">
            <a:spLocks noChangeArrowheads="1"/>
          </p:cNvSpPr>
          <p:nvPr/>
        </p:nvSpPr>
        <p:spPr bwMode="auto">
          <a:xfrm>
            <a:off x="152400" y="1646238"/>
            <a:ext cx="86868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No analytical solutions for </a:t>
            </a:r>
            <a:r>
              <a:rPr lang="en-US" sz="2400" i="1" dirty="0" smtClean="0"/>
              <a:t>Large</a:t>
            </a:r>
            <a:r>
              <a:rPr lang="en-US" sz="2400" dirty="0" smtClean="0"/>
              <a:t> Ramsey Numbers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Use brute </a:t>
            </a:r>
            <a:r>
              <a:rPr lang="en-US" sz="2000" dirty="0"/>
              <a:t>force numerical techniques.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We </a:t>
            </a:r>
            <a:r>
              <a:rPr lang="en-US" sz="2400" dirty="0" smtClean="0"/>
              <a:t>systematically searched through all graphs of size n to bound the Ramsey number R(</a:t>
            </a:r>
            <a:r>
              <a:rPr lang="en-US" sz="2400" dirty="0" err="1" smtClean="0"/>
              <a:t>q,q</a:t>
            </a:r>
            <a:r>
              <a:rPr lang="en-US" sz="2400" dirty="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z="24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Partial results on random search through graphs size 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&lt;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can find a new lower bound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n &gt;= R(</a:t>
            </a:r>
            <a:r>
              <a:rPr lang="en-US" sz="2000" dirty="0" err="1" smtClean="0"/>
              <a:t>q,q</a:t>
            </a:r>
            <a:r>
              <a:rPr lang="en-US" sz="2000" dirty="0" smtClean="0"/>
              <a:t>), random search fails – still need to enumerate all graphs for upper bound</a:t>
            </a:r>
          </a:p>
          <a:p>
            <a:pPr lvl="1" eaLnBrk="1" hangingPunct="1">
              <a:spcBef>
                <a:spcPct val="0"/>
              </a:spcBef>
            </a:pP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400" dirty="0" smtClean="0"/>
              <a:t>Active research area – new Ramsey # = new paper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Interpretation</a:t>
            </a:r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5666" r="6885" b="23398"/>
          <a:stretch>
            <a:fillRect/>
          </a:stretch>
        </p:blipFill>
        <p:spPr bwMode="auto">
          <a:xfrm>
            <a:off x="179388" y="1981200"/>
            <a:ext cx="87852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Background</a:t>
            </a: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630363"/>
            <a:ext cx="8839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/>
              <a:t> Named after Frank P. Ramsey. Inspiration/Bio: </a:t>
            </a:r>
            <a:r>
              <a:rPr lang="en-US" sz="2000" dirty="0" smtClean="0"/>
              <a:t>A British mathematician who published the paper </a:t>
            </a:r>
            <a:r>
              <a:rPr lang="en-US" sz="2000" i="1" dirty="0" smtClean="0"/>
              <a:t>On a problem of Formal Logic</a:t>
            </a:r>
            <a:r>
              <a:rPr lang="en-US" sz="2000" dirty="0" smtClean="0"/>
              <a:t> in 1928 that became the basis of Ramsey Theory.</a:t>
            </a:r>
            <a:endParaRPr lang="en-US" sz="2000" dirty="0"/>
          </a:p>
          <a:p>
            <a:pPr eaLnBrk="1" hangingPunct="1">
              <a:spcBef>
                <a:spcPct val="0"/>
              </a:spcBef>
            </a:pPr>
            <a:r>
              <a:rPr lang="en-US" sz="2000" dirty="0"/>
              <a:t> Popularized by </a:t>
            </a:r>
            <a:r>
              <a:rPr lang="en-US" sz="2000" dirty="0" err="1"/>
              <a:t>Erdos</a:t>
            </a:r>
            <a:r>
              <a:rPr lang="en-US" sz="2000" dirty="0"/>
              <a:t> and </a:t>
            </a:r>
            <a:r>
              <a:rPr lang="en-US" sz="2000" dirty="0" err="1" smtClean="0"/>
              <a:t>Szekeres</a:t>
            </a:r>
            <a:r>
              <a:rPr lang="en-US" sz="2000" dirty="0" smtClean="0"/>
              <a:t> in the paper </a:t>
            </a:r>
            <a:r>
              <a:rPr lang="en-US" sz="2000" i="1" dirty="0" smtClean="0"/>
              <a:t>Happy Ending Problem </a:t>
            </a:r>
            <a:r>
              <a:rPr lang="en-US" sz="2000" dirty="0" smtClean="0"/>
              <a:t>[1935]</a:t>
            </a:r>
            <a:endParaRPr lang="en-US" sz="2000" dirty="0"/>
          </a:p>
        </p:txBody>
      </p:sp>
      <p:pic>
        <p:nvPicPr>
          <p:cNvPr id="410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890963"/>
            <a:ext cx="19050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668713" y="6070600"/>
            <a:ext cx="168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Frank P. Ramsey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00600" y="63524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http://en.wikipedia.org/wiki/File:Frank_Plumpton_Ramsey.JPG</a:t>
            </a:r>
          </a:p>
        </p:txBody>
      </p:sp>
    </p:spTree>
    <p:extLst>
      <p:ext uri="{BB962C8B-B14F-4D97-AF65-F5344CB8AC3E}">
        <p14:creationId xmlns:p14="http://schemas.microsoft.com/office/powerpoint/2010/main" val="588002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Applications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152400" y="1533525"/>
            <a:ext cx="8839200" cy="47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Graphs and Social Networks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In a group of n people, if n &gt;= R(</a:t>
            </a:r>
            <a:r>
              <a:rPr lang="en-US" sz="2000" dirty="0" err="1" smtClean="0"/>
              <a:t>p,q</a:t>
            </a:r>
            <a:r>
              <a:rPr lang="en-US" sz="2000" dirty="0" smtClean="0"/>
              <a:t>), then there is either 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p people who are pairwise all friends OR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q people who are pairwise all not friends.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 smtClean="0"/>
              <a:t> Convex Geometry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With n points in </a:t>
            </a:r>
            <a:r>
              <a:rPr lang="en-US" sz="2000" dirty="0"/>
              <a:t>general position </a:t>
            </a:r>
            <a:r>
              <a:rPr lang="en-US" sz="2000" dirty="0" smtClean="0"/>
              <a:t>(no 3 points collinear), if n &gt;= R(5,m; r=4),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/>
              <a:t>t</a:t>
            </a:r>
            <a:r>
              <a:rPr lang="en-US" sz="2000" dirty="0" smtClean="0"/>
              <a:t>here MUST BE a </a:t>
            </a:r>
            <a:r>
              <a:rPr lang="en-US" sz="2000" dirty="0" err="1" smtClean="0"/>
              <a:t>subcollection</a:t>
            </a:r>
            <a:r>
              <a:rPr lang="en-US" sz="2000" dirty="0" smtClean="0"/>
              <a:t> of m points that compose a convex m-</a:t>
            </a:r>
            <a:r>
              <a:rPr lang="en-US" sz="2000" dirty="0" err="1" smtClean="0"/>
              <a:t>gon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800" dirty="0"/>
              <a:t> Information Theory with Dual Cores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Goal: Find the </a:t>
            </a:r>
            <a:r>
              <a:rPr lang="en-US" sz="2000" dirty="0"/>
              <a:t>maximum number of codes that can be transmitted down a channel </a:t>
            </a:r>
            <a:r>
              <a:rPr lang="en-US" sz="2000" i="1" dirty="0"/>
              <a:t>without </a:t>
            </a:r>
            <a:r>
              <a:rPr lang="en-US" sz="2000" i="1" dirty="0" smtClean="0"/>
              <a:t>error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when </a:t>
            </a:r>
            <a:r>
              <a:rPr lang="en-US" sz="2000" dirty="0" smtClean="0"/>
              <a:t>2 </a:t>
            </a:r>
            <a:r>
              <a:rPr lang="en-US" sz="2000" dirty="0"/>
              <a:t>codes can be confused for one another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Nodes = codes, edges = pairs of codes confused when transmitted</a:t>
            </a:r>
          </a:p>
          <a:p>
            <a:pPr lvl="1" eaLnBrk="1" hangingPunct="1">
              <a:lnSpc>
                <a:spcPct val="114000"/>
              </a:lnSpc>
              <a:spcBef>
                <a:spcPct val="0"/>
              </a:spcBef>
            </a:pPr>
            <a:r>
              <a:rPr lang="en-US" sz="2000" dirty="0" smtClean="0"/>
              <a:t>Given n codes, find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955"/>
          <a:stretch/>
        </p:blipFill>
        <p:spPr>
          <a:xfrm>
            <a:off x="2971800" y="5803900"/>
            <a:ext cx="3200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95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4" descr="header_logo_lo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28600"/>
            <a:ext cx="632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Ramsey Number: </a:t>
            </a:r>
            <a:b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</a:br>
            <a:r>
              <a:rPr lang="en-US" sz="3600" b="1" i="1" spc="300" dirty="0">
                <a:solidFill>
                  <a:srgbClr val="8C2633"/>
                </a:solidFill>
                <a:latin typeface="+mj-lt"/>
                <a:cs typeface="+mn-cs"/>
              </a:rPr>
              <a:t>Graph Interpretation</a:t>
            </a:r>
          </a:p>
        </p:txBody>
      </p:sp>
      <p:sp>
        <p:nvSpPr>
          <p:cNvPr id="5126" name="TextBox 20"/>
          <p:cNvSpPr txBox="1">
            <a:spLocks noChangeArrowheads="1"/>
          </p:cNvSpPr>
          <p:nvPr/>
        </p:nvSpPr>
        <p:spPr bwMode="auto">
          <a:xfrm>
            <a:off x="2721769" y="2327275"/>
            <a:ext cx="37004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2100" dirty="0"/>
              <a:t>is the smallest integer such that: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3700463" y="1580630"/>
            <a:ext cx="174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400" dirty="0">
                <a:latin typeface="Cambria Math" panose="02040503050406030204" pitchFamily="18" charset="0"/>
              </a:rPr>
              <a:t>R(</a:t>
            </a:r>
            <a:r>
              <a:rPr lang="en-US" sz="4400" dirty="0" err="1">
                <a:latin typeface="Cambria Math" panose="02040503050406030204" pitchFamily="18" charset="0"/>
              </a:rPr>
              <a:t>p,q</a:t>
            </a:r>
            <a:r>
              <a:rPr lang="en-US" sz="44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5128" name="TextBox 3"/>
          <p:cNvSpPr txBox="1">
            <a:spLocks noChangeArrowheads="1"/>
          </p:cNvSpPr>
          <p:nvPr/>
        </p:nvSpPr>
        <p:spPr bwMode="auto">
          <a:xfrm>
            <a:off x="6756888" y="1981200"/>
            <a:ext cx="2228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(function </a:t>
            </a:r>
            <a:r>
              <a:rPr lang="en-US" dirty="0">
                <a:latin typeface="Mathematica7" panose="00000400000000000000" pitchFamily="2" charset="0"/>
              </a:rPr>
              <a:t>N </a:t>
            </a:r>
            <a:r>
              <a:rPr lang="en-US" dirty="0"/>
              <a:t>x</a:t>
            </a:r>
            <a:r>
              <a:rPr lang="en-US" dirty="0">
                <a:latin typeface="Mathematica7" panose="00000400000000000000" pitchFamily="2" charset="0"/>
              </a:rPr>
              <a:t> N </a:t>
            </a:r>
            <a:r>
              <a:rPr lang="en-US" dirty="0">
                <a:latin typeface="Mathematica7" panose="00000400000000000000" pitchFamily="2" charset="0"/>
                <a:sym typeface="Wingdings" panose="05000000000000000000" pitchFamily="2" charset="2"/>
              </a:rPr>
              <a:t> N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53" y="3099239"/>
            <a:ext cx="9060494" cy="1320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900" dirty="0"/>
              <a:t>Every graph G with |G| &gt; R(</a:t>
            </a:r>
            <a:r>
              <a:rPr lang="en-US" sz="1900" dirty="0" err="1"/>
              <a:t>p,q</a:t>
            </a:r>
            <a:r>
              <a:rPr lang="en-US" sz="1900" dirty="0"/>
              <a:t>) nodes has, no matter how you arrange the edges,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/>
              <a:t>EITHER a complete (</a:t>
            </a:r>
            <a:r>
              <a:rPr lang="en-US" sz="1900" i="1" dirty="0"/>
              <a:t>clique</a:t>
            </a:r>
            <a:r>
              <a:rPr lang="en-US" sz="1900" dirty="0"/>
              <a:t>) subgraph H </a:t>
            </a:r>
            <a:r>
              <a:rPr lang="en-US" sz="1900" dirty="0">
                <a:sym typeface="Mathematica1" panose="05000502060100000001" pitchFamily="2" charset="2"/>
              </a:rPr>
              <a:t> G of size |H|=p</a:t>
            </a:r>
          </a:p>
          <a:p>
            <a:pPr marL="342900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ym typeface="Mathematica1" panose="05000502060100000001" pitchFamily="2" charset="2"/>
              </a:rPr>
              <a:t>OR an </a:t>
            </a:r>
            <a:r>
              <a:rPr lang="en-US" sz="1900" i="1" dirty="0">
                <a:sym typeface="Mathematica1" panose="05000502060100000001" pitchFamily="2" charset="2"/>
              </a:rPr>
              <a:t>independent set</a:t>
            </a:r>
            <a:r>
              <a:rPr lang="en-US" sz="1900" dirty="0">
                <a:sym typeface="Mathematica1" panose="05000502060100000001" pitchFamily="2" charset="2"/>
              </a:rPr>
              <a:t> subgraph H  G of size |H|=</a:t>
            </a:r>
            <a:r>
              <a:rPr lang="en-US" sz="1900" dirty="0" smtClean="0">
                <a:sym typeface="Mathematica1" panose="05000502060100000001" pitchFamily="2" charset="2"/>
              </a:rPr>
              <a:t>q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6050" y="5181600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“Guaranteed order amidst large enough chaos”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174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0292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R(3,3)=6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552825" y="2286000"/>
            <a:ext cx="2443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5 nodes:</a:t>
            </a:r>
          </a:p>
          <a:p>
            <a:r>
              <a:rPr lang="en-US"/>
              <a:t>May have no 3-clique </a:t>
            </a:r>
          </a:p>
          <a:p>
            <a:r>
              <a:rPr lang="en-US"/>
              <a:t>or 3-indep subgraph</a:t>
            </a: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4267200" y="4648200"/>
            <a:ext cx="2249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/>
              <a:t>6 nodes:</a:t>
            </a:r>
          </a:p>
          <a:p>
            <a:r>
              <a:rPr lang="en-US"/>
              <a:t>We are guaranteed</a:t>
            </a:r>
          </a:p>
          <a:p>
            <a:r>
              <a:rPr lang="en-US"/>
              <a:t>Either 3-clique</a:t>
            </a:r>
          </a:p>
          <a:p>
            <a:r>
              <a:rPr lang="en-US"/>
              <a:t>or 3-indep subgraph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51235"/>
              </p:ext>
            </p:extLst>
          </p:nvPr>
        </p:nvGraphicFramePr>
        <p:xfrm>
          <a:off x="381000" y="2057400"/>
          <a:ext cx="8610599" cy="2743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35813"/>
                <a:gridCol w="290347"/>
                <a:gridCol w="393064"/>
                <a:gridCol w="667193"/>
                <a:gridCol w="769723"/>
                <a:gridCol w="872520"/>
                <a:gridCol w="975296"/>
                <a:gridCol w="975328"/>
                <a:gridCol w="975255"/>
                <a:gridCol w="1077959"/>
                <a:gridCol w="1078101"/>
              </a:tblGrid>
              <a:tr h="24276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p,</a:t>
                      </a:r>
                      <a:r>
                        <a:rPr sz="1600" spc="55" dirty="0" smtClean="0"/>
                        <a:t> </a:t>
                      </a:r>
                      <a:r>
                        <a:rPr sz="1600" spc="0" dirty="0" smtClean="0"/>
                        <a:t>q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43-49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4004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35-41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58-87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102-165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49-61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80-143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113-298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205-540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298-2826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56-84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101-216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127-495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216-1031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282-1870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286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0" algn="ctr">
                        <a:lnSpc>
                          <a:spcPct val="100000"/>
                        </a:lnSpc>
                      </a:pPr>
                      <a:r>
                        <a:rPr sz="1600" dirty="0" smtClean="0"/>
                        <a:t>36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73-115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125-316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169-780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233-1713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317-3583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dirty="0" smtClean="0"/>
                        <a:t>565-6588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600" dirty="0" smtClean="0"/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40-43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92-149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143-442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179-1171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289-2826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317-6090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580-12677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600" dirty="0" smtClean="0"/>
                        <a:t>798-23556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365125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Known Ramsey #’s and Bounds</a:t>
            </a:r>
            <a:endParaRPr lang="en-US" sz="32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0" y="6291263"/>
            <a:ext cx="64325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http://documents.kenyon.edu/math/BuschurKSenEx2011.pdf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7765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7" y="76199"/>
            <a:ext cx="8276326" cy="67056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q,q</a:t>
            </a: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) Search using C++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2" y="1524000"/>
            <a:ext cx="7565476" cy="50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5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header_logo_l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C2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365125"/>
            <a:ext cx="6324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1" spc="300" dirty="0" smtClean="0">
                <a:solidFill>
                  <a:srgbClr val="8C2633"/>
                </a:solidFill>
                <a:latin typeface="+mj-lt"/>
                <a:cs typeface="+mn-cs"/>
              </a:rPr>
              <a:t>R(4,4) Search using </a:t>
            </a:r>
            <a:r>
              <a:rPr lang="en-US" sz="3600" b="1" i="1" spc="300" dirty="0" err="1" smtClean="0">
                <a:solidFill>
                  <a:srgbClr val="8C2633"/>
                </a:solidFill>
                <a:latin typeface="+mj-lt"/>
                <a:cs typeface="+mn-cs"/>
              </a:rPr>
              <a:t>Matlab</a:t>
            </a:r>
            <a:endParaRPr lang="en-US" sz="3600" b="1" i="1" spc="300" dirty="0">
              <a:solidFill>
                <a:srgbClr val="8C2633"/>
              </a:solidFill>
              <a:latin typeface="+mj-lt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28600" y="1669097"/>
            <a:ext cx="8686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While &lt;=10 bad graphs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Generate a </a:t>
            </a:r>
            <a:r>
              <a:rPr lang="en-US" sz="2000" dirty="0" err="1" smtClean="0"/>
              <a:t>subgraph</a:t>
            </a:r>
            <a:endParaRPr lang="en-US" sz="2000" dirty="0" smtClean="0"/>
          </a:p>
          <a:p>
            <a:pPr lvl="1" eaLnBrk="1" hangingPunct="1">
              <a:spcBef>
                <a:spcPct val="0"/>
              </a:spcBef>
            </a:pPr>
            <a:r>
              <a:rPr lang="en-US" sz="2000" dirty="0" smtClean="0"/>
              <a:t>If it is not duplicate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</a:t>
            </a:r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Check if it is a bad graph</a:t>
            </a:r>
            <a:endParaRPr lang="en-US" sz="2000" dirty="0"/>
          </a:p>
          <a:p>
            <a:pPr lvl="2" eaLnBrk="1" hangingPunct="1">
              <a:spcBef>
                <a:spcPct val="0"/>
              </a:spcBef>
            </a:pPr>
            <a:r>
              <a:rPr lang="en-US" sz="2000" dirty="0" smtClean="0"/>
              <a:t>If there are more bad graphs that iterations of the while loop than iterate 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End</a:t>
            </a:r>
          </a:p>
          <a:p>
            <a:pPr eaLnBrk="1" hangingPunct="1">
              <a:spcBef>
                <a:spcPct val="0"/>
              </a:spcBef>
            </a:pPr>
            <a:r>
              <a:rPr lang="en-US" sz="2000" dirty="0" smtClean="0"/>
              <a:t>Print out final r	</a:t>
            </a:r>
          </a:p>
          <a:p>
            <a:pPr lvl="3" eaLnBrk="1" hangingPunct="1">
              <a:spcBef>
                <a:spcPct val="0"/>
              </a:spcBef>
            </a:pPr>
            <a:endParaRPr lang="en-US" sz="800" dirty="0" smtClean="0"/>
          </a:p>
          <a:p>
            <a:pPr lvl="2" eaLnBrk="1" hangingPunct="1">
              <a:spcBef>
                <a:spcPct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6280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634</Words>
  <Application>Microsoft Office PowerPoint</Application>
  <PresentationFormat>On-screen Show (4:3)</PresentationFormat>
  <Paragraphs>197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Cambria Math</vt:lpstr>
      <vt:lpstr>Mathematica1</vt:lpstr>
      <vt:lpstr>Mathematica7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Example: R(3,3)=6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Interpretation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Dylan Hutchison</cp:lastModifiedBy>
  <cp:revision>99</cp:revision>
  <dcterms:created xsi:type="dcterms:W3CDTF">2010-07-23T13:28:38Z</dcterms:created>
  <dcterms:modified xsi:type="dcterms:W3CDTF">2013-12-31T03:07:07Z</dcterms:modified>
</cp:coreProperties>
</file>