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62" y="6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rgbClr val="3D7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/>
          <p:cNvCxnSpPr>
            <a:stCxn id="55" idx="7"/>
            <a:endCxn id="67" idx="1"/>
          </p:cNvCxnSpPr>
          <p:nvPr/>
        </p:nvCxnSpPr>
        <p:spPr>
          <a:xfrm flipV="1">
            <a:off x="23931260" y="16584602"/>
            <a:ext cx="4610020" cy="1558185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4" idx="7"/>
            <a:endCxn id="64" idx="1"/>
          </p:cNvCxnSpPr>
          <p:nvPr/>
        </p:nvCxnSpPr>
        <p:spPr>
          <a:xfrm flipV="1">
            <a:off x="20529937" y="16584602"/>
            <a:ext cx="4060345" cy="1558185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Freeform 548"/>
          <p:cNvSpPr/>
          <p:nvPr/>
        </p:nvSpPr>
        <p:spPr>
          <a:xfrm>
            <a:off x="11766721" y="7537622"/>
            <a:ext cx="6793127" cy="14136129"/>
          </a:xfrm>
          <a:custGeom>
            <a:avLst/>
            <a:gdLst>
              <a:gd name="connsiteX0" fmla="*/ 691979 w 7142206"/>
              <a:gd name="connsiteY0" fmla="*/ 247135 h 14185556"/>
              <a:gd name="connsiteX1" fmla="*/ 2471352 w 7142206"/>
              <a:gd name="connsiteY1" fmla="*/ 0 h 14185556"/>
              <a:gd name="connsiteX2" fmla="*/ 7142206 w 7142206"/>
              <a:gd name="connsiteY2" fmla="*/ 49427 h 14185556"/>
              <a:gd name="connsiteX3" fmla="*/ 6895071 w 7142206"/>
              <a:gd name="connsiteY3" fmla="*/ 1606378 h 14185556"/>
              <a:gd name="connsiteX4" fmla="*/ 6376087 w 7142206"/>
              <a:gd name="connsiteY4" fmla="*/ 1952367 h 14185556"/>
              <a:gd name="connsiteX5" fmla="*/ 5782962 w 7142206"/>
              <a:gd name="connsiteY5" fmla="*/ 14185556 h 14185556"/>
              <a:gd name="connsiteX6" fmla="*/ 790833 w 7142206"/>
              <a:gd name="connsiteY6" fmla="*/ 14185556 h 14185556"/>
              <a:gd name="connsiteX7" fmla="*/ 0 w 7142206"/>
              <a:gd name="connsiteY7" fmla="*/ 247135 h 14185556"/>
              <a:gd name="connsiteX0" fmla="*/ 0 w 7174127"/>
              <a:gd name="connsiteY0" fmla="*/ 247135 h 14185556"/>
              <a:gd name="connsiteX1" fmla="*/ 2503273 w 7174127"/>
              <a:gd name="connsiteY1" fmla="*/ 0 h 14185556"/>
              <a:gd name="connsiteX2" fmla="*/ 7174127 w 7174127"/>
              <a:gd name="connsiteY2" fmla="*/ 49427 h 14185556"/>
              <a:gd name="connsiteX3" fmla="*/ 6926992 w 7174127"/>
              <a:gd name="connsiteY3" fmla="*/ 1606378 h 14185556"/>
              <a:gd name="connsiteX4" fmla="*/ 6408008 w 7174127"/>
              <a:gd name="connsiteY4" fmla="*/ 1952367 h 14185556"/>
              <a:gd name="connsiteX5" fmla="*/ 5814883 w 7174127"/>
              <a:gd name="connsiteY5" fmla="*/ 14185556 h 14185556"/>
              <a:gd name="connsiteX6" fmla="*/ 822754 w 7174127"/>
              <a:gd name="connsiteY6" fmla="*/ 14185556 h 14185556"/>
              <a:gd name="connsiteX7" fmla="*/ 31921 w 7174127"/>
              <a:gd name="connsiteY7" fmla="*/ 247135 h 14185556"/>
              <a:gd name="connsiteX0" fmla="*/ 0 w 7174127"/>
              <a:gd name="connsiteY0" fmla="*/ 197708 h 14136129"/>
              <a:gd name="connsiteX1" fmla="*/ 7174127 w 7174127"/>
              <a:gd name="connsiteY1" fmla="*/ 0 h 14136129"/>
              <a:gd name="connsiteX2" fmla="*/ 6926992 w 7174127"/>
              <a:gd name="connsiteY2" fmla="*/ 1556951 h 14136129"/>
              <a:gd name="connsiteX3" fmla="*/ 6408008 w 7174127"/>
              <a:gd name="connsiteY3" fmla="*/ 1902940 h 14136129"/>
              <a:gd name="connsiteX4" fmla="*/ 5814883 w 7174127"/>
              <a:gd name="connsiteY4" fmla="*/ 14136129 h 14136129"/>
              <a:gd name="connsiteX5" fmla="*/ 822754 w 7174127"/>
              <a:gd name="connsiteY5" fmla="*/ 14136129 h 14136129"/>
              <a:gd name="connsiteX6" fmla="*/ 31921 w 7174127"/>
              <a:gd name="connsiteY6" fmla="*/ 197708 h 14136129"/>
              <a:gd name="connsiteX0" fmla="*/ 0 w 7174127"/>
              <a:gd name="connsiteY0" fmla="*/ 197708 h 14136129"/>
              <a:gd name="connsiteX1" fmla="*/ 7174127 w 7174127"/>
              <a:gd name="connsiteY1" fmla="*/ 0 h 14136129"/>
              <a:gd name="connsiteX2" fmla="*/ 6926992 w 7174127"/>
              <a:gd name="connsiteY2" fmla="*/ 1556951 h 14136129"/>
              <a:gd name="connsiteX3" fmla="*/ 6408008 w 7174127"/>
              <a:gd name="connsiteY3" fmla="*/ 1902940 h 14136129"/>
              <a:gd name="connsiteX4" fmla="*/ 5814883 w 7174127"/>
              <a:gd name="connsiteY4" fmla="*/ 14136129 h 14136129"/>
              <a:gd name="connsiteX5" fmla="*/ 822754 w 7174127"/>
              <a:gd name="connsiteY5" fmla="*/ 14136129 h 14136129"/>
              <a:gd name="connsiteX6" fmla="*/ 431971 w 7174127"/>
              <a:gd name="connsiteY6" fmla="*/ 7208 h 14136129"/>
              <a:gd name="connsiteX0" fmla="*/ 0 w 6793127"/>
              <a:gd name="connsiteY0" fmla="*/ 45308 h 14136129"/>
              <a:gd name="connsiteX1" fmla="*/ 6793127 w 6793127"/>
              <a:gd name="connsiteY1" fmla="*/ 0 h 14136129"/>
              <a:gd name="connsiteX2" fmla="*/ 6545992 w 6793127"/>
              <a:gd name="connsiteY2" fmla="*/ 1556951 h 14136129"/>
              <a:gd name="connsiteX3" fmla="*/ 6027008 w 6793127"/>
              <a:gd name="connsiteY3" fmla="*/ 1902940 h 14136129"/>
              <a:gd name="connsiteX4" fmla="*/ 5433883 w 6793127"/>
              <a:gd name="connsiteY4" fmla="*/ 14136129 h 14136129"/>
              <a:gd name="connsiteX5" fmla="*/ 441754 w 6793127"/>
              <a:gd name="connsiteY5" fmla="*/ 14136129 h 14136129"/>
              <a:gd name="connsiteX6" fmla="*/ 50971 w 6793127"/>
              <a:gd name="connsiteY6" fmla="*/ 7208 h 1413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3127" h="14136129">
                <a:moveTo>
                  <a:pt x="0" y="45308"/>
                </a:moveTo>
                <a:lnTo>
                  <a:pt x="6793127" y="0"/>
                </a:lnTo>
                <a:lnTo>
                  <a:pt x="6545992" y="1556951"/>
                </a:lnTo>
                <a:lnTo>
                  <a:pt x="6027008" y="1902940"/>
                </a:lnTo>
                <a:lnTo>
                  <a:pt x="5433883" y="14136129"/>
                </a:lnTo>
                <a:lnTo>
                  <a:pt x="441754" y="14136129"/>
                </a:lnTo>
                <a:lnTo>
                  <a:pt x="50971" y="720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/>
          <p:cNvCxnSpPr>
            <a:stCxn id="263" idx="1"/>
            <a:endCxn id="244" idx="3"/>
          </p:cNvCxnSpPr>
          <p:nvPr/>
        </p:nvCxnSpPr>
        <p:spPr>
          <a:xfrm flipH="1" flipV="1">
            <a:off x="28078040" y="9584531"/>
            <a:ext cx="2428063" cy="180357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76" idx="0"/>
            <a:endCxn id="75" idx="1"/>
          </p:cNvCxnSpPr>
          <p:nvPr/>
        </p:nvCxnSpPr>
        <p:spPr>
          <a:xfrm flipV="1">
            <a:off x="23850469" y="11755358"/>
            <a:ext cx="594767" cy="204821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ounded Rectangle 396"/>
          <p:cNvSpPr/>
          <p:nvPr/>
        </p:nvSpPr>
        <p:spPr bwMode="auto">
          <a:xfrm>
            <a:off x="403226" y="213793"/>
            <a:ext cx="26479654" cy="2808189"/>
          </a:xfrm>
          <a:prstGeom prst="roundRect">
            <a:avLst>
              <a:gd name="adj" fmla="val 443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8" name="Rounded Rectangle 397"/>
          <p:cNvSpPr/>
          <p:nvPr/>
        </p:nvSpPr>
        <p:spPr bwMode="auto">
          <a:xfrm>
            <a:off x="10763851" y="1574165"/>
            <a:ext cx="16410937" cy="1878168"/>
          </a:xfrm>
          <a:prstGeom prst="roundRect">
            <a:avLst>
              <a:gd name="adj" fmla="val 4438"/>
            </a:avLst>
          </a:prstGeom>
          <a:solidFill>
            <a:schemeClr val="bg1"/>
          </a:solidFill>
          <a:ln w="50800" cmpd="thickThin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marL="287338" lvl="0"/>
            <a:r>
              <a:rPr lang="en-US" sz="5400" b="1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Polystore Optimization</a:t>
            </a:r>
            <a:r>
              <a:rPr lang="en-US" sz="5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: to synthesize an optimal multi-system program f</a:t>
            </a:r>
            <a:r>
              <a:rPr lang="en-US" sz="54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rom </a:t>
            </a:r>
            <a:r>
              <a:rPr lang="en-US" sz="5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an </a:t>
            </a:r>
            <a:r>
              <a:rPr lang="en-US" sz="54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input </a:t>
            </a:r>
            <a:r>
              <a:rPr lang="en-US" sz="54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script’s specification.</a:t>
            </a:r>
            <a:endParaRPr lang="en-US" sz="54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21" name="Straight Connector 220"/>
          <p:cNvCxnSpPr>
            <a:stCxn id="22" idx="4"/>
            <a:endCxn id="153" idx="0"/>
          </p:cNvCxnSpPr>
          <p:nvPr/>
        </p:nvCxnSpPr>
        <p:spPr>
          <a:xfrm>
            <a:off x="14629384" y="12326416"/>
            <a:ext cx="0" cy="183596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71" idx="0"/>
          </p:cNvCxnSpPr>
          <p:nvPr/>
        </p:nvCxnSpPr>
        <p:spPr>
          <a:xfrm flipH="1" flipV="1">
            <a:off x="26707773" y="17485573"/>
            <a:ext cx="1251628" cy="283322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72" idx="0"/>
          </p:cNvCxnSpPr>
          <p:nvPr/>
        </p:nvCxnSpPr>
        <p:spPr>
          <a:xfrm flipH="1" flipV="1">
            <a:off x="30177287" y="17485573"/>
            <a:ext cx="1234770" cy="283589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569105" y="184871"/>
            <a:ext cx="31737330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8500" b="1" dirty="0" smtClean="0">
                <a:latin typeface="Calibri" pitchFamily="34" charset="0"/>
              </a:rPr>
              <a:t>Polystore Optimization via Program </a:t>
            </a:r>
            <a:r>
              <a:rPr lang="en-US" sz="8500" b="1" dirty="0">
                <a:latin typeface="Calibri" pitchFamily="34" charset="0"/>
              </a:rPr>
              <a:t>Expression Graphs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569106" y="1449822"/>
            <a:ext cx="31819484" cy="144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4400" dirty="0">
                <a:latin typeface="Calibri" pitchFamily="34" charset="0"/>
              </a:rPr>
              <a:t>Dylan </a:t>
            </a:r>
            <a:r>
              <a:rPr lang="en-US" sz="4400" dirty="0" smtClean="0">
                <a:latin typeface="Calibri" pitchFamily="34" charset="0"/>
              </a:rPr>
              <a:t>Hutchison*    </a:t>
            </a:r>
            <a:r>
              <a:rPr lang="en-US" sz="4400" dirty="0">
                <a:latin typeface="Calibri" pitchFamily="34" charset="0"/>
              </a:rPr>
              <a:t>Bill </a:t>
            </a:r>
            <a:r>
              <a:rPr lang="en-US" sz="4400" dirty="0" smtClean="0">
                <a:latin typeface="Calibri" pitchFamily="34" charset="0"/>
              </a:rPr>
              <a:t>Howe      Dan Suciu      </a:t>
            </a:r>
          </a:p>
          <a:p>
            <a:r>
              <a:rPr lang="en-US" sz="4400" dirty="0" smtClean="0">
                <a:latin typeface="Calibri" pitchFamily="34" charset="0"/>
              </a:rPr>
              <a:t>Zachary Tatlock</a:t>
            </a:r>
            <a:r>
              <a:rPr lang="en-US" sz="4400" baseline="30000" dirty="0">
                <a:latin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</a:rPr>
              <a:t>       </a:t>
            </a:r>
            <a:r>
              <a:rPr lang="en-US" sz="4000" dirty="0" smtClean="0">
                <a:latin typeface="Calibri" pitchFamily="34" charset="0"/>
              </a:rPr>
              <a:t>University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dirty="0" smtClean="0">
                <a:latin typeface="Calibri" pitchFamily="34" charset="0"/>
              </a:rPr>
              <a:t>Washington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423552" y="20650368"/>
            <a:ext cx="1479254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tableA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113299" y="20635167"/>
            <a:ext cx="1479254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tableB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876480" y="18361139"/>
            <a:ext cx="3191232" cy="14218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RacoCrossProduct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85568" y="16927654"/>
            <a:ext cx="3283688" cy="11879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RacoSelect</a:t>
            </a:r>
            <a:r>
              <a:rPr lang="en-US" sz="3600" dirty="0" smtClean="0">
                <a:solidFill>
                  <a:schemeClr val="tx1"/>
                </a:solidFill>
              </a:rPr>
              <a:t>(c=r)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459105" y="11205325"/>
            <a:ext cx="4340558" cy="11210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RacoGroupBy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r,c</a:t>
            </a:r>
            <a:r>
              <a:rPr lang="en-US" sz="3600" dirty="0" smtClean="0">
                <a:solidFill>
                  <a:schemeClr val="tx1"/>
                </a:solidFill>
              </a:rPr>
              <a:t>; SUM(v))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18453" y="7663048"/>
            <a:ext cx="3398626" cy="7108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RacoExport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521841" y="16835557"/>
            <a:ext cx="3476581" cy="134206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RacoProjectingJoin</a:t>
            </a:r>
            <a:r>
              <a:rPr lang="en-US" sz="3600" dirty="0" smtClean="0">
                <a:solidFill>
                  <a:schemeClr val="tx1"/>
                </a:solidFill>
              </a:rPr>
              <a:t>(c=r)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19241" y="16563958"/>
            <a:ext cx="4906293" cy="18726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MyriaSymmetricHashJoin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A.c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</a:rPr>
              <a:t>B.r</a:t>
            </a:r>
            <a:r>
              <a:rPr lang="en-US" sz="3600" dirty="0" smtClean="0">
                <a:solidFill>
                  <a:schemeClr val="tx1"/>
                </a:solidFill>
              </a:rPr>
              <a:t>; </a:t>
            </a:r>
            <a:r>
              <a:rPr lang="en-US" sz="3600" dirty="0" err="1" smtClean="0">
                <a:solidFill>
                  <a:schemeClr val="tx1"/>
                </a:solidFill>
              </a:rPr>
              <a:t>A.r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B.c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A.v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B.v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59976" y="7581123"/>
            <a:ext cx="3653222" cy="888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MyriaExport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66991" y="10327346"/>
            <a:ext cx="3218841" cy="7680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MyriaSplit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03256" y="11178804"/>
            <a:ext cx="4138255" cy="1167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MyriaGroup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By(</a:t>
            </a:r>
            <a:r>
              <a:rPr lang="en-US" sz="3600" dirty="0" err="1" smtClean="0">
                <a:solidFill>
                  <a:schemeClr val="tx1"/>
                </a:solidFill>
              </a:rPr>
              <a:t>r,c;SUM</a:t>
            </a:r>
            <a:r>
              <a:rPr lang="en-US" sz="3600" dirty="0" smtClean="0">
                <a:solidFill>
                  <a:schemeClr val="tx1"/>
                </a:solidFill>
              </a:rPr>
              <a:t>(v))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38636" y="12550237"/>
            <a:ext cx="4467497" cy="13425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MyriaShuffle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(h(</a:t>
            </a:r>
            <a:r>
              <a:rPr lang="en-US" sz="3600" dirty="0" err="1" smtClean="0">
                <a:solidFill>
                  <a:schemeClr val="tx1"/>
                </a:solidFill>
              </a:rPr>
              <a:t>r,c</a:t>
            </a:r>
            <a:r>
              <a:rPr lang="en-US" sz="3600" dirty="0" smtClean="0">
                <a:solidFill>
                  <a:schemeClr val="tx1"/>
                </a:solidFill>
              </a:rPr>
              <a:t>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70948" y="14099361"/>
            <a:ext cx="4802875" cy="13425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MyriaApply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(r=r, c=c, v=(v*v))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962966" y="15627166"/>
            <a:ext cx="3218841" cy="7685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MyriaSplit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39377" y="18445432"/>
            <a:ext cx="3736660" cy="13425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MyriaShuffle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(h(c))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08489" y="18445432"/>
            <a:ext cx="3736660" cy="13425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MyriaShuffle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(h(r))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8143586" y="15627166"/>
            <a:ext cx="2463494" cy="17769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Lara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Rename(c -&gt; m)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22239" y="19930407"/>
            <a:ext cx="3170936" cy="8882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MyriaScan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287703" y="19930406"/>
            <a:ext cx="3170936" cy="8882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MyriaScan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8147723" y="13533911"/>
            <a:ext cx="2463494" cy="11490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Lara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Join(*)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7742476" y="17974518"/>
            <a:ext cx="3265714" cy="11490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toAssoc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Table(</a:t>
            </a:r>
            <a:r>
              <a:rPr lang="en-US" sz="3600" dirty="0" err="1" smtClean="0">
                <a:solidFill>
                  <a:schemeClr val="tx1"/>
                </a:solidFill>
              </a:rPr>
              <a:t>r,c</a:t>
            </a:r>
            <a:r>
              <a:rPr lang="en-US" sz="3600" dirty="0" smtClean="0">
                <a:solidFill>
                  <a:schemeClr val="tx1"/>
                </a:solidFill>
              </a:rPr>
              <a:t>; v)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143799" y="17974518"/>
            <a:ext cx="3265714" cy="11490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toAssoc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Table(</a:t>
            </a:r>
            <a:r>
              <a:rPr lang="en-US" sz="3600" dirty="0" err="1" smtClean="0">
                <a:solidFill>
                  <a:schemeClr val="tx1"/>
                </a:solidFill>
              </a:rPr>
              <a:t>r,c</a:t>
            </a:r>
            <a:r>
              <a:rPr lang="en-US" sz="3600" dirty="0" smtClean="0">
                <a:solidFill>
                  <a:schemeClr val="tx1"/>
                </a:solidFill>
              </a:rPr>
              <a:t>; v)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544909" y="15627166"/>
            <a:ext cx="2463494" cy="17769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Lara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Rename(r -&gt; m)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7897721" y="10811069"/>
            <a:ext cx="2961402" cy="1888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Lara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Union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(E(</a:t>
            </a:r>
            <a:r>
              <a:rPr lang="en-US" sz="3600" dirty="0" err="1" smtClean="0">
                <a:solidFill>
                  <a:schemeClr val="tx1"/>
                </a:solidFill>
              </a:rPr>
              <a:t>r,c</a:t>
            </a:r>
            <a:r>
              <a:rPr lang="en-US" sz="3600" dirty="0" smtClean="0">
                <a:solidFill>
                  <a:schemeClr val="tx1"/>
                </a:solidFill>
              </a:rPr>
              <a:t>), +)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22" idx="6"/>
            <a:endCxn id="57" idx="2"/>
          </p:cNvCxnSpPr>
          <p:nvPr/>
        </p:nvCxnSpPr>
        <p:spPr>
          <a:xfrm flipV="1">
            <a:off x="16799663" y="11755359"/>
            <a:ext cx="1098058" cy="1051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5" idx="6"/>
            <a:endCxn id="21" idx="2"/>
          </p:cNvCxnSpPr>
          <p:nvPr/>
        </p:nvCxnSpPr>
        <p:spPr>
          <a:xfrm>
            <a:off x="11998422" y="17506590"/>
            <a:ext cx="987146" cy="1504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4590282" y="15683630"/>
            <a:ext cx="3383288" cy="1801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BlasRead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Distribute(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SumDups</a:t>
            </a:r>
            <a:r>
              <a:rPr lang="en-US" sz="3600" dirty="0" smtClean="0">
                <a:solidFill>
                  <a:schemeClr val="tx1"/>
                </a:solidFill>
              </a:rPr>
              <a:t>=true)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8541280" y="15683630"/>
            <a:ext cx="3383288" cy="1801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BlasRead</a:t>
            </a: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Distribute(</a:t>
            </a:r>
            <a:r>
              <a:rPr lang="en-US" sz="3600" dirty="0" err="1">
                <a:solidFill>
                  <a:schemeClr val="tx1"/>
                </a:solidFill>
              </a:rPr>
              <a:t>csv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SumDups</a:t>
            </a:r>
            <a:r>
              <a:rPr lang="en-US" sz="3600" dirty="0">
                <a:solidFill>
                  <a:schemeClr val="tx1"/>
                </a:solidFill>
              </a:rPr>
              <a:t>=true)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5282571" y="17890394"/>
            <a:ext cx="2623572" cy="12582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MyriaExport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8963520" y="17890394"/>
            <a:ext cx="2606482" cy="12582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MyriaExport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053447" y="20318796"/>
            <a:ext cx="1811908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fileTmp1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506103" y="20321463"/>
            <a:ext cx="1811908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fileTmp2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225908" y="14100854"/>
            <a:ext cx="6519469" cy="8711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BlasMult_AnXBn_Synch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4445236" y="11208244"/>
            <a:ext cx="2675558" cy="1094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MyriaImport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8758390" y="7443198"/>
            <a:ext cx="2949070" cy="1149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BlasSave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Gathered(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4332819" y="12433994"/>
            <a:ext cx="2949070" cy="1149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BlasSave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Gathered(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24" idx="3"/>
            <a:endCxn id="77" idx="1"/>
          </p:cNvCxnSpPr>
          <p:nvPr/>
        </p:nvCxnSpPr>
        <p:spPr>
          <a:xfrm flipV="1">
            <a:off x="18103775" y="8017705"/>
            <a:ext cx="10654615" cy="69752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8" idx="1"/>
            <a:endCxn id="49" idx="4"/>
          </p:cNvCxnSpPr>
          <p:nvPr/>
        </p:nvCxnSpPr>
        <p:spPr>
          <a:xfrm flipH="1" flipV="1">
            <a:off x="2307707" y="20818682"/>
            <a:ext cx="10115845" cy="27582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5" idx="4"/>
            <a:endCxn id="19" idx="0"/>
          </p:cNvCxnSpPr>
          <p:nvPr/>
        </p:nvCxnSpPr>
        <p:spPr>
          <a:xfrm flipH="1">
            <a:off x="15852926" y="19123532"/>
            <a:ext cx="6923730" cy="15116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0" idx="6"/>
            <a:endCxn id="19" idx="0"/>
          </p:cNvCxnSpPr>
          <p:nvPr/>
        </p:nvCxnSpPr>
        <p:spPr>
          <a:xfrm>
            <a:off x="8458639" y="20374544"/>
            <a:ext cx="7394287" cy="26062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4" idx="4"/>
            <a:endCxn id="18" idx="0"/>
          </p:cNvCxnSpPr>
          <p:nvPr/>
        </p:nvCxnSpPr>
        <p:spPr>
          <a:xfrm flipH="1">
            <a:off x="13163179" y="19123532"/>
            <a:ext cx="6212154" cy="152683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9" idx="2"/>
            <a:endCxn id="18" idx="0"/>
          </p:cNvCxnSpPr>
          <p:nvPr/>
        </p:nvCxnSpPr>
        <p:spPr>
          <a:xfrm flipH="1">
            <a:off x="13163179" y="19148645"/>
            <a:ext cx="13431178" cy="150172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2"/>
            <a:endCxn id="19" idx="3"/>
          </p:cNvCxnSpPr>
          <p:nvPr/>
        </p:nvCxnSpPr>
        <p:spPr>
          <a:xfrm flipH="1">
            <a:off x="16592553" y="19148645"/>
            <a:ext cx="13674208" cy="193066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8" idx="6"/>
            <a:endCxn id="25" idx="2"/>
          </p:cNvCxnSpPr>
          <p:nvPr/>
        </p:nvCxnSpPr>
        <p:spPr>
          <a:xfrm>
            <a:off x="7025534" y="17500259"/>
            <a:ext cx="1496307" cy="633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8" idx="0"/>
            <a:endCxn id="25" idx="4"/>
          </p:cNvCxnSpPr>
          <p:nvPr/>
        </p:nvCxnSpPr>
        <p:spPr>
          <a:xfrm flipH="1" flipV="1">
            <a:off x="10260132" y="18177623"/>
            <a:ext cx="2903047" cy="247274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9" idx="0"/>
            <a:endCxn id="25" idx="4"/>
          </p:cNvCxnSpPr>
          <p:nvPr/>
        </p:nvCxnSpPr>
        <p:spPr>
          <a:xfrm flipH="1" flipV="1">
            <a:off x="10260132" y="18177623"/>
            <a:ext cx="5592794" cy="245754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9" idx="0"/>
            <a:endCxn id="20" idx="4"/>
          </p:cNvCxnSpPr>
          <p:nvPr/>
        </p:nvCxnSpPr>
        <p:spPr>
          <a:xfrm flipH="1" flipV="1">
            <a:off x="15472096" y="19783011"/>
            <a:ext cx="380830" cy="8521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8" idx="0"/>
            <a:endCxn id="20" idx="4"/>
          </p:cNvCxnSpPr>
          <p:nvPr/>
        </p:nvCxnSpPr>
        <p:spPr>
          <a:xfrm flipV="1">
            <a:off x="13163179" y="19783011"/>
            <a:ext cx="2308917" cy="86735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8" idx="3"/>
            <a:endCxn id="45" idx="0"/>
          </p:cNvCxnSpPr>
          <p:nvPr/>
        </p:nvCxnSpPr>
        <p:spPr>
          <a:xfrm flipH="1">
            <a:off x="2307707" y="18162323"/>
            <a:ext cx="530044" cy="28310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7" idx="0"/>
            <a:endCxn id="28" idx="5"/>
          </p:cNvCxnSpPr>
          <p:nvPr/>
        </p:nvCxnSpPr>
        <p:spPr>
          <a:xfrm flipH="1" flipV="1">
            <a:off x="6307024" y="18162323"/>
            <a:ext cx="569795" cy="28310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34" idx="6"/>
            <a:endCxn id="22" idx="2"/>
          </p:cNvCxnSpPr>
          <p:nvPr/>
        </p:nvCxnSpPr>
        <p:spPr>
          <a:xfrm>
            <a:off x="6641511" y="11762387"/>
            <a:ext cx="5817594" cy="34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29" idx="3"/>
            <a:endCxn id="23" idx="1"/>
          </p:cNvCxnSpPr>
          <p:nvPr/>
        </p:nvCxnSpPr>
        <p:spPr>
          <a:xfrm flipV="1">
            <a:off x="6413198" y="8018472"/>
            <a:ext cx="6505255" cy="6789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23" idx="3"/>
            <a:endCxn id="77" idx="1"/>
          </p:cNvCxnSpPr>
          <p:nvPr/>
        </p:nvCxnSpPr>
        <p:spPr>
          <a:xfrm flipV="1">
            <a:off x="16317079" y="8017705"/>
            <a:ext cx="12441311" cy="767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4" idx="1"/>
            <a:endCxn id="29" idx="3"/>
          </p:cNvCxnSpPr>
          <p:nvPr/>
        </p:nvCxnSpPr>
        <p:spPr>
          <a:xfrm flipH="1" flipV="1">
            <a:off x="6413198" y="8025261"/>
            <a:ext cx="10211323" cy="68996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522" idx="2"/>
          </p:cNvCxnSpPr>
          <p:nvPr/>
        </p:nvCxnSpPr>
        <p:spPr>
          <a:xfrm>
            <a:off x="20859123" y="11755359"/>
            <a:ext cx="71050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1" idx="4"/>
            <a:endCxn id="20" idx="0"/>
          </p:cNvCxnSpPr>
          <p:nvPr/>
        </p:nvCxnSpPr>
        <p:spPr>
          <a:xfrm>
            <a:off x="14627412" y="18115622"/>
            <a:ext cx="844684" cy="24551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57" idx="4"/>
            <a:endCxn id="53" idx="0"/>
          </p:cNvCxnSpPr>
          <p:nvPr/>
        </p:nvCxnSpPr>
        <p:spPr>
          <a:xfrm>
            <a:off x="19378422" y="12699649"/>
            <a:ext cx="1048" cy="83426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53" idx="4"/>
            <a:endCxn id="48" idx="0"/>
          </p:cNvCxnSpPr>
          <p:nvPr/>
        </p:nvCxnSpPr>
        <p:spPr>
          <a:xfrm flipH="1">
            <a:off x="19375333" y="14682925"/>
            <a:ext cx="4137" cy="94424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56" idx="0"/>
            <a:endCxn id="53" idx="4"/>
          </p:cNvCxnSpPr>
          <p:nvPr/>
        </p:nvCxnSpPr>
        <p:spPr>
          <a:xfrm flipH="1" flipV="1">
            <a:off x="19379470" y="14682925"/>
            <a:ext cx="3397186" cy="94424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endCxn id="22" idx="0"/>
          </p:cNvCxnSpPr>
          <p:nvPr/>
        </p:nvCxnSpPr>
        <p:spPr>
          <a:xfrm>
            <a:off x="14617766" y="8373896"/>
            <a:ext cx="11618" cy="283142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77" idx="2"/>
            <a:endCxn id="203" idx="0"/>
          </p:cNvCxnSpPr>
          <p:nvPr/>
        </p:nvCxnSpPr>
        <p:spPr>
          <a:xfrm flipH="1">
            <a:off x="30232924" y="8592212"/>
            <a:ext cx="1" cy="379121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76" idx="0"/>
            <a:endCxn id="78" idx="1"/>
          </p:cNvCxnSpPr>
          <p:nvPr/>
        </p:nvCxnSpPr>
        <p:spPr>
          <a:xfrm flipV="1">
            <a:off x="23850469" y="13008501"/>
            <a:ext cx="482350" cy="79507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74" idx="1"/>
            <a:endCxn id="78" idx="2"/>
          </p:cNvCxnSpPr>
          <p:nvPr/>
        </p:nvCxnSpPr>
        <p:spPr>
          <a:xfrm flipH="1" flipV="1">
            <a:off x="25807354" y="13583008"/>
            <a:ext cx="373308" cy="64541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endCxn id="74" idx="4"/>
          </p:cNvCxnSpPr>
          <p:nvPr/>
        </p:nvCxnSpPr>
        <p:spPr>
          <a:xfrm flipV="1">
            <a:off x="26707773" y="14971975"/>
            <a:ext cx="1777870" cy="7116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74" idx="4"/>
          </p:cNvCxnSpPr>
          <p:nvPr/>
        </p:nvCxnSpPr>
        <p:spPr>
          <a:xfrm flipH="1" flipV="1">
            <a:off x="28485643" y="14971975"/>
            <a:ext cx="1691644" cy="71165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71" idx="0"/>
            <a:endCxn id="69" idx="2"/>
          </p:cNvCxnSpPr>
          <p:nvPr/>
        </p:nvCxnSpPr>
        <p:spPr>
          <a:xfrm flipH="1" flipV="1">
            <a:off x="26594357" y="19148645"/>
            <a:ext cx="1365044" cy="11701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72" idx="0"/>
            <a:endCxn id="70" idx="2"/>
          </p:cNvCxnSpPr>
          <p:nvPr/>
        </p:nvCxnSpPr>
        <p:spPr>
          <a:xfrm flipH="1" flipV="1">
            <a:off x="30266761" y="19148645"/>
            <a:ext cx="1145296" cy="117281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49" idx="0"/>
            <a:endCxn id="45" idx="4"/>
          </p:cNvCxnSpPr>
          <p:nvPr/>
        </p:nvCxnSpPr>
        <p:spPr>
          <a:xfrm flipV="1">
            <a:off x="2307707" y="19787966"/>
            <a:ext cx="0" cy="14244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50" idx="0"/>
            <a:endCxn id="47" idx="4"/>
          </p:cNvCxnSpPr>
          <p:nvPr/>
        </p:nvCxnSpPr>
        <p:spPr>
          <a:xfrm flipV="1">
            <a:off x="6873171" y="19787966"/>
            <a:ext cx="3648" cy="1424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8" idx="0"/>
            <a:endCxn id="41" idx="4"/>
          </p:cNvCxnSpPr>
          <p:nvPr/>
        </p:nvCxnSpPr>
        <p:spPr>
          <a:xfrm flipH="1" flipV="1">
            <a:off x="4572387" y="16395710"/>
            <a:ext cx="1" cy="16824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39" idx="4"/>
            <a:endCxn id="41" idx="0"/>
          </p:cNvCxnSpPr>
          <p:nvPr/>
        </p:nvCxnSpPr>
        <p:spPr>
          <a:xfrm>
            <a:off x="4572386" y="15441895"/>
            <a:ext cx="1" cy="18527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38" idx="4"/>
          </p:cNvCxnSpPr>
          <p:nvPr/>
        </p:nvCxnSpPr>
        <p:spPr>
          <a:xfrm flipH="1" flipV="1">
            <a:off x="4572385" y="13892771"/>
            <a:ext cx="1" cy="25884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4" idx="4"/>
            <a:endCxn id="38" idx="0"/>
          </p:cNvCxnSpPr>
          <p:nvPr/>
        </p:nvCxnSpPr>
        <p:spPr>
          <a:xfrm>
            <a:off x="4572384" y="12345970"/>
            <a:ext cx="1" cy="20426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34" idx="0"/>
            <a:endCxn id="32" idx="4"/>
          </p:cNvCxnSpPr>
          <p:nvPr/>
        </p:nvCxnSpPr>
        <p:spPr>
          <a:xfrm flipV="1">
            <a:off x="4572384" y="11095442"/>
            <a:ext cx="4028" cy="8336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endCxn id="32" idx="0"/>
          </p:cNvCxnSpPr>
          <p:nvPr/>
        </p:nvCxnSpPr>
        <p:spPr>
          <a:xfrm flipH="1">
            <a:off x="4576412" y="8469398"/>
            <a:ext cx="10175" cy="185794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48" idx="4"/>
            <a:endCxn id="54" idx="0"/>
          </p:cNvCxnSpPr>
          <p:nvPr/>
        </p:nvCxnSpPr>
        <p:spPr>
          <a:xfrm>
            <a:off x="19375333" y="17404149"/>
            <a:ext cx="0" cy="57036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56" idx="4"/>
            <a:endCxn id="55" idx="0"/>
          </p:cNvCxnSpPr>
          <p:nvPr/>
        </p:nvCxnSpPr>
        <p:spPr>
          <a:xfrm>
            <a:off x="22776656" y="17404149"/>
            <a:ext cx="0" cy="57036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24" idx="1"/>
            <a:endCxn id="23" idx="2"/>
          </p:cNvCxnSpPr>
          <p:nvPr/>
        </p:nvCxnSpPr>
        <p:spPr>
          <a:xfrm flipH="1" flipV="1">
            <a:off x="14617766" y="8373896"/>
            <a:ext cx="2006755" cy="34133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697201" y="3387273"/>
            <a:ext cx="2103884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Calibri" pitchFamily="34" charset="0"/>
              </a:rPr>
              <a:t>Matrix </a:t>
            </a:r>
            <a:r>
              <a:rPr lang="en-US" sz="5400" b="1" dirty="0">
                <a:latin typeface="Calibri" pitchFamily="34" charset="0"/>
              </a:rPr>
              <a:t>Multiply Example – a Saturated </a:t>
            </a:r>
            <a:r>
              <a:rPr lang="en-US" sz="5400" b="1" dirty="0" smtClean="0">
                <a:latin typeface="Calibri" pitchFamily="34" charset="0"/>
              </a:rPr>
              <a:t>PEG</a:t>
            </a:r>
            <a:r>
              <a:rPr lang="en-US" sz="5400" b="1" baseline="30000" dirty="0" smtClean="0">
                <a:latin typeface="Calibri" pitchFamily="34" charset="0"/>
              </a:rPr>
              <a:t>1</a:t>
            </a:r>
            <a:endParaRPr lang="en-US" sz="5400" dirty="0">
              <a:latin typeface="Calibri" pitchFamily="34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latin typeface="Calibri" pitchFamily="34" charset="0"/>
              </a:rPr>
              <a:t>Parse the input script into an initial </a:t>
            </a:r>
            <a:r>
              <a:rPr lang="en-US" sz="4000" dirty="0" smtClean="0">
                <a:latin typeface="Calibri" pitchFamily="34" charset="0"/>
              </a:rPr>
              <a:t>PEG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atin typeface="Calibri" pitchFamily="34" charset="0"/>
              </a:rPr>
              <a:t>Add equivalences to algebras (Raco</a:t>
            </a:r>
            <a:r>
              <a:rPr lang="en-US" sz="4000" baseline="30000" dirty="0" smtClean="0">
                <a:latin typeface="Calibri" pitchFamily="34" charset="0"/>
              </a:rPr>
              <a:t>2</a:t>
            </a:r>
            <a:r>
              <a:rPr lang="en-US" sz="4000" dirty="0" smtClean="0">
                <a:latin typeface="Calibri" pitchFamily="34" charset="0"/>
              </a:rPr>
              <a:t>, Lara</a:t>
            </a:r>
            <a:r>
              <a:rPr lang="en-US" sz="4000" baseline="30000" dirty="0" smtClean="0">
                <a:latin typeface="Calibri" pitchFamily="34" charset="0"/>
              </a:rPr>
              <a:t>3</a:t>
            </a:r>
            <a:r>
              <a:rPr lang="en-US" sz="4000" dirty="0" smtClean="0">
                <a:latin typeface="Calibri" pitchFamily="34" charset="0"/>
              </a:rPr>
              <a:t>, Array) and available systems (</a:t>
            </a:r>
            <a:r>
              <a:rPr lang="en-US" sz="4000" dirty="0" err="1" smtClean="0">
                <a:latin typeface="Calibri" pitchFamily="34" charset="0"/>
              </a:rPr>
              <a:t>Myria</a:t>
            </a:r>
            <a:r>
              <a:rPr lang="en-US" sz="4000" dirty="0" smtClean="0">
                <a:latin typeface="Calibri" pitchFamily="34" charset="0"/>
              </a:rPr>
              <a:t>, </a:t>
            </a:r>
            <a:r>
              <a:rPr lang="en-US" sz="4000" dirty="0" err="1" smtClean="0">
                <a:latin typeface="Calibri" pitchFamily="34" charset="0"/>
              </a:rPr>
              <a:t>CombBLAS</a:t>
            </a:r>
            <a:r>
              <a:rPr lang="en-US" sz="4000" dirty="0" smtClean="0">
                <a:latin typeface="Calibri" pitchFamily="34" charset="0"/>
              </a:rPr>
              <a:t>)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latin typeface="Calibri" pitchFamily="34" charset="0"/>
              </a:rPr>
              <a:t>Select </a:t>
            </a:r>
            <a:r>
              <a:rPr lang="en-US" sz="4000" dirty="0" smtClean="0">
                <a:latin typeface="Calibri" pitchFamily="34" charset="0"/>
              </a:rPr>
              <a:t>the lowest cost execution </a:t>
            </a:r>
            <a:r>
              <a:rPr lang="en-US" sz="4000" dirty="0" smtClean="0">
                <a:latin typeface="Calibri" pitchFamily="34" charset="0"/>
              </a:rPr>
              <a:t>plan, which may involve multiple systems</a:t>
            </a:r>
            <a:endParaRPr lang="en-US" sz="4000" dirty="0" smtClean="0">
              <a:latin typeface="Calibri" pitchFamily="34" charset="0"/>
            </a:endParaRPr>
          </a:p>
          <a:p>
            <a:r>
              <a:rPr lang="en-US" sz="4400" b="1" dirty="0" smtClean="0">
                <a:latin typeface="Calibri" pitchFamily="34" charset="0"/>
              </a:rPr>
              <a:t>Vision for Systems-free Programming:</a:t>
            </a:r>
            <a:r>
              <a:rPr lang="en-US" sz="4000" dirty="0" smtClean="0">
                <a:latin typeface="Calibri" pitchFamily="34" charset="0"/>
              </a:rPr>
              <a:t> Specify computation </a:t>
            </a:r>
            <a:r>
              <a:rPr lang="en-US" sz="4000" dirty="0" smtClean="0">
                <a:latin typeface="Calibri" pitchFamily="34" charset="0"/>
              </a:rPr>
              <a:t>declaratively. Optimizers will </a:t>
            </a:r>
          </a:p>
          <a:p>
            <a:r>
              <a:rPr lang="en-US" sz="4000" dirty="0">
                <a:latin typeface="Calibri" pitchFamily="34" charset="0"/>
              </a:rPr>
              <a:t>synthesize the best execution </a:t>
            </a:r>
            <a:r>
              <a:rPr lang="en-US" sz="4000" dirty="0" smtClean="0">
                <a:latin typeface="Calibri" pitchFamily="34" charset="0"/>
              </a:rPr>
              <a:t>plan </a:t>
            </a:r>
            <a:r>
              <a:rPr lang="en-US" sz="4000" dirty="0" smtClean="0">
                <a:latin typeface="Calibri" pitchFamily="34" charset="0"/>
              </a:rPr>
              <a:t>on available systems w.r.t. equivalences and a cost model.</a:t>
            </a:r>
            <a:endParaRPr lang="en-US" sz="4000" b="1" dirty="0" smtClean="0">
              <a:latin typeface="Calibri" pitchFamily="34" charset="0"/>
            </a:endParaRPr>
          </a:p>
        </p:txBody>
      </p:sp>
      <p:pic>
        <p:nvPicPr>
          <p:cNvPr id="402" name="Picture 14" descr="http://images.ak.instagram.com/profiles/profile_201177297_75sq_13518933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9469" y="445638"/>
            <a:ext cx="2024986" cy="1803400"/>
          </a:xfrm>
          <a:prstGeom prst="rect">
            <a:avLst/>
          </a:prstGeom>
          <a:noFill/>
        </p:spPr>
      </p:pic>
      <p:pic>
        <p:nvPicPr>
          <p:cNvPr id="329" name="Picture 3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455" y="472573"/>
            <a:ext cx="2517426" cy="2341792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71621" y="2892299"/>
            <a:ext cx="4255052" cy="1303566"/>
          </a:xfrm>
          <a:prstGeom prst="rect">
            <a:avLst/>
          </a:prstGeom>
        </p:spPr>
      </p:pic>
      <p:sp>
        <p:nvSpPr>
          <p:cNvPr id="522" name="Oval 521"/>
          <p:cNvSpPr/>
          <p:nvPr/>
        </p:nvSpPr>
        <p:spPr>
          <a:xfrm>
            <a:off x="21569623" y="10811068"/>
            <a:ext cx="2394004" cy="1888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Array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MatMul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(+,*)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28" name="Straight Connector 527"/>
          <p:cNvCxnSpPr>
            <a:stCxn id="522" idx="4"/>
            <a:endCxn id="48" idx="7"/>
          </p:cNvCxnSpPr>
          <p:nvPr/>
        </p:nvCxnSpPr>
        <p:spPr>
          <a:xfrm flipH="1">
            <a:off x="20246310" y="12699649"/>
            <a:ext cx="2520315" cy="31877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stCxn id="522" idx="4"/>
            <a:endCxn id="56" idx="0"/>
          </p:cNvCxnSpPr>
          <p:nvPr/>
        </p:nvCxnSpPr>
        <p:spPr>
          <a:xfrm>
            <a:off x="22766625" y="12699649"/>
            <a:ext cx="10031" cy="292751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17"/>
          <p:cNvSpPr txBox="1">
            <a:spLocks noChangeArrowheads="1"/>
          </p:cNvSpPr>
          <p:nvPr/>
        </p:nvSpPr>
        <p:spPr bwMode="auto">
          <a:xfrm>
            <a:off x="16720458" y="19669517"/>
            <a:ext cx="10226496" cy="2062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4000" b="1" dirty="0" smtClean="0">
                <a:latin typeface="Calibri" pitchFamily="34" charset="0"/>
              </a:rPr>
              <a:t>References</a:t>
            </a:r>
            <a:endParaRPr lang="en-US" sz="4400" b="1" dirty="0" smtClean="0">
              <a:latin typeface="Calibri" pitchFamily="34" charset="0"/>
            </a:endParaRPr>
          </a:p>
          <a:p>
            <a:pPr marL="398463" indent="-398463">
              <a:buFont typeface="+mj-lt"/>
              <a:buAutoNum type="arabicPeriod"/>
            </a:pPr>
            <a:r>
              <a:rPr lang="en-US" sz="2200" dirty="0">
                <a:latin typeface="Calibri" pitchFamily="34" charset="0"/>
              </a:rPr>
              <a:t>R. </a:t>
            </a:r>
            <a:r>
              <a:rPr lang="en-US" sz="2200" dirty="0" smtClean="0">
                <a:latin typeface="Calibri" pitchFamily="34" charset="0"/>
              </a:rPr>
              <a:t>Tate et al. </a:t>
            </a:r>
            <a:r>
              <a:rPr lang="en-US" sz="2200" dirty="0">
                <a:latin typeface="Calibri" pitchFamily="34" charset="0"/>
              </a:rPr>
              <a:t>“Equality saturation: a new approach to </a:t>
            </a:r>
            <a:r>
              <a:rPr lang="en-US" sz="2200" dirty="0" smtClean="0">
                <a:latin typeface="Calibri" pitchFamily="34" charset="0"/>
              </a:rPr>
              <a:t>optimization” </a:t>
            </a:r>
            <a:r>
              <a:rPr lang="en-US" sz="2000" spc="-100" dirty="0" smtClean="0">
                <a:latin typeface="Calibri" pitchFamily="34" charset="0"/>
              </a:rPr>
              <a:t>2009 ACM SIGPLAN</a:t>
            </a:r>
            <a:endParaRPr lang="en-US" sz="2200" spc="-100" dirty="0" smtClean="0">
              <a:latin typeface="Calibri" pitchFamily="34" charset="0"/>
            </a:endParaRPr>
          </a:p>
          <a:p>
            <a:pPr marL="398463" indent="-398463">
              <a:buFont typeface="+mj-lt"/>
              <a:buAutoNum type="arabicPeriod"/>
            </a:pPr>
            <a:r>
              <a:rPr lang="en-US" sz="2200" dirty="0" err="1" smtClean="0">
                <a:latin typeface="Calibri" pitchFamily="34" charset="0"/>
              </a:rPr>
              <a:t>Raco</a:t>
            </a:r>
            <a:r>
              <a:rPr lang="en-US" sz="2200" dirty="0" smtClean="0">
                <a:latin typeface="Calibri" pitchFamily="34" charset="0"/>
              </a:rPr>
              <a:t>: The relational algebra compiler. https://github.com/uwescience/raco</a:t>
            </a:r>
          </a:p>
          <a:p>
            <a:pPr marL="398463" indent="-398463">
              <a:buFont typeface="+mj-lt"/>
              <a:buAutoNum type="arabicPeriod"/>
            </a:pPr>
            <a:r>
              <a:rPr lang="en-US" sz="2200" dirty="0" smtClean="0">
                <a:latin typeface="Calibri" pitchFamily="34" charset="0"/>
              </a:rPr>
              <a:t>D</a:t>
            </a:r>
            <a:r>
              <a:rPr lang="en-US" sz="2200" dirty="0" smtClean="0">
                <a:latin typeface="Calibri" pitchFamily="34" charset="0"/>
              </a:rPr>
              <a:t>. Hutchison. “Lara: A Key-Value Algebra underlying Arrays and Relations” </a:t>
            </a:r>
            <a:r>
              <a:rPr lang="en-US" sz="2100" spc="-100" dirty="0" smtClean="0">
                <a:latin typeface="Calibri" pitchFamily="34" charset="0"/>
              </a:rPr>
              <a:t>Unpublished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  <a:p>
            <a:pPr marL="398463" indent="-398463">
              <a:buFont typeface="+mj-lt"/>
              <a:buAutoNum type="arabicPeriod"/>
            </a:pPr>
            <a:r>
              <a:rPr lang="en-US" sz="2200" dirty="0" smtClean="0">
                <a:solidFill>
                  <a:prstClr val="black"/>
                </a:solidFill>
                <a:latin typeface="Calibri" pitchFamily="34" charset="0"/>
              </a:rPr>
              <a:t>G. </a:t>
            </a:r>
            <a:r>
              <a:rPr lang="en-US" sz="2200" dirty="0" err="1" smtClean="0">
                <a:solidFill>
                  <a:prstClr val="black"/>
                </a:solidFill>
                <a:latin typeface="Calibri" pitchFamily="34" charset="0"/>
              </a:rPr>
              <a:t>Graefe</a:t>
            </a:r>
            <a:r>
              <a:rPr lang="en-US" sz="2200" dirty="0" smtClean="0">
                <a:solidFill>
                  <a:prstClr val="black"/>
                </a:solidFill>
                <a:latin typeface="Calibri" pitchFamily="34" charset="0"/>
              </a:rPr>
              <a:t> et al. “The Volcano Optimizer Generator: Extensibility and Efficient Search”</a:t>
            </a:r>
            <a:endParaRPr lang="en-US" sz="1700" spc="-100" dirty="0" smtClean="0">
              <a:latin typeface="Calibri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170948" y="8965761"/>
            <a:ext cx="4802875" cy="12189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MyriaApply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(r=r, c=c, v=(2*v))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2118961" y="14162377"/>
            <a:ext cx="5020846" cy="1226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RacoApply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(r=r, c=c, v=(v*v))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2118961" y="8966612"/>
            <a:ext cx="5020846" cy="12267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RacoApply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(r=r, c=c, v=(2*v))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>
            <a:stCxn id="39" idx="6"/>
            <a:endCxn id="153" idx="2"/>
          </p:cNvCxnSpPr>
          <p:nvPr/>
        </p:nvCxnSpPr>
        <p:spPr>
          <a:xfrm>
            <a:off x="6973823" y="14770628"/>
            <a:ext cx="5145138" cy="5149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38" idx="6"/>
            <a:endCxn id="158" idx="2"/>
          </p:cNvCxnSpPr>
          <p:nvPr/>
        </p:nvCxnSpPr>
        <p:spPr>
          <a:xfrm>
            <a:off x="6973823" y="9575220"/>
            <a:ext cx="5145138" cy="479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28069681" y="12383426"/>
            <a:ext cx="4326486" cy="8711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BlasApply</a:t>
            </a:r>
            <a:r>
              <a:rPr lang="en-US" sz="3600" dirty="0" smtClean="0">
                <a:solidFill>
                  <a:schemeClr val="tx1"/>
                </a:solidFill>
              </a:rPr>
              <a:t>( *2 )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>
            <a:stCxn id="74" idx="7"/>
            <a:endCxn id="203" idx="4"/>
          </p:cNvCxnSpPr>
          <p:nvPr/>
        </p:nvCxnSpPr>
        <p:spPr>
          <a:xfrm flipH="1" flipV="1">
            <a:off x="30232924" y="13254547"/>
            <a:ext cx="557699" cy="97388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944515" y="13803572"/>
            <a:ext cx="1811908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fileTmp3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1301650" y="8980543"/>
            <a:ext cx="2929950" cy="11893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Array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Apply(*2)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18039153" y="9010024"/>
            <a:ext cx="2678538" cy="11490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LaraExt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(v := v*2)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5402482" y="9037417"/>
            <a:ext cx="2675558" cy="1094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MyriaImport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27202324" y="10289967"/>
            <a:ext cx="2949070" cy="1149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BlasSave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Gathered(</a:t>
            </a:r>
            <a:r>
              <a:rPr lang="en-US" sz="3600" dirty="0" err="1" smtClean="0">
                <a:solidFill>
                  <a:schemeClr val="tx1"/>
                </a:solidFill>
              </a:rPr>
              <a:t>csv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8" name="Straight Connector 257"/>
          <p:cNvCxnSpPr>
            <a:stCxn id="257" idx="2"/>
            <a:endCxn id="203" idx="0"/>
          </p:cNvCxnSpPr>
          <p:nvPr/>
        </p:nvCxnSpPr>
        <p:spPr>
          <a:xfrm>
            <a:off x="28676859" y="11438981"/>
            <a:ext cx="1556065" cy="94444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30506103" y="10943969"/>
            <a:ext cx="1811908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fileTmp4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65" name="Straight Connector 264"/>
          <p:cNvCxnSpPr>
            <a:stCxn id="158" idx="6"/>
            <a:endCxn id="231" idx="2"/>
          </p:cNvCxnSpPr>
          <p:nvPr/>
        </p:nvCxnSpPr>
        <p:spPr>
          <a:xfrm>
            <a:off x="17139807" y="9580012"/>
            <a:ext cx="899346" cy="4519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31" idx="6"/>
            <a:endCxn id="226" idx="2"/>
          </p:cNvCxnSpPr>
          <p:nvPr/>
        </p:nvCxnSpPr>
        <p:spPr>
          <a:xfrm flipV="1">
            <a:off x="20717691" y="9575219"/>
            <a:ext cx="583959" cy="931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31" idx="4"/>
            <a:endCxn id="57" idx="0"/>
          </p:cNvCxnSpPr>
          <p:nvPr/>
        </p:nvCxnSpPr>
        <p:spPr>
          <a:xfrm>
            <a:off x="19378422" y="10159038"/>
            <a:ext cx="0" cy="65203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26" idx="4"/>
            <a:endCxn id="522" idx="0"/>
          </p:cNvCxnSpPr>
          <p:nvPr/>
        </p:nvCxnSpPr>
        <p:spPr>
          <a:xfrm>
            <a:off x="22766625" y="10169895"/>
            <a:ext cx="0" cy="64117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26" idx="6"/>
            <a:endCxn id="244" idx="1"/>
          </p:cNvCxnSpPr>
          <p:nvPr/>
        </p:nvCxnSpPr>
        <p:spPr>
          <a:xfrm>
            <a:off x="24231600" y="9575219"/>
            <a:ext cx="1170882" cy="931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63" idx="1"/>
            <a:endCxn id="257" idx="3"/>
          </p:cNvCxnSpPr>
          <p:nvPr/>
        </p:nvCxnSpPr>
        <p:spPr>
          <a:xfrm flipH="1" flipV="1">
            <a:off x="30151394" y="10864474"/>
            <a:ext cx="354709" cy="52363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624521" y="8271092"/>
            <a:ext cx="1479254" cy="888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fileD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3" name="TextBox 17"/>
          <p:cNvSpPr txBox="1">
            <a:spLocks noChangeArrowheads="1"/>
          </p:cNvSpPr>
          <p:nvPr/>
        </p:nvSpPr>
        <p:spPr bwMode="auto">
          <a:xfrm>
            <a:off x="20543381" y="3835583"/>
            <a:ext cx="7258738" cy="3785648"/>
          </a:xfrm>
          <a:prstGeom prst="rect">
            <a:avLst/>
          </a:prstGeom>
          <a:solidFill>
            <a:schemeClr val="bg1"/>
          </a:solidFill>
          <a:ln w="508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4000" b="1" dirty="0" smtClean="0">
                <a:latin typeface="Calibri" pitchFamily="34" charset="0"/>
                <a:cs typeface="Arial" pitchFamily="34" charset="0"/>
              </a:rPr>
              <a:t>Input Script, written in MyriaL</a:t>
            </a:r>
          </a:p>
          <a:p>
            <a:r>
              <a:rPr lang="en-US" sz="4000" dirty="0" smtClean="0">
                <a:latin typeface="Calibri" pitchFamily="34" charset="0"/>
                <a:cs typeface="Arial" pitchFamily="34" charset="0"/>
              </a:rPr>
              <a:t>A = scan(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tableA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); B = scan(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tableB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);</a:t>
            </a:r>
          </a:p>
          <a:p>
            <a:pPr>
              <a:tabLst>
                <a:tab pos="809625" algn="l"/>
              </a:tabLst>
            </a:pPr>
            <a:r>
              <a:rPr lang="en-US" sz="4000" dirty="0" smtClean="0">
                <a:latin typeface="Calibri" pitchFamily="34" charset="0"/>
                <a:cs typeface="Arial" pitchFamily="34" charset="0"/>
              </a:rPr>
              <a:t>C =	select 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A.r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, 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B.c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, sum(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A.v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 * 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B.v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)</a:t>
            </a:r>
          </a:p>
          <a:p>
            <a:pPr>
              <a:tabLst>
                <a:tab pos="809625" algn="l"/>
              </a:tabLst>
            </a:pPr>
            <a:r>
              <a:rPr lang="en-US" sz="4000" dirty="0">
                <a:latin typeface="Calibri" pitchFamily="34" charset="0"/>
                <a:cs typeface="Arial" pitchFamily="34" charset="0"/>
              </a:rPr>
              <a:t>	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from A, B where 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A.c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 = 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B.r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;</a:t>
            </a:r>
          </a:p>
          <a:p>
            <a:pPr>
              <a:tabLst>
                <a:tab pos="809625" algn="l"/>
              </a:tabLst>
            </a:pPr>
            <a:r>
              <a:rPr lang="en-US" sz="4000" dirty="0" smtClean="0">
                <a:latin typeface="Calibri" pitchFamily="34" charset="0"/>
                <a:cs typeface="Arial" pitchFamily="34" charset="0"/>
              </a:rPr>
              <a:t>D = select r, c, 2*v from C;</a:t>
            </a:r>
          </a:p>
          <a:p>
            <a:pPr>
              <a:tabLst>
                <a:tab pos="809625" algn="l"/>
              </a:tabLst>
            </a:pPr>
            <a:r>
              <a:rPr lang="en-US" sz="4000" dirty="0" smtClean="0">
                <a:latin typeface="Calibri" pitchFamily="34" charset="0"/>
                <a:cs typeface="Arial" pitchFamily="34" charset="0"/>
              </a:rPr>
              <a:t>export(D, 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fileD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, ‘</a:t>
            </a:r>
            <a:r>
              <a:rPr lang="en-US" sz="4000" dirty="0" err="1" smtClean="0">
                <a:latin typeface="Calibri" pitchFamily="34" charset="0"/>
                <a:cs typeface="Arial" pitchFamily="34" charset="0"/>
              </a:rPr>
              <a:t>csv</a:t>
            </a:r>
            <a:r>
              <a:rPr lang="en-US" sz="4000" dirty="0" smtClean="0">
                <a:latin typeface="Calibri" pitchFamily="34" charset="0"/>
                <a:cs typeface="Arial" pitchFamily="34" charset="0"/>
              </a:rPr>
              <a:t>’);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5862804" y="12644156"/>
            <a:ext cx="1774845" cy="1200329"/>
          </a:xfrm>
          <a:custGeom>
            <a:avLst/>
            <a:gdLst>
              <a:gd name="connsiteX0" fmla="*/ 0 w 1774845"/>
              <a:gd name="connsiteY0" fmla="*/ 0 h 1200329"/>
              <a:gd name="connsiteX1" fmla="*/ 1774845 w 1774845"/>
              <a:gd name="connsiteY1" fmla="*/ 0 h 1200329"/>
              <a:gd name="connsiteX2" fmla="*/ 1774845 w 1774845"/>
              <a:gd name="connsiteY2" fmla="*/ 1200329 h 1200329"/>
              <a:gd name="connsiteX3" fmla="*/ 0 w 1774845"/>
              <a:gd name="connsiteY3" fmla="*/ 1200329 h 1200329"/>
              <a:gd name="connsiteX4" fmla="*/ 0 w 1774845"/>
              <a:gd name="connsiteY4" fmla="*/ 0 h 1200329"/>
              <a:gd name="connsiteX0" fmla="*/ 0 w 1774845"/>
              <a:gd name="connsiteY0" fmla="*/ 0 h 1200329"/>
              <a:gd name="connsiteX1" fmla="*/ 1774845 w 1774845"/>
              <a:gd name="connsiteY1" fmla="*/ 0 h 1200329"/>
              <a:gd name="connsiteX2" fmla="*/ 1727220 w 1774845"/>
              <a:gd name="connsiteY2" fmla="*/ 1195567 h 1200329"/>
              <a:gd name="connsiteX3" fmla="*/ 0 w 1774845"/>
              <a:gd name="connsiteY3" fmla="*/ 1200329 h 1200329"/>
              <a:gd name="connsiteX4" fmla="*/ 0 w 1774845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4845" h="1200329">
                <a:moveTo>
                  <a:pt x="0" y="0"/>
                </a:moveTo>
                <a:lnTo>
                  <a:pt x="1774845" y="0"/>
                </a:lnTo>
                <a:lnTo>
                  <a:pt x="1727220" y="1195567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Original</a:t>
            </a:r>
          </a:p>
          <a:p>
            <a:pPr algn="ctr"/>
            <a:r>
              <a:rPr lang="en-US" sz="3600" dirty="0" smtClean="0"/>
              <a:t>PEG</a:t>
            </a:r>
            <a:endParaRPr lang="en-US" sz="3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27985527" y="4435924"/>
            <a:ext cx="4358610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Challenges</a:t>
            </a:r>
          </a:p>
          <a:p>
            <a:pPr marL="388938" indent="-388938">
              <a:buFont typeface="Arial" panose="020B0604020202020204" pitchFamily="34" charset="0"/>
              <a:buChar char="•"/>
            </a:pPr>
            <a:r>
              <a:rPr lang="en-US" sz="3600" dirty="0" smtClean="0"/>
              <a:t>Cost models</a:t>
            </a:r>
          </a:p>
          <a:p>
            <a:pPr marL="388938" indent="-388938">
              <a:buFont typeface="Arial" panose="020B0604020202020204" pitchFamily="34" charset="0"/>
              <a:buChar char="•"/>
            </a:pPr>
            <a:r>
              <a:rPr lang="en-US" sz="3600" dirty="0" smtClean="0"/>
              <a:t>Writin</a:t>
            </a:r>
            <a:r>
              <a:rPr lang="en-US" sz="3600" dirty="0" smtClean="0"/>
              <a:t>g </a:t>
            </a:r>
            <a:r>
              <a:rPr lang="en-US" sz="3600" dirty="0" smtClean="0"/>
              <a:t>rules</a:t>
            </a:r>
            <a:endParaRPr lang="en-US" sz="3600" dirty="0" smtClean="0"/>
          </a:p>
          <a:p>
            <a:pPr marL="388938" indent="-388938">
              <a:buFont typeface="Arial" panose="020B0604020202020204" pitchFamily="34" charset="0"/>
              <a:buChar char="•"/>
            </a:pPr>
            <a:r>
              <a:rPr lang="en-US" sz="3600" dirty="0" smtClean="0"/>
              <a:t>Access Control</a:t>
            </a:r>
          </a:p>
          <a:p>
            <a:pPr marL="388938" indent="-388938">
              <a:buFont typeface="Arial" panose="020B0604020202020204" pitchFamily="34" charset="0"/>
              <a:buChar char="•"/>
            </a:pPr>
            <a:r>
              <a:rPr lang="en-US" sz="3600" dirty="0" smtClean="0"/>
              <a:t>Provenance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741333" y="20986995"/>
            <a:ext cx="556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Relational Tables in </a:t>
            </a:r>
            <a:r>
              <a:rPr lang="en-US" sz="3600" dirty="0" err="1" smtClean="0"/>
              <a:t>Myria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cxnSp>
        <p:nvCxnSpPr>
          <p:cNvPr id="143" name="Straight Connector 142"/>
          <p:cNvCxnSpPr>
            <a:stCxn id="522" idx="6"/>
            <a:endCxn id="75" idx="1"/>
          </p:cNvCxnSpPr>
          <p:nvPr/>
        </p:nvCxnSpPr>
        <p:spPr>
          <a:xfrm flipV="1">
            <a:off x="23963627" y="11755358"/>
            <a:ext cx="481609" cy="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543493" y="3981756"/>
            <a:ext cx="5870709" cy="783193"/>
          </a:xfrm>
          <a:prstGeom prst="wedgeRoundRectCallout">
            <a:avLst>
              <a:gd name="adj1" fmla="val -79995"/>
              <a:gd name="adj2" fmla="val 735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From Bank of Equiv. Rules</a:t>
            </a:r>
            <a:endParaRPr lang="en-US" sz="4000" dirty="0"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86213" y="21048551"/>
            <a:ext cx="531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*dhutchis@cs.washington.edu</a:t>
            </a:r>
            <a:endParaRPr lang="en-US" sz="32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242594" y="9354629"/>
            <a:ext cx="4772066" cy="5012805"/>
            <a:chOff x="7242594" y="9354629"/>
            <a:chExt cx="4772066" cy="5012805"/>
          </a:xfrm>
        </p:grpSpPr>
        <p:grpSp>
          <p:nvGrpSpPr>
            <p:cNvPr id="548" name="Group 547"/>
            <p:cNvGrpSpPr/>
            <p:nvPr/>
          </p:nvGrpSpPr>
          <p:grpSpPr>
            <a:xfrm>
              <a:off x="7242594" y="9354629"/>
              <a:ext cx="4772066" cy="5012805"/>
              <a:chOff x="7425476" y="11216917"/>
              <a:chExt cx="4772066" cy="5012805"/>
            </a:xfrm>
          </p:grpSpPr>
          <p:grpSp>
            <p:nvGrpSpPr>
              <p:cNvPr id="425" name="Group 424"/>
              <p:cNvGrpSpPr/>
              <p:nvPr/>
            </p:nvGrpSpPr>
            <p:grpSpPr>
              <a:xfrm>
                <a:off x="7425476" y="11719987"/>
                <a:ext cx="4772066" cy="4509735"/>
                <a:chOff x="26375091" y="7506925"/>
                <a:chExt cx="4772066" cy="4509735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26375091" y="7506925"/>
                  <a:ext cx="4755477" cy="4509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521805" y="8455106"/>
                  <a:ext cx="1179924" cy="6159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26521805" y="7661412"/>
                  <a:ext cx="1179924" cy="6159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27756485" y="7615455"/>
                  <a:ext cx="3390672" cy="4401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: Logical Node</a:t>
                  </a:r>
                </a:p>
                <a:p>
                  <a:endParaRPr lang="en-US" sz="1600" dirty="0" smtClean="0"/>
                </a:p>
                <a:p>
                  <a:r>
                    <a:rPr lang="en-US" sz="3600" dirty="0" smtClean="0"/>
                    <a:t>: Physical Node</a:t>
                  </a:r>
                </a:p>
                <a:p>
                  <a:endParaRPr lang="en-US" sz="1600" dirty="0"/>
                </a:p>
                <a:p>
                  <a:r>
                    <a:rPr lang="en-US" sz="3600" dirty="0"/>
                    <a:t>: </a:t>
                  </a:r>
                  <a:r>
                    <a:rPr lang="en-US" sz="3600" dirty="0" smtClean="0"/>
                    <a:t>Table or File</a:t>
                  </a:r>
                </a:p>
                <a:p>
                  <a:pPr lvl="0"/>
                  <a:endParaRPr lang="en-US" sz="1600" dirty="0">
                    <a:solidFill>
                      <a:prstClr val="black"/>
                    </a:solidFill>
                  </a:endParaRPr>
                </a:p>
                <a:p>
                  <a:r>
                    <a:rPr lang="en-US" sz="3600" dirty="0" smtClean="0"/>
                    <a:t>: Cross-system</a:t>
                  </a:r>
                </a:p>
                <a:p>
                  <a:pPr lvl="0"/>
                  <a:r>
                    <a:rPr lang="en-US" sz="3600" dirty="0" smtClean="0"/>
                    <a:t>  Data Transfer</a:t>
                  </a:r>
                  <a:endParaRPr lang="en-US" sz="1600" dirty="0" smtClean="0">
                    <a:solidFill>
                      <a:prstClr val="black"/>
                    </a:solidFill>
                  </a:endParaRPr>
                </a:p>
                <a:p>
                  <a:pPr lvl="0"/>
                  <a:endParaRPr lang="en-US" sz="1600" dirty="0" smtClean="0">
                    <a:solidFill>
                      <a:prstClr val="black"/>
                    </a:solidFill>
                  </a:endParaRPr>
                </a:p>
                <a:p>
                  <a:r>
                    <a:rPr lang="en-US" sz="3600" dirty="0" smtClean="0"/>
                    <a:t>: Equivalence</a:t>
                  </a:r>
                  <a:endParaRPr lang="en-US" sz="3600" dirty="0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26646861" y="9272052"/>
                  <a:ext cx="929812" cy="49890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26579466" y="10052281"/>
                  <a:ext cx="1064602" cy="55908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9366102" y="11216917"/>
                <a:ext cx="979755" cy="6463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Key</a:t>
                </a:r>
                <a:endParaRPr lang="en-US" sz="3600" dirty="0"/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>
              <a:off x="7608151" y="14020983"/>
              <a:ext cx="95325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53" idx="4"/>
            <a:endCxn id="21" idx="0"/>
          </p:cNvCxnSpPr>
          <p:nvPr/>
        </p:nvCxnSpPr>
        <p:spPr>
          <a:xfrm flipH="1">
            <a:off x="14627412" y="15389176"/>
            <a:ext cx="1972" cy="153847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334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Polystore Optimization via Program Expression Graphs</dc:title>
  <dc:creator>Dylan Hutchison</dc:creator>
  <cp:lastModifiedBy>D</cp:lastModifiedBy>
  <cp:revision>143</cp:revision>
  <dcterms:created xsi:type="dcterms:W3CDTF">2011-11-23T20:52:01Z</dcterms:created>
  <dcterms:modified xsi:type="dcterms:W3CDTF">2016-01-22T09:50:06Z</dcterms:modified>
</cp:coreProperties>
</file>