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918400" cy="21945600"/>
  <p:notesSz cx="29464000" cy="41986200"/>
  <p:defaultTextStyle>
    <a:defPPr>
      <a:defRPr lang="en-US"/>
    </a:defPPr>
    <a:lvl1pPr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879525" indent="-1422343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760638" indent="-284627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641750" indent="-4270204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522862" indent="-5694136" algn="l" defTabSz="376063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1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4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DA"/>
    <a:srgbClr val="3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07" autoAdjust="0"/>
    <p:restoredTop sz="97634" autoAdjust="0"/>
  </p:normalViewPr>
  <p:slideViewPr>
    <p:cSldViewPr snapToGrid="0">
      <p:cViewPr varScale="1">
        <p:scale>
          <a:sx n="38" d="100"/>
          <a:sy n="38" d="100"/>
        </p:scale>
        <p:origin x="315" y="117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687756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r">
              <a:defRPr sz="5300"/>
            </a:lvl1pPr>
          </a:lstStyle>
          <a:p>
            <a:fld id="{D2091F83-2FFE-4152-B62B-07594307277E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687756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r">
              <a:defRPr sz="5300"/>
            </a:lvl1pPr>
          </a:lstStyle>
          <a:p>
            <a:fld id="{C3ADF402-C115-4F07-8A7A-9550056BB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85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687756" y="0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/>
          <a:lstStyle>
            <a:lvl1pPr algn="r">
              <a:defRPr sz="5300"/>
            </a:lvl1pPr>
          </a:lstStyle>
          <a:p>
            <a:fld id="{EEC6FF30-A0CA-453F-BC62-0B361A2BF3E5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02100" y="5248275"/>
            <a:ext cx="21259800" cy="1417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3159" tIns="201579" rIns="403159" bIns="2015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43712" y="20207305"/>
            <a:ext cx="23576577" cy="16530622"/>
          </a:xfrm>
          <a:prstGeom prst="rect">
            <a:avLst/>
          </a:prstGeom>
        </p:spPr>
        <p:txBody>
          <a:bodyPr vert="horz" lIns="403159" tIns="201579" rIns="403159" bIns="2015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l">
              <a:defRPr sz="5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687756" y="39881123"/>
            <a:ext cx="12769526" cy="2105077"/>
          </a:xfrm>
          <a:prstGeom prst="rect">
            <a:avLst/>
          </a:prstGeom>
        </p:spPr>
        <p:txBody>
          <a:bodyPr vert="horz" lIns="403159" tIns="201579" rIns="403159" bIns="201579" rtlCol="0" anchor="b"/>
          <a:lstStyle>
            <a:lvl1pPr algn="r">
              <a:defRPr sz="5300"/>
            </a:lvl1pPr>
          </a:lstStyle>
          <a:p>
            <a:fld id="{4A89728B-EFFE-46CB-B86E-4A82A9449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71475" y="182881"/>
            <a:ext cx="32204025" cy="21613178"/>
          </a:xfrm>
          <a:prstGeom prst="roundRect">
            <a:avLst>
              <a:gd name="adj" fmla="val 1059"/>
            </a:avLst>
          </a:prstGeom>
          <a:noFill/>
          <a:ln w="635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403226" y="220663"/>
            <a:ext cx="32134174" cy="1792472"/>
          </a:xfrm>
          <a:prstGeom prst="roundRect">
            <a:avLst>
              <a:gd name="adj" fmla="val 7432"/>
            </a:avLst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376187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5D1A-330A-48D5-B143-B4F593B4E041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F9F7-0E78-4669-B140-4772748FE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69548" y="4688844"/>
            <a:ext cx="23700104" cy="99862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9231" y="4688844"/>
            <a:ext cx="70551678" cy="99862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4CC1B-62C8-423A-BC90-532F8469D8D5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832F-0DF8-478A-9536-C8A4F3A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F8F5-C70F-4705-AA76-3B642ABD3BB3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69AC-09AB-47F6-B1D6-68DD7BBE7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9231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43763" y="27310081"/>
            <a:ext cx="47125890" cy="77241401"/>
          </a:xfrm>
        </p:spPr>
        <p:txBody>
          <a:bodyPr/>
          <a:lstStyle>
            <a:lvl1pPr>
              <a:defRPr sz="115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C1C-4807-4E12-AA76-F1D02EECB849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7BE5-311B-493A-8563-AB3EE54AB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9942-771A-4B15-9A35-8B573C4AF227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022B4-8D21-4348-BF38-EAA9480D6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8" y="15361921"/>
            <a:ext cx="1975104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8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0936" indent="0">
              <a:buNone/>
              <a:defRPr sz="11500"/>
            </a:lvl2pPr>
            <a:lvl3pPr marL="3761874" indent="0">
              <a:buNone/>
              <a:defRPr sz="9800"/>
            </a:lvl3pPr>
            <a:lvl4pPr marL="5642812" indent="0">
              <a:buNone/>
              <a:defRPr sz="8200"/>
            </a:lvl4pPr>
            <a:lvl5pPr marL="7523748" indent="0">
              <a:buNone/>
              <a:defRPr sz="8200"/>
            </a:lvl5pPr>
            <a:lvl6pPr marL="9404684" indent="0">
              <a:buNone/>
              <a:defRPr sz="8200"/>
            </a:lvl6pPr>
            <a:lvl7pPr marL="11285622" indent="0">
              <a:buNone/>
              <a:defRPr sz="8200"/>
            </a:lvl7pPr>
            <a:lvl8pPr marL="13166560" indent="0">
              <a:buNone/>
              <a:defRPr sz="8200"/>
            </a:lvl8pPr>
            <a:lvl9pPr marL="15047496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8" y="17175483"/>
            <a:ext cx="1975104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0936" indent="0">
              <a:buNone/>
              <a:defRPr sz="4900"/>
            </a:lvl2pPr>
            <a:lvl3pPr marL="3761874" indent="0">
              <a:buNone/>
              <a:defRPr sz="4100"/>
            </a:lvl3pPr>
            <a:lvl4pPr marL="5642812" indent="0">
              <a:buNone/>
              <a:defRPr sz="3700"/>
            </a:lvl4pPr>
            <a:lvl5pPr marL="7523748" indent="0">
              <a:buNone/>
              <a:defRPr sz="3700"/>
            </a:lvl5pPr>
            <a:lvl6pPr marL="9404684" indent="0">
              <a:buNone/>
              <a:defRPr sz="3700"/>
            </a:lvl6pPr>
            <a:lvl7pPr marL="11285622" indent="0">
              <a:buNone/>
              <a:defRPr sz="3700"/>
            </a:lvl7pPr>
            <a:lvl8pPr marL="13166560" indent="0">
              <a:buNone/>
              <a:defRPr sz="3700"/>
            </a:lvl8pPr>
            <a:lvl9pPr marL="15047496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7FFE-05BD-4985-87DA-BF71C188165E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4A17-5FAA-4C0D-B542-60BF746EF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635" y="879158"/>
            <a:ext cx="296251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635" y="5120640"/>
            <a:ext cx="29625132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187" tIns="188094" rIns="376187" bIns="188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634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l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A05718-701C-4AE5-A3B8-255F9934FD23}" type="datetimeFigureOut">
              <a:rPr lang="en-US"/>
              <a:pPr>
                <a:defRPr/>
              </a:pPr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835" y="20340638"/>
            <a:ext cx="104227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ctr" defTabSz="376187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2235" y="20340638"/>
            <a:ext cx="7679532" cy="1167766"/>
          </a:xfrm>
          <a:prstGeom prst="rect">
            <a:avLst/>
          </a:prstGeom>
        </p:spPr>
        <p:txBody>
          <a:bodyPr vert="horz" lIns="376187" tIns="188094" rIns="376187" bIns="188094" rtlCol="0" anchor="ctr"/>
          <a:lstStyle>
            <a:lvl1pPr algn="r" defTabSz="376187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CE1AC1-B525-4EF8-8984-3C1B6A8D7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72" r:id="rId3"/>
    <p:sldLayoutId id="2147483666" r:id="rId4"/>
    <p:sldLayoutId id="2147483673" r:id="rId5"/>
    <p:sldLayoutId id="2147483674" r:id="rId6"/>
    <p:sldLayoutId id="2147483667" r:id="rId7"/>
    <p:sldLayoutId id="2147483675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defTabSz="376063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182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364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545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727" algn="ctr" defTabSz="376063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644" indent="-1409644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16" indent="-1174703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986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99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212" indent="-939762" algn="l" defTabSz="376063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153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091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027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7965" indent="-940469" algn="l" defTabSz="376187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93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87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281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3748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4684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5622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560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7496" algn="l" defTabSz="376187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1064098" y="-31279"/>
            <a:ext cx="30996158" cy="14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8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</a:rPr>
              <a:t>Distributed Triangle Counting in the Graphulo Matrix Math Library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769708" y="1305122"/>
            <a:ext cx="23418324" cy="60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cs typeface="Open Sans"/>
              </a:rPr>
              <a:t>Dylan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cs typeface="Open Sans"/>
              </a:rPr>
              <a:t>Hutchison, University </a:t>
            </a:r>
            <a:r>
              <a:rPr lang="en-US" sz="3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cs typeface="Open Sans"/>
              </a:rPr>
              <a:t>of 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j-lt"/>
                <a:cs typeface="Open Sans"/>
              </a:rPr>
              <a:t>Washington, dhutchis@cs.washington.edu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j-lt"/>
              <a:cs typeface="Open Sans"/>
            </a:endParaRPr>
          </a:p>
        </p:txBody>
      </p:sp>
      <p:grpSp>
        <p:nvGrpSpPr>
          <p:cNvPr id="378" name="Group 11"/>
          <p:cNvGrpSpPr>
            <a:grpSpLocks/>
          </p:cNvGrpSpPr>
          <p:nvPr/>
        </p:nvGrpSpPr>
        <p:grpSpPr bwMode="auto">
          <a:xfrm>
            <a:off x="11055318" y="2546448"/>
            <a:ext cx="15957582" cy="1754326"/>
            <a:chOff x="1497700" y="4248293"/>
            <a:chExt cx="9378313" cy="2922911"/>
          </a:xfrm>
        </p:grpSpPr>
        <p:sp>
          <p:nvSpPr>
            <p:cNvPr id="379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378313" cy="2922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Triangle Counting Experiment on Power Law Graphs</a:t>
              </a:r>
            </a:p>
          </p:txBody>
        </p:sp>
        <p:cxnSp>
          <p:nvCxnSpPr>
            <p:cNvPr id="380" name="Straight Connector 379"/>
            <p:cNvCxnSpPr/>
            <p:nvPr/>
          </p:nvCxnSpPr>
          <p:spPr>
            <a:xfrm>
              <a:off x="1571827" y="5829804"/>
              <a:ext cx="8668011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11"/>
          <p:cNvGrpSpPr>
            <a:grpSpLocks/>
          </p:cNvGrpSpPr>
          <p:nvPr/>
        </p:nvGrpSpPr>
        <p:grpSpPr bwMode="auto">
          <a:xfrm>
            <a:off x="11775277" y="10321941"/>
            <a:ext cx="4318163" cy="949220"/>
            <a:chOff x="1497700" y="4248293"/>
            <a:chExt cx="9189093" cy="1581511"/>
          </a:xfrm>
        </p:grpSpPr>
        <p:sp>
          <p:nvSpPr>
            <p:cNvPr id="464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18909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Discussion</a:t>
              </a:r>
            </a:p>
          </p:txBody>
        </p:sp>
        <p:cxnSp>
          <p:nvCxnSpPr>
            <p:cNvPr id="465" name="Straight Connector 464"/>
            <p:cNvCxnSpPr/>
            <p:nvPr/>
          </p:nvCxnSpPr>
          <p:spPr>
            <a:xfrm>
              <a:off x="1700516" y="5829804"/>
              <a:ext cx="6651254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 Placeholder 4"/>
          <p:cNvSpPr txBox="1">
            <a:spLocks/>
          </p:cNvSpPr>
          <p:nvPr/>
        </p:nvSpPr>
        <p:spPr>
          <a:xfrm>
            <a:off x="791981" y="6900660"/>
            <a:ext cx="9924787" cy="56631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Graphulo uses server-side iterators (a la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BigTable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to compute the GraphBLAS </a:t>
            </a:r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kernels on database tables: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Matrix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Multiply			Element-wise Multiply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0" baseline="0" dirty="0" smtClean="0">
                <a:solidFill>
                  <a:schemeClr val="tx1"/>
                </a:solidFill>
                <a:latin typeface="+mj-lt"/>
              </a:rPr>
              <a:t>Matrix</a:t>
            </a:r>
            <a:r>
              <a:rPr lang="en-US" sz="2400" b="0" dirty="0" smtClean="0">
                <a:solidFill>
                  <a:schemeClr val="tx1"/>
                </a:solidFill>
                <a:latin typeface="+mj-lt"/>
              </a:rPr>
              <a:t> Reduce			Element-wise Add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0" dirty="0" smtClean="0">
                <a:solidFill>
                  <a:schemeClr val="tx1"/>
                </a:solidFill>
                <a:latin typeface="+mj-lt"/>
              </a:rPr>
              <a:t>Apply function			Matrix Assignment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Matrix Extraction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(Row/Column filtering)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0" baseline="0" dirty="0" smtClean="0">
                <a:solidFill>
                  <a:schemeClr val="tx1"/>
                </a:solidFill>
                <a:latin typeface="+mj-lt"/>
              </a:rPr>
              <a:t>Advantages of in-database computation include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 Locality (Graphulo brings compute to data)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Infrastructure Reuse (no sharing hardware between systems)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Accumulo Features (Accumulo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as a Big Index, </a:t>
            </a:r>
            <a:b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							        Distributed Execution)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1068325" y="3732945"/>
            <a:ext cx="14841884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prstClr val="black"/>
                </a:solidFill>
                <a:latin typeface="+mj-lt"/>
                <a:cs typeface="Open Sans"/>
              </a:rPr>
              <a:t>Question: How do the two triangle counting implementations compare in performance?</a:t>
            </a:r>
          </a:p>
          <a:p>
            <a:pPr lvl="0" defTabSz="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prstClr val="black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Baseline: Single-node in-memory MATLAB implementation</a:t>
            </a:r>
            <a:endParaRPr lang="en-US" sz="3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4" name="Group 11"/>
          <p:cNvGrpSpPr>
            <a:grpSpLocks/>
          </p:cNvGrpSpPr>
          <p:nvPr/>
        </p:nvGrpSpPr>
        <p:grpSpPr bwMode="auto">
          <a:xfrm>
            <a:off x="26529262" y="2725437"/>
            <a:ext cx="5290334" cy="769441"/>
            <a:chOff x="1497701" y="4248293"/>
            <a:chExt cx="2526288" cy="1281978"/>
          </a:xfrm>
        </p:grpSpPr>
        <p:sp>
          <p:nvSpPr>
            <p:cNvPr id="135" name="TextBox 4"/>
            <p:cNvSpPr txBox="1">
              <a:spLocks noChangeArrowheads="1"/>
            </p:cNvSpPr>
            <p:nvPr/>
          </p:nvSpPr>
          <p:spPr bwMode="auto">
            <a:xfrm>
              <a:off x="1497701" y="4248293"/>
              <a:ext cx="2526288" cy="128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Experiment Details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1565413" y="5530271"/>
              <a:ext cx="2081040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420282" y="3623443"/>
            <a:ext cx="59109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m3.xlarge Amazon nodes, each</a:t>
            </a:r>
            <a:b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15 </a:t>
            </a:r>
            <a:r>
              <a:rPr lang="en-US" sz="2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GB </a:t>
            </a: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mem, 4 vCPU, 2x40 </a:t>
            </a:r>
            <a:r>
              <a:rPr lang="en-US" sz="2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GB </a:t>
            </a: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SSD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8 workers, 3 coordinators, 1 monitor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Graph500 power </a:t>
            </a:r>
            <a:r>
              <a:rPr lang="en-US" sz="2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law matrix </a:t>
            </a: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generator, 2</a:t>
            </a:r>
            <a:r>
              <a:rPr lang="en-US" sz="2800" baseline="300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800" baseline="300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rows, </a:t>
            </a:r>
            <a:b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16 nonzeros/row</a:t>
            </a:r>
            <a:endParaRPr lang="en-US" sz="2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6420282" y="7732797"/>
            <a:ext cx="5223761" cy="776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Showed Graphulo faster than single-node in-memory LA packages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on MxM (HPEC 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'15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457200" lvl="0" indent="-457200" defTabSz="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Confirmed results for </a:t>
            </a:r>
            <a:b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more complex 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I/O-bound,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single-pass graph analytics </a:t>
            </a:r>
            <a:b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(IPDPS '15, HPEC '16)</a:t>
            </a:r>
          </a:p>
          <a:p>
            <a:pPr marL="457200" lvl="0" indent="-457200" defTabSz="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Verified Graphulo scales with Accumulo as cluster size increases (HPEC '16)</a:t>
            </a:r>
          </a:p>
          <a:p>
            <a:pPr marL="457200" lvl="0" indent="-457200" defTabSz="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Implemented GraphBLAS, Jaccard, k-Truss; showed </a:t>
            </a:r>
            <a:r>
              <a:rPr lang="en-US" sz="2800" dirty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Graphulo is best for I/O-bound, single-pass analytics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(HPEC ’16)</a:t>
            </a:r>
          </a:p>
          <a:p>
            <a:pPr marL="457200" lvl="0" indent="-457200" defTabSz="45720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rgbClr val="0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Built LaraDB atop Graphulo; compared to MapReduce on MxM (BeyondMR ’17)</a:t>
            </a:r>
            <a:endParaRPr lang="en-US" sz="2800" dirty="0">
              <a:solidFill>
                <a:srgbClr val="000000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2" name="Picture 161" descr="https://accumulo.apache.org/images/accumul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90" y="11968867"/>
            <a:ext cx="3726346" cy="9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501" y="4941404"/>
            <a:ext cx="7400561" cy="55488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809" y="4941404"/>
            <a:ext cx="7400561" cy="5548835"/>
          </a:xfrm>
          <a:prstGeom prst="rect">
            <a:avLst/>
          </a:prstGeom>
        </p:spPr>
      </p:pic>
      <p:sp>
        <p:nvSpPr>
          <p:cNvPr id="166" name="Rectangle 165"/>
          <p:cNvSpPr/>
          <p:nvPr/>
        </p:nvSpPr>
        <p:spPr>
          <a:xfrm>
            <a:off x="621792" y="4154167"/>
            <a:ext cx="10137648" cy="23267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3760638" rtl="0" fontAlgn="base">
              <a:spcBef>
                <a:spcPct val="0"/>
              </a:spcBef>
              <a:spcAft>
                <a:spcPct val="0"/>
              </a:spcAft>
              <a:defRPr sz="7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1879525" indent="-1422343" algn="l" defTabSz="3760638" rtl="0" fontAlgn="base">
              <a:spcBef>
                <a:spcPct val="0"/>
              </a:spcBef>
              <a:spcAft>
                <a:spcPct val="0"/>
              </a:spcAft>
              <a:defRPr sz="7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3760638" indent="-2846274" algn="l" defTabSz="3760638" rtl="0" fontAlgn="base">
              <a:spcBef>
                <a:spcPct val="0"/>
              </a:spcBef>
              <a:spcAft>
                <a:spcPct val="0"/>
              </a:spcAft>
              <a:defRPr sz="7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5641750" indent="-4270204" algn="l" defTabSz="3760638" rtl="0" fontAlgn="base">
              <a:spcBef>
                <a:spcPct val="0"/>
              </a:spcBef>
              <a:spcAft>
                <a:spcPct val="0"/>
              </a:spcAft>
              <a:defRPr sz="7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7522862" indent="-5694136" algn="l" defTabSz="3760638" rtl="0" fontAlgn="base">
              <a:spcBef>
                <a:spcPct val="0"/>
              </a:spcBef>
              <a:spcAft>
                <a:spcPct val="0"/>
              </a:spcAft>
              <a:defRPr sz="7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909" algn="l" defTabSz="914364" rtl="0" eaLnBrk="1" latinLnBrk="0" hangingPunct="1">
              <a:defRPr sz="7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91" algn="l" defTabSz="914364" rtl="0" eaLnBrk="1" latinLnBrk="0" hangingPunct="1">
              <a:defRPr sz="7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72" algn="l" defTabSz="914364" rtl="0" eaLnBrk="1" latinLnBrk="0" hangingPunct="1">
              <a:defRPr sz="7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54" algn="l" defTabSz="914364" rtl="0" eaLnBrk="1" latinLnBrk="0" hangingPunct="1">
              <a:defRPr sz="7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lvl="0" algn="ctr" defTabSz="45720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+mj-lt"/>
                <a:cs typeface="Open Sans"/>
              </a:rPr>
              <a:t>An open source library to </a:t>
            </a:r>
            <a:br>
              <a:rPr lang="en-US" sz="4400" b="1" dirty="0" smtClean="0">
                <a:solidFill>
                  <a:srgbClr val="000000"/>
                </a:solidFill>
                <a:latin typeface="+mj-lt"/>
                <a:cs typeface="Open Sans"/>
              </a:rPr>
            </a:br>
            <a:r>
              <a:rPr lang="en-US" sz="4400" b="1" dirty="0" smtClean="0">
                <a:solidFill>
                  <a:srgbClr val="000000"/>
                </a:solidFill>
                <a:latin typeface="+mj-lt"/>
                <a:cs typeface="Open Sans"/>
              </a:rPr>
              <a:t>orchestrate server-side graph processing </a:t>
            </a:r>
            <a:br>
              <a:rPr lang="en-US" sz="4400" b="1" dirty="0" smtClean="0">
                <a:solidFill>
                  <a:srgbClr val="000000"/>
                </a:solidFill>
                <a:latin typeface="+mj-lt"/>
                <a:cs typeface="Open Sans"/>
              </a:rPr>
            </a:br>
            <a:r>
              <a:rPr lang="en-US" sz="4400" b="1" dirty="0" smtClean="0">
                <a:solidFill>
                  <a:srgbClr val="000000"/>
                </a:solidFill>
                <a:latin typeface="+mj-lt"/>
                <a:cs typeface="Open Sans"/>
              </a:rPr>
              <a:t>in the Apache Accumulo database</a:t>
            </a:r>
            <a:endParaRPr lang="en-US" sz="4000" b="1" dirty="0">
              <a:solidFill>
                <a:srgbClr val="000000"/>
              </a:solidFill>
              <a:latin typeface="+mj-lt"/>
              <a:cs typeface="Open Sans"/>
            </a:endParaRPr>
          </a:p>
        </p:txBody>
      </p:sp>
      <p:pic>
        <p:nvPicPr>
          <p:cNvPr id="167" name="Picture 166" descr="141212-GraphuloLogo_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23" y="2484090"/>
            <a:ext cx="7320789" cy="1561768"/>
          </a:xfrm>
          <a:prstGeom prst="rect">
            <a:avLst/>
          </a:prstGeom>
        </p:spPr>
      </p:pic>
      <p:grpSp>
        <p:nvGrpSpPr>
          <p:cNvPr id="168" name="Group 11"/>
          <p:cNvGrpSpPr>
            <a:grpSpLocks/>
          </p:cNvGrpSpPr>
          <p:nvPr/>
        </p:nvGrpSpPr>
        <p:grpSpPr bwMode="auto">
          <a:xfrm>
            <a:off x="768318" y="13153832"/>
            <a:ext cx="7194582" cy="949220"/>
            <a:chOff x="1497700" y="4248293"/>
            <a:chExt cx="9378313" cy="1581511"/>
          </a:xfrm>
        </p:grpSpPr>
        <p:sp>
          <p:nvSpPr>
            <p:cNvPr id="169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37831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Static Graph Challenge</a:t>
              </a:r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1605414" y="5829804"/>
              <a:ext cx="8668011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5276280" y="14416649"/>
            <a:ext cx="3696846" cy="2183935"/>
            <a:chOff x="2757616" y="2523688"/>
            <a:chExt cx="3696846" cy="2183935"/>
          </a:xfrm>
        </p:grpSpPr>
        <p:sp>
          <p:nvSpPr>
            <p:cNvPr id="173" name="Oval 172"/>
            <p:cNvSpPr/>
            <p:nvPr/>
          </p:nvSpPr>
          <p:spPr bwMode="auto">
            <a:xfrm>
              <a:off x="3870960" y="3478728"/>
              <a:ext cx="274320" cy="274320"/>
            </a:xfrm>
            <a:prstGeom prst="ellipse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5066792" y="3478728"/>
              <a:ext cx="274320" cy="274320"/>
            </a:xfrm>
            <a:prstGeom prst="ellipse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5" name="Oval 174"/>
            <p:cNvSpPr/>
            <p:nvPr/>
          </p:nvSpPr>
          <p:spPr bwMode="auto">
            <a:xfrm>
              <a:off x="5066792" y="2523688"/>
              <a:ext cx="274320" cy="274320"/>
            </a:xfrm>
            <a:prstGeom prst="ellipse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3870960" y="2528768"/>
              <a:ext cx="274320" cy="274320"/>
            </a:xfrm>
            <a:prstGeom prst="ellipse">
              <a:avLst/>
            </a:prstGeom>
            <a:solidFill>
              <a:srgbClr val="D2DCF2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  <p:cxnSp>
          <p:nvCxnSpPr>
            <p:cNvPr id="177" name="Straight Connector 176"/>
            <p:cNvCxnSpPr>
              <a:stCxn id="173" idx="6"/>
              <a:endCxn id="174" idx="2"/>
            </p:cNvCxnSpPr>
            <p:nvPr/>
          </p:nvCxnSpPr>
          <p:spPr bwMode="auto">
            <a:xfrm>
              <a:off x="4145280" y="3615888"/>
              <a:ext cx="921512" cy="0"/>
            </a:xfrm>
            <a:prstGeom prst="line">
              <a:avLst/>
            </a:prstGeom>
            <a:solidFill>
              <a:srgbClr val="618FF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8" name="Straight Connector 177"/>
            <p:cNvCxnSpPr>
              <a:stCxn id="176" idx="5"/>
              <a:endCxn id="174" idx="1"/>
            </p:cNvCxnSpPr>
            <p:nvPr/>
          </p:nvCxnSpPr>
          <p:spPr bwMode="auto">
            <a:xfrm>
              <a:off x="4105107" y="2762915"/>
              <a:ext cx="1001858" cy="755986"/>
            </a:xfrm>
            <a:prstGeom prst="line">
              <a:avLst/>
            </a:prstGeom>
            <a:solidFill>
              <a:srgbClr val="618FF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/>
            <p:cNvCxnSpPr>
              <a:stCxn id="175" idx="4"/>
              <a:endCxn id="174" idx="0"/>
            </p:cNvCxnSpPr>
            <p:nvPr/>
          </p:nvCxnSpPr>
          <p:spPr bwMode="auto">
            <a:xfrm>
              <a:off x="5203952" y="2798008"/>
              <a:ext cx="0" cy="680720"/>
            </a:xfrm>
            <a:prstGeom prst="line">
              <a:avLst/>
            </a:prstGeom>
            <a:solidFill>
              <a:srgbClr val="618FF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/>
            <p:cNvCxnSpPr>
              <a:stCxn id="176" idx="4"/>
              <a:endCxn id="173" idx="0"/>
            </p:cNvCxnSpPr>
            <p:nvPr/>
          </p:nvCxnSpPr>
          <p:spPr bwMode="auto">
            <a:xfrm>
              <a:off x="4008120" y="2803088"/>
              <a:ext cx="0" cy="675640"/>
            </a:xfrm>
            <a:prstGeom prst="line">
              <a:avLst/>
            </a:prstGeom>
            <a:solidFill>
              <a:srgbClr val="618FF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1" name="Straight Connector 180"/>
            <p:cNvCxnSpPr>
              <a:stCxn id="175" idx="3"/>
              <a:endCxn id="173" idx="7"/>
            </p:cNvCxnSpPr>
            <p:nvPr/>
          </p:nvCxnSpPr>
          <p:spPr bwMode="auto">
            <a:xfrm flipH="1">
              <a:off x="4105107" y="2757835"/>
              <a:ext cx="1001858" cy="761066"/>
            </a:xfrm>
            <a:prstGeom prst="line">
              <a:avLst/>
            </a:prstGeom>
            <a:solidFill>
              <a:srgbClr val="618FFD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2" name="TextBox 452"/>
            <p:cNvSpPr txBox="1"/>
            <p:nvPr/>
          </p:nvSpPr>
          <p:spPr>
            <a:xfrm>
              <a:off x="2757616" y="3753516"/>
              <a:ext cx="369684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Example 3-truss</a:t>
              </a:r>
              <a:b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</a:br>
              <a:r>
                <a:rPr kumimoji="0" lang="en-US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consisting </a:t>
              </a:r>
              <a:r>
                <a:rPr lang="en-US" sz="2800" kern="0" dirty="0" smtClean="0">
                  <a:solidFill>
                    <a:srgbClr val="000000"/>
                  </a:solidFill>
                  <a:latin typeface="+mj-lt"/>
                </a:rPr>
                <a:t>of 2 triangles</a:t>
              </a:r>
              <a:endPara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185" name="Text Placeholder 4"/>
          <p:cNvSpPr txBox="1">
            <a:spLocks/>
          </p:cNvSpPr>
          <p:nvPr/>
        </p:nvSpPr>
        <p:spPr>
          <a:xfrm>
            <a:off x="830081" y="14388072"/>
            <a:ext cx="5494519" cy="27675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3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Finding the k-Truss subgraph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Open Sans"/>
              </a:rPr>
              <a:t>Implemented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Open Sans"/>
              </a:rPr>
              <a:t> in HPEC ’16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0" baseline="0" dirty="0" smtClean="0">
                <a:solidFill>
                  <a:schemeClr val="tx1"/>
                </a:solidFill>
                <a:latin typeface="+mj-lt"/>
              </a:rPr>
              <a:t>Triangle Counting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Open Sans"/>
              </a:rPr>
              <a:t>This poster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Open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903" y="18308445"/>
            <a:ext cx="7641233" cy="3115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6498" y="19019521"/>
            <a:ext cx="7539650" cy="2404110"/>
          </a:xfrm>
          <a:prstGeom prst="rect">
            <a:avLst/>
          </a:prstGeom>
        </p:spPr>
      </p:pic>
      <p:sp>
        <p:nvSpPr>
          <p:cNvPr id="186" name="Text Placeholder 4"/>
          <p:cNvSpPr txBox="1">
            <a:spLocks/>
          </p:cNvSpPr>
          <p:nvPr/>
        </p:nvSpPr>
        <p:spPr>
          <a:xfrm>
            <a:off x="11581901" y="11509236"/>
            <a:ext cx="13436083" cy="77297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+mj-lt"/>
              </a:rPr>
              <a:t>MATLAB Baseline </a:t>
            </a:r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exceeds memory </a:t>
            </a:r>
            <a:r>
              <a:rPr lang="en-US" sz="3200" b="0" dirty="0">
                <a:solidFill>
                  <a:schemeClr val="tx1"/>
                </a:solidFill>
                <a:latin typeface="+mj-lt"/>
              </a:rPr>
              <a:t>after scale 15 </a:t>
            </a:r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(520k </a:t>
            </a:r>
            <a:r>
              <a:rPr lang="en-US" sz="3200" b="0" dirty="0">
                <a:solidFill>
                  <a:schemeClr val="tx1"/>
                </a:solidFill>
                <a:latin typeface="+mj-lt"/>
              </a:rPr>
              <a:t>edges);</a:t>
            </a:r>
            <a:br>
              <a:rPr lang="en-US" sz="3200" b="0" dirty="0">
                <a:solidFill>
                  <a:schemeClr val="tx1"/>
                </a:solidFill>
                <a:latin typeface="+mj-lt"/>
              </a:rPr>
            </a:br>
            <a:r>
              <a:rPr lang="en-US" sz="3200" b="0" dirty="0">
                <a:solidFill>
                  <a:schemeClr val="tx1"/>
                </a:solidFill>
                <a:latin typeface="+mj-lt"/>
              </a:rPr>
              <a:t>Baseline </a:t>
            </a:r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performs </a:t>
            </a:r>
            <a:r>
              <a:rPr lang="en-US" sz="3200" b="0" dirty="0">
                <a:solidFill>
                  <a:schemeClr val="tx1"/>
                </a:solidFill>
                <a:latin typeface="+mj-lt"/>
              </a:rPr>
              <a:t>faster while it fits in memory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Similar performance for both Graphulo algorithms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Phase </a:t>
            </a:r>
            <a:r>
              <a:rPr lang="en-US" sz="3200" b="0" dirty="0">
                <a:solidFill>
                  <a:schemeClr val="tx1"/>
                </a:solidFill>
                <a:latin typeface="+mj-lt"/>
              </a:rPr>
              <a:t>transition between scale 15 and 16 (520k and 1.05M edges)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Scale ≤ 15 – Reduction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step is bottleneck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b="0" dirty="0">
                <a:solidFill>
                  <a:schemeClr val="tx1"/>
                </a:solidFill>
                <a:latin typeface="+mj-lt"/>
              </a:rPr>
              <a:t>Scale ≥ 16 – Matrix 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multiply step is bottleneck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Peak processing rate achieved at the phase transition point</a:t>
            </a:r>
            <a:endParaRPr lang="en-US" sz="2800" b="0" dirty="0">
              <a:solidFill>
                <a:schemeClr val="tx1"/>
              </a:solidFill>
              <a:latin typeface="+mj-lt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skew (from power law graphs) limits performance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Poor load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balancing;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one machine receives a disproportionately large workload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Permuting rows and columns helps; however, </a:t>
            </a:r>
            <a:br>
              <a:rPr lang="en-US" sz="2800" b="0" dirty="0" smtClean="0">
                <a:solidFill>
                  <a:schemeClr val="tx1"/>
                </a:solidFill>
                <a:latin typeface="+mj-lt"/>
              </a:rPr>
            </a:b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some machine must receive the “super-node”—the highest degree row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Proposal: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hybrid algorithm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address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skew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b="0" baseline="0" dirty="0" smtClean="0">
                <a:solidFill>
                  <a:schemeClr val="tx1"/>
                </a:solidFill>
                <a:latin typeface="+mj-lt"/>
              </a:rPr>
              <a:t>Handle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</a:rPr>
              <a:t> high-degree rows separately with an inner-product matrix multiply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Handle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low-degree rows with an outer-product matrix multiply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7869151" y="8010256"/>
            <a:ext cx="1863194" cy="1535967"/>
            <a:chOff x="5785105" y="1443113"/>
            <a:chExt cx="2798962" cy="2115118"/>
          </a:xfrm>
        </p:grpSpPr>
        <p:grpSp>
          <p:nvGrpSpPr>
            <p:cNvPr id="188" name="Group 187"/>
            <p:cNvGrpSpPr>
              <a:grpSpLocks/>
            </p:cNvGrpSpPr>
            <p:nvPr/>
          </p:nvGrpSpPr>
          <p:grpSpPr bwMode="auto">
            <a:xfrm>
              <a:off x="5791455" y="1663266"/>
              <a:ext cx="241376" cy="814388"/>
              <a:chOff x="2776" y="1167"/>
              <a:chExt cx="152" cy="513"/>
            </a:xfrm>
          </p:grpSpPr>
          <p:sp>
            <p:nvSpPr>
              <p:cNvPr id="230" name="Line 1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1" name="Freeform 23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9" name="Group 188"/>
            <p:cNvGrpSpPr>
              <a:grpSpLocks/>
            </p:cNvGrpSpPr>
            <p:nvPr/>
          </p:nvGrpSpPr>
          <p:grpSpPr bwMode="auto">
            <a:xfrm flipH="1" flipV="1">
              <a:off x="6068003" y="1663266"/>
              <a:ext cx="241376" cy="814388"/>
              <a:chOff x="2776" y="1167"/>
              <a:chExt cx="152" cy="513"/>
            </a:xfrm>
          </p:grpSpPr>
          <p:sp>
            <p:nvSpPr>
              <p:cNvPr id="228" name="Line 1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9" name="Freeform 2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90" name="Group 189"/>
            <p:cNvGrpSpPr>
              <a:grpSpLocks/>
            </p:cNvGrpSpPr>
            <p:nvPr/>
          </p:nvGrpSpPr>
          <p:grpSpPr bwMode="auto">
            <a:xfrm>
              <a:off x="6031373" y="1443113"/>
              <a:ext cx="1233488" cy="211204"/>
              <a:chOff x="2928" y="1028"/>
              <a:chExt cx="777" cy="133"/>
            </a:xfrm>
          </p:grpSpPr>
          <p:sp>
            <p:nvSpPr>
              <p:cNvPr id="226" name="Line 2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1" name="Oval 190"/>
            <p:cNvSpPr>
              <a:spLocks noChangeAspect="1" noChangeArrowheads="1"/>
            </p:cNvSpPr>
            <p:nvPr/>
          </p:nvSpPr>
          <p:spPr bwMode="auto">
            <a:xfrm>
              <a:off x="5955167" y="1563253"/>
              <a:ext cx="190500" cy="190500"/>
            </a:xfrm>
            <a:prstGeom prst="ellipse">
              <a:avLst/>
            </a:prstGeom>
            <a:solidFill>
              <a:srgbClr val="00FF00"/>
            </a:solidFill>
            <a:ln w="12700">
              <a:noFill/>
              <a:round/>
              <a:headEnd/>
              <a:tailEnd/>
            </a:ln>
          </p:spPr>
          <p:txBody>
            <a:bodyPr wrap="none" lIns="91422" tIns="45712" rIns="91422" bIns="45712" anchor="ctr"/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040897" y="2495962"/>
              <a:ext cx="1233488" cy="830524"/>
              <a:chOff x="2934" y="1691"/>
              <a:chExt cx="777" cy="523"/>
            </a:xfrm>
          </p:grpSpPr>
          <p:sp>
            <p:nvSpPr>
              <p:cNvPr id="224" name="Line 25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5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224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7"/>
                  <a:gd name="T16" fmla="*/ 0 h 523"/>
                  <a:gd name="T17" fmla="*/ 777 w 777"/>
                  <a:gd name="T18" fmla="*/ 523 h 5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4" name="Oval 193"/>
            <p:cNvSpPr>
              <a:spLocks noChangeAspect="1" noChangeArrowheads="1"/>
            </p:cNvSpPr>
            <p:nvPr/>
          </p:nvSpPr>
          <p:spPr bwMode="auto">
            <a:xfrm>
              <a:off x="7174367" y="3239653"/>
              <a:ext cx="190500" cy="190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sp>
          <p:nvSpPr>
            <p:cNvPr id="195" name="Oval 194"/>
            <p:cNvSpPr>
              <a:spLocks noChangeAspect="1" noChangeArrowheads="1"/>
            </p:cNvSpPr>
            <p:nvPr/>
          </p:nvSpPr>
          <p:spPr bwMode="auto">
            <a:xfrm>
              <a:off x="7174367" y="1563253"/>
              <a:ext cx="190500" cy="190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Oval 195"/>
            <p:cNvSpPr>
              <a:spLocks noChangeAspect="1" noChangeArrowheads="1"/>
            </p:cNvSpPr>
            <p:nvPr/>
          </p:nvSpPr>
          <p:spPr bwMode="auto">
            <a:xfrm>
              <a:off x="7174367" y="2401453"/>
              <a:ext cx="190500" cy="190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Oval 196"/>
            <p:cNvSpPr>
              <a:spLocks noChangeAspect="1" noChangeArrowheads="1"/>
            </p:cNvSpPr>
            <p:nvPr/>
          </p:nvSpPr>
          <p:spPr bwMode="auto">
            <a:xfrm>
              <a:off x="8393567" y="2401453"/>
              <a:ext cx="190500" cy="1905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8" name="Group 197"/>
            <p:cNvGrpSpPr>
              <a:grpSpLocks/>
            </p:cNvGrpSpPr>
            <p:nvPr/>
          </p:nvGrpSpPr>
          <p:grpSpPr bwMode="auto">
            <a:xfrm>
              <a:off x="7288673" y="2294013"/>
              <a:ext cx="1233488" cy="211204"/>
              <a:chOff x="2928" y="1028"/>
              <a:chExt cx="777" cy="133"/>
            </a:xfrm>
          </p:grpSpPr>
          <p:sp>
            <p:nvSpPr>
              <p:cNvPr id="222" name="Line 3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3" name="Freeform 22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99" name="Group 198"/>
            <p:cNvGrpSpPr>
              <a:grpSpLocks/>
            </p:cNvGrpSpPr>
            <p:nvPr/>
          </p:nvGrpSpPr>
          <p:grpSpPr bwMode="auto">
            <a:xfrm>
              <a:off x="6044073" y="3138563"/>
              <a:ext cx="1233488" cy="211204"/>
              <a:chOff x="2928" y="1028"/>
              <a:chExt cx="777" cy="133"/>
            </a:xfrm>
          </p:grpSpPr>
          <p:sp>
            <p:nvSpPr>
              <p:cNvPr id="220" name="Line 4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1" name="Freeform 22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00" name="Group 199"/>
            <p:cNvGrpSpPr>
              <a:grpSpLocks/>
            </p:cNvGrpSpPr>
            <p:nvPr/>
          </p:nvGrpSpPr>
          <p:grpSpPr bwMode="auto">
            <a:xfrm flipH="1" flipV="1">
              <a:off x="6025014" y="3347027"/>
              <a:ext cx="1233488" cy="211204"/>
              <a:chOff x="2928" y="1028"/>
              <a:chExt cx="777" cy="133"/>
            </a:xfrm>
          </p:grpSpPr>
          <p:sp>
            <p:nvSpPr>
              <p:cNvPr id="218" name="Line 4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9" name="Freeform 21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01" name="Group 200"/>
            <p:cNvGrpSpPr>
              <a:grpSpLocks/>
            </p:cNvGrpSpPr>
            <p:nvPr/>
          </p:nvGrpSpPr>
          <p:grpSpPr bwMode="auto">
            <a:xfrm flipH="1" flipV="1">
              <a:off x="6050414" y="2496127"/>
              <a:ext cx="1233488" cy="211204"/>
              <a:chOff x="2928" y="1028"/>
              <a:chExt cx="777" cy="133"/>
            </a:xfrm>
          </p:grpSpPr>
          <p:sp>
            <p:nvSpPr>
              <p:cNvPr id="216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7" name="Freeform 21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777"/>
                  <a:gd name="T10" fmla="*/ 0 h 133"/>
                  <a:gd name="T11" fmla="*/ 777 w 777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02" name="Group 201"/>
            <p:cNvGrpSpPr>
              <a:grpSpLocks/>
            </p:cNvGrpSpPr>
            <p:nvPr/>
          </p:nvGrpSpPr>
          <p:grpSpPr bwMode="auto">
            <a:xfrm flipV="1">
              <a:off x="5785105" y="2526866"/>
              <a:ext cx="241376" cy="814388"/>
              <a:chOff x="2776" y="1167"/>
              <a:chExt cx="152" cy="513"/>
            </a:xfrm>
          </p:grpSpPr>
          <p:sp>
            <p:nvSpPr>
              <p:cNvPr id="214" name="Line 4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Freeform 21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03" name="Group 202"/>
            <p:cNvGrpSpPr>
              <a:grpSpLocks/>
            </p:cNvGrpSpPr>
            <p:nvPr/>
          </p:nvGrpSpPr>
          <p:grpSpPr bwMode="auto">
            <a:xfrm flipH="1" flipV="1">
              <a:off x="7274503" y="1663266"/>
              <a:ext cx="241376" cy="814388"/>
              <a:chOff x="2776" y="1167"/>
              <a:chExt cx="152" cy="513"/>
            </a:xfrm>
          </p:grpSpPr>
          <p:sp>
            <p:nvSpPr>
              <p:cNvPr id="212" name="Line 5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Freeform 21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2"/>
                  <a:gd name="T13" fmla="*/ 0 h 513"/>
                  <a:gd name="T14" fmla="*/ 152 w 152"/>
                  <a:gd name="T15" fmla="*/ 513 h 5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04" name="Group 203"/>
            <p:cNvGrpSpPr>
              <a:grpSpLocks/>
            </p:cNvGrpSpPr>
            <p:nvPr/>
          </p:nvGrpSpPr>
          <p:grpSpPr bwMode="auto">
            <a:xfrm>
              <a:off x="7264855" y="2486431"/>
              <a:ext cx="1212850" cy="862284"/>
              <a:chOff x="3696" y="1680"/>
              <a:chExt cx="764" cy="543"/>
            </a:xfrm>
          </p:grpSpPr>
          <p:sp>
            <p:nvSpPr>
              <p:cNvPr id="210" name="Line 55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7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1" name="Freeform 210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4"/>
                  <a:gd name="T13" fmla="*/ 0 h 543"/>
                  <a:gd name="T14" fmla="*/ 764 w 764"/>
                  <a:gd name="T15" fmla="*/ 543 h 5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05" name="Group 204"/>
            <p:cNvGrpSpPr>
              <a:grpSpLocks/>
            </p:cNvGrpSpPr>
            <p:nvPr/>
          </p:nvGrpSpPr>
          <p:grpSpPr bwMode="auto">
            <a:xfrm>
              <a:off x="7300055" y="1668029"/>
              <a:ext cx="1213232" cy="862013"/>
              <a:chOff x="3726" y="1170"/>
              <a:chExt cx="764" cy="543"/>
            </a:xfrm>
          </p:grpSpPr>
          <p:sp>
            <p:nvSpPr>
              <p:cNvPr id="208" name="Line 58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9" name="Freeform 20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4"/>
                  <a:gd name="T13" fmla="*/ 0 h 543"/>
                  <a:gd name="T14" fmla="*/ 764 w 764"/>
                  <a:gd name="T15" fmla="*/ 543 h 5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1879525" indent="-1422343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3760638" indent="-284627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5641750" indent="-4270204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7522862" indent="-5694136" algn="l" defTabSz="3760638" rtl="0" fontAlgn="base">
                  <a:spcBef>
                    <a:spcPct val="0"/>
                  </a:spcBef>
                  <a:spcAft>
                    <a:spcPct val="0"/>
                  </a:spcAft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5909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091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272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454" algn="l" defTabSz="914364" rtl="0" eaLnBrk="1" latinLnBrk="0" hangingPunct="1">
                  <a:defRPr sz="74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45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Oval 205"/>
            <p:cNvSpPr>
              <a:spLocks noChangeAspect="1" noChangeArrowheads="1"/>
            </p:cNvSpPr>
            <p:nvPr/>
          </p:nvSpPr>
          <p:spPr bwMode="auto">
            <a:xfrm>
              <a:off x="5955167" y="2401453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2" tIns="45712" rIns="91422" bIns="45712" anchor="ctr"/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Oval 206"/>
            <p:cNvSpPr>
              <a:spLocks noChangeAspect="1" noChangeArrowheads="1"/>
            </p:cNvSpPr>
            <p:nvPr/>
          </p:nvSpPr>
          <p:spPr bwMode="auto">
            <a:xfrm>
              <a:off x="5955167" y="3239653"/>
              <a:ext cx="190500" cy="190500"/>
            </a:xfrm>
            <a:prstGeom prst="ellipse">
              <a:avLst/>
            </a:prstGeom>
            <a:solidFill>
              <a:srgbClr val="0000FF"/>
            </a:solidFill>
            <a:ln w="12700">
              <a:noFill/>
              <a:round/>
              <a:headEnd/>
              <a:tailEnd/>
            </a:ln>
          </p:spPr>
          <p:txBody>
            <a:bodyPr wrap="none" lIns="91422" tIns="45712" rIns="91422" bIns="45712" anchor="ctr"/>
            <a:lstStyle>
              <a:defPPr>
                <a:defRPr lang="en-US"/>
              </a:defPPr>
              <a:lvl1pPr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79525" indent="-1422343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760638" indent="-284627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641750" indent="-4270204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522862" indent="-5694136" algn="l" defTabSz="3760638" rtl="0" fontAlgn="base">
                <a:spcBef>
                  <a:spcPct val="0"/>
                </a:spcBef>
                <a:spcAft>
                  <a:spcPct val="0"/>
                </a:spcAft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909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091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272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454" algn="l" defTabSz="914364" rtl="0" eaLnBrk="1" latinLnBrk="0" hangingPunct="1">
                <a:defRPr sz="74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5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2" name="Group 11"/>
          <p:cNvGrpSpPr>
            <a:grpSpLocks/>
          </p:cNvGrpSpPr>
          <p:nvPr/>
        </p:nvGrpSpPr>
        <p:grpSpPr bwMode="auto">
          <a:xfrm>
            <a:off x="768318" y="16994312"/>
            <a:ext cx="10423938" cy="1754326"/>
            <a:chOff x="1497700" y="4248293"/>
            <a:chExt cx="9378313" cy="2922911"/>
          </a:xfrm>
        </p:grpSpPr>
        <p:sp>
          <p:nvSpPr>
            <p:cNvPr id="233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378313" cy="2922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Two Triangle Counting Algorithms</a:t>
              </a:r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1605414" y="5829804"/>
              <a:ext cx="8668011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1"/>
          <p:cNvGrpSpPr>
            <a:grpSpLocks/>
          </p:cNvGrpSpPr>
          <p:nvPr/>
        </p:nvGrpSpPr>
        <p:grpSpPr bwMode="auto">
          <a:xfrm>
            <a:off x="26478829" y="6554613"/>
            <a:ext cx="4135283" cy="949220"/>
            <a:chOff x="1497700" y="4248293"/>
            <a:chExt cx="9189093" cy="1581511"/>
          </a:xfrm>
        </p:grpSpPr>
        <p:sp>
          <p:nvSpPr>
            <p:cNvPr id="236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18909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Past Work</a:t>
              </a:r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1700516" y="5829804"/>
              <a:ext cx="6651254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11"/>
          <p:cNvGrpSpPr>
            <a:grpSpLocks/>
          </p:cNvGrpSpPr>
          <p:nvPr/>
        </p:nvGrpSpPr>
        <p:grpSpPr bwMode="auto">
          <a:xfrm>
            <a:off x="25601005" y="15552309"/>
            <a:ext cx="4903379" cy="949220"/>
            <a:chOff x="1497700" y="4248293"/>
            <a:chExt cx="9189093" cy="1581511"/>
          </a:xfrm>
        </p:grpSpPr>
        <p:sp>
          <p:nvSpPr>
            <p:cNvPr id="239" name="TextBox 4"/>
            <p:cNvSpPr txBox="1">
              <a:spLocks noChangeArrowheads="1"/>
            </p:cNvSpPr>
            <p:nvPr/>
          </p:nvSpPr>
          <p:spPr bwMode="auto">
            <a:xfrm>
              <a:off x="1497700" y="4248293"/>
              <a:ext cx="9189093" cy="15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5400" b="1" dirty="0" smtClean="0">
                  <a:solidFill>
                    <a:schemeClr val="tx2">
                      <a:lumMod val="75000"/>
                    </a:schemeClr>
                  </a:solidFill>
                  <a:latin typeface="+mj-lt"/>
                </a:rPr>
                <a:t>Future Work</a:t>
              </a:r>
            </a:p>
          </p:txBody>
        </p:sp>
        <p:cxnSp>
          <p:nvCxnSpPr>
            <p:cNvPr id="240" name="Straight Connector 239"/>
            <p:cNvCxnSpPr/>
            <p:nvPr/>
          </p:nvCxnSpPr>
          <p:spPr>
            <a:xfrm>
              <a:off x="1700516" y="5829804"/>
              <a:ext cx="6651254" cy="0"/>
            </a:xfrm>
            <a:prstGeom prst="line">
              <a:avLst/>
            </a:prstGeom>
            <a:ln w="127000" cap="rnd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Text Placeholder 4"/>
          <p:cNvSpPr txBox="1">
            <a:spLocks/>
          </p:cNvSpPr>
          <p:nvPr/>
        </p:nvSpPr>
        <p:spPr>
          <a:xfrm>
            <a:off x="25407629" y="16739604"/>
            <a:ext cx="6852403" cy="52059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0" noProof="0" dirty="0" smtClean="0">
                <a:solidFill>
                  <a:schemeClr val="tx1"/>
                </a:solidFill>
                <a:latin typeface="+mj-lt"/>
              </a:rPr>
              <a:t>Measure</a:t>
            </a:r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 how well</a:t>
            </a:r>
            <a:r>
              <a:rPr lang="en-US" sz="3200" b="0" noProof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b="0" noProof="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sz="3200" b="0" noProof="0" dirty="0" smtClean="0">
                <a:solidFill>
                  <a:schemeClr val="tx1"/>
                </a:solidFill>
                <a:latin typeface="+mj-lt"/>
              </a:rPr>
              <a:t>hybrid </a:t>
            </a:r>
            <a:r>
              <a:rPr lang="en-US" sz="3200" b="0" noProof="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3200" b="0" noProof="0" dirty="0" smtClean="0">
                <a:solidFill>
                  <a:schemeClr val="tx1"/>
                </a:solidFill>
                <a:latin typeface="+mj-lt"/>
              </a:rPr>
            </a:br>
            <a:r>
              <a:rPr lang="en-US" sz="3200" b="0" noProof="0" dirty="0" smtClean="0">
                <a:solidFill>
                  <a:schemeClr val="tx1"/>
                </a:solidFill>
                <a:latin typeface="+mj-lt"/>
              </a:rPr>
              <a:t>algorithm </a:t>
            </a:r>
            <a:r>
              <a:rPr lang="en-US" sz="3200" b="0" noProof="0" dirty="0" smtClean="0">
                <a:solidFill>
                  <a:schemeClr val="tx1"/>
                </a:solidFill>
                <a:latin typeface="+mj-lt"/>
              </a:rPr>
              <a:t>addresses data skew</a:t>
            </a:r>
          </a:p>
          <a:p>
            <a:pPr lvl="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Explore the “export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to an external system” strategy, as used in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polystores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such as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Myria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and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BigDAWG</a:t>
            </a:r>
            <a:endParaRPr kumimoji="0" lang="en-US" sz="32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lvl="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0" baseline="0" noProof="0" dirty="0" smtClean="0">
                <a:solidFill>
                  <a:schemeClr val="tx1"/>
                </a:solidFill>
                <a:latin typeface="+mj-lt"/>
              </a:rPr>
              <a:t>Benchmark</a:t>
            </a:r>
            <a:r>
              <a:rPr lang="en-US" sz="3200" b="0" noProof="0" dirty="0" smtClean="0">
                <a:solidFill>
                  <a:schemeClr val="tx1"/>
                </a:solidFill>
                <a:latin typeface="+mj-lt"/>
              </a:rPr>
              <a:t> on real-world data, </a:t>
            </a:r>
            <a:br>
              <a:rPr lang="en-US" sz="3200" b="0" noProof="0" dirty="0" smtClean="0">
                <a:solidFill>
                  <a:schemeClr val="tx1"/>
                </a:solidFill>
                <a:latin typeface="+mj-lt"/>
              </a:rPr>
            </a:br>
            <a:r>
              <a:rPr lang="en-US" sz="3200" b="0" noProof="0" dirty="0" smtClean="0">
                <a:solidFill>
                  <a:schemeClr val="tx1"/>
                </a:solidFill>
                <a:latin typeface="+mj-lt"/>
              </a:rPr>
              <a:t>which likely has less skew</a:t>
            </a:r>
          </a:p>
          <a:p>
            <a:pPr lvl="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Address </a:t>
            </a: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programmability barriers to graph algorithms via code generation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245" name="Picture 2" descr="http://cem.osu.edu/files/2014/12/nsf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104" y="19638235"/>
            <a:ext cx="1675887" cy="16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539" y="19681485"/>
            <a:ext cx="1765344" cy="1642323"/>
          </a:xfrm>
          <a:prstGeom prst="rect">
            <a:avLst/>
          </a:prstGeom>
        </p:spPr>
      </p:pic>
      <p:pic>
        <p:nvPicPr>
          <p:cNvPr id="1026" name="Picture 2" descr="http://students.washington.edu/hpcc/wordpress/wp-content/uploads/2017/03/cropped-hpcclublogo-270x27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903" y="19577430"/>
            <a:ext cx="1746377" cy="17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12108</TotalTime>
  <Words>134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Open Sans</vt:lpstr>
      <vt:lpstr>Verdana</vt:lpstr>
      <vt:lpstr>Wingdings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In-Database Analytics for NoSQL Key-Value Stores</dc:title>
  <dc:creator>Dylan Hutchison</dc:creator>
  <cp:lastModifiedBy>Dylan Hutchison</cp:lastModifiedBy>
  <cp:revision>211</cp:revision>
  <cp:lastPrinted>2016-08-22T20:14:08Z</cp:lastPrinted>
  <dcterms:created xsi:type="dcterms:W3CDTF">2011-11-23T20:52:01Z</dcterms:created>
  <dcterms:modified xsi:type="dcterms:W3CDTF">2017-09-07T22:11:27Z</dcterms:modified>
</cp:coreProperties>
</file>