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1"/>
  </p:notesMasterIdLst>
  <p:sldIdLst>
    <p:sldId id="256" r:id="rId3"/>
    <p:sldId id="260" r:id="rId4"/>
    <p:sldId id="262" r:id="rId5"/>
    <p:sldId id="263" r:id="rId6"/>
    <p:sldId id="288" r:id="rId7"/>
    <p:sldId id="269" r:id="rId8"/>
    <p:sldId id="289" r:id="rId9"/>
    <p:sldId id="324" r:id="rId10"/>
    <p:sldId id="265" r:id="rId11"/>
    <p:sldId id="294" r:id="rId12"/>
    <p:sldId id="293" r:id="rId13"/>
    <p:sldId id="295" r:id="rId14"/>
    <p:sldId id="296" r:id="rId15"/>
    <p:sldId id="317" r:id="rId16"/>
    <p:sldId id="318" r:id="rId17"/>
    <p:sldId id="319" r:id="rId18"/>
    <p:sldId id="320" r:id="rId19"/>
    <p:sldId id="297" r:id="rId20"/>
    <p:sldId id="302" r:id="rId21"/>
    <p:sldId id="270" r:id="rId22"/>
    <p:sldId id="316" r:id="rId23"/>
    <p:sldId id="285" r:id="rId24"/>
    <p:sldId id="280" r:id="rId25"/>
    <p:sldId id="281" r:id="rId26"/>
    <p:sldId id="311" r:id="rId27"/>
    <p:sldId id="282" r:id="rId28"/>
    <p:sldId id="283" r:id="rId29"/>
    <p:sldId id="267" r:id="rId30"/>
    <p:sldId id="326" r:id="rId31"/>
    <p:sldId id="325" r:id="rId32"/>
    <p:sldId id="327" r:id="rId33"/>
    <p:sldId id="287" r:id="rId34"/>
    <p:sldId id="292" r:id="rId35"/>
    <p:sldId id="268" r:id="rId36"/>
    <p:sldId id="309" r:id="rId37"/>
    <p:sldId id="310" r:id="rId38"/>
    <p:sldId id="275" r:id="rId39"/>
    <p:sldId id="272" r:id="rId4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DE9C2"/>
    <a:srgbClr val="5F4591"/>
    <a:srgbClr val="000000"/>
    <a:srgbClr val="E8D3A2"/>
    <a:srgbClr val="E8E3D3"/>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8773" autoAdjust="0"/>
  </p:normalViewPr>
  <p:slideViewPr>
    <p:cSldViewPr snapToGrid="0" snapToObjects="1" showGuides="1">
      <p:cViewPr varScale="1">
        <p:scale>
          <a:sx n="100" d="100"/>
          <a:sy n="100" d="100"/>
        </p:scale>
        <p:origin x="2064" y="72"/>
      </p:cViewPr>
      <p:guideLst>
        <p:guide orient="horz" pos="2488"/>
        <p:guide pos="47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451A70D-B5A7-49C5-80F3-E509CF69102D}" type="datetimeFigureOut">
              <a:rPr lang="en-US" smtClean="0"/>
              <a:t>9/15/2016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D656CB9-C431-4D4E-ACCA-E505997EBBE3}" type="slidenum">
              <a:rPr lang="en-US" smtClean="0"/>
              <a:t>‹#›</a:t>
            </a:fld>
            <a:endParaRPr lang="en-US"/>
          </a:p>
        </p:txBody>
      </p:sp>
    </p:spTree>
    <p:extLst>
      <p:ext uri="{BB962C8B-B14F-4D97-AF65-F5344CB8AC3E}">
        <p14:creationId xmlns:p14="http://schemas.microsoft.com/office/powerpoint/2010/main" val="31046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folks! I hope you enjoyed Tim </a:t>
            </a:r>
            <a:r>
              <a:rPr lang="en-US" baseline="0" dirty="0" err="1" smtClean="0"/>
              <a:t>Weale's</a:t>
            </a:r>
            <a:r>
              <a:rPr lang="en-US" baseline="0" dirty="0" smtClean="0"/>
              <a:t> talk 20 minute ago on Graphulo scale-up matrix multiply experiments.</a:t>
            </a:r>
          </a:p>
          <a:p>
            <a:r>
              <a:rPr lang="en-US" baseline="0" dirty="0" smtClean="0"/>
              <a:t>In case you missed Tim's talk, I will quickly review some background here and then present new material.</a:t>
            </a:r>
          </a:p>
          <a:p>
            <a:endParaRPr lang="en-US" baseline="0" dirty="0" smtClean="0"/>
          </a:p>
          <a:p>
            <a:r>
              <a:rPr lang="en-US" baseline="0" dirty="0" smtClean="0"/>
              <a:t>20 minutes earlier Tim gave you a proper introduction to the Apache Accumulo database and the Graphulo project to implement the </a:t>
            </a:r>
            <a:r>
              <a:rPr lang="en-US" baseline="0" dirty="0" err="1" smtClean="0"/>
              <a:t>GraphBLAS</a:t>
            </a:r>
            <a:r>
              <a:rPr lang="en-US" baseline="0" dirty="0" smtClean="0"/>
              <a:t> matrix math kernels inside the Accumulo database.</a:t>
            </a:r>
          </a:p>
          <a:p>
            <a:r>
              <a:rPr lang="en-US" baseline="0" dirty="0" smtClean="0"/>
              <a:t>He showed you experiments that test how well Graphulo matrix multiply scales with the Accumulo database on a cluster, both for large matrix multiplication and for subgraph extraction.</a:t>
            </a:r>
          </a:p>
        </p:txBody>
      </p:sp>
      <p:sp>
        <p:nvSpPr>
          <p:cNvPr id="4" name="Slide Number Placeholder 3"/>
          <p:cNvSpPr>
            <a:spLocks noGrp="1"/>
          </p:cNvSpPr>
          <p:nvPr>
            <p:ph type="sldNum" sz="quarter" idx="10"/>
          </p:nvPr>
        </p:nvSpPr>
        <p:spPr/>
        <p:txBody>
          <a:bodyPr/>
          <a:lstStyle/>
          <a:p>
            <a:fld id="{DD656CB9-C431-4D4E-ACCA-E505997EBBE3}" type="slidenum">
              <a:rPr lang="en-US" smtClean="0"/>
              <a:t>1</a:t>
            </a:fld>
            <a:endParaRPr lang="en-US"/>
          </a:p>
        </p:txBody>
      </p:sp>
    </p:spTree>
    <p:extLst>
      <p:ext uri="{BB962C8B-B14F-4D97-AF65-F5344CB8AC3E}">
        <p14:creationId xmlns:p14="http://schemas.microsoft.com/office/powerpoint/2010/main" val="99342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Accumulo merges data from these sources together</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10</a:t>
            </a:fld>
            <a:endParaRPr lang="en-US"/>
          </a:p>
        </p:txBody>
      </p:sp>
    </p:spTree>
    <p:extLst>
      <p:ext uri="{BB962C8B-B14F-4D97-AF65-F5344CB8AC3E}">
        <p14:creationId xmlns:p14="http://schemas.microsoft.com/office/powerpoint/2010/main" val="24104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sends them through</a:t>
            </a:r>
            <a:r>
              <a:rPr lang="en-US" baseline="0" dirty="0" smtClean="0"/>
              <a:t> a pipeline of user-defined iterators before sending them to the client.</a:t>
            </a:r>
          </a:p>
          <a:p>
            <a:r>
              <a:rPr lang="en-US" baseline="0" dirty="0" smtClean="0"/>
              <a:t>These iterators are commonly used as filters, sums and simple transforms.</a:t>
            </a:r>
          </a:p>
        </p:txBody>
      </p:sp>
      <p:sp>
        <p:nvSpPr>
          <p:cNvPr id="4" name="Slide Number Placeholder 3"/>
          <p:cNvSpPr>
            <a:spLocks noGrp="1"/>
          </p:cNvSpPr>
          <p:nvPr>
            <p:ph type="sldNum" sz="quarter" idx="10"/>
          </p:nvPr>
        </p:nvSpPr>
        <p:spPr/>
        <p:txBody>
          <a:bodyPr/>
          <a:lstStyle/>
          <a:p>
            <a:fld id="{DD656CB9-C431-4D4E-ACCA-E505997EBBE3}" type="slidenum">
              <a:rPr lang="en-US" smtClean="0"/>
              <a:t>11</a:t>
            </a:fld>
            <a:endParaRPr lang="en-US"/>
          </a:p>
        </p:txBody>
      </p:sp>
    </p:spTree>
    <p:extLst>
      <p:ext uri="{BB962C8B-B14F-4D97-AF65-F5344CB8AC3E}">
        <p14:creationId xmlns:p14="http://schemas.microsoft.com/office/powerpoint/2010/main" val="216270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a:t>
            </a:r>
            <a:r>
              <a:rPr lang="en-US" baseline="0" dirty="0" smtClean="0"/>
              <a:t> up, when a table grows large enough that it can be split into sections called tablets, different tablet servers can process each tablet in parallel, running the same pipeline on different segments of data.</a:t>
            </a:r>
            <a:endParaRPr lang="en-US" dirty="0" smtClean="0"/>
          </a:p>
          <a:p>
            <a:r>
              <a:rPr lang="en-US" dirty="0" smtClean="0"/>
              <a:t>Here’s the question for us: how might </a:t>
            </a:r>
            <a:r>
              <a:rPr lang="en-US" baseline="0" dirty="0" smtClean="0"/>
              <a:t>we leverage the iterator infrastructure to perform the more complicated </a:t>
            </a:r>
            <a:r>
              <a:rPr lang="en-US" baseline="0" dirty="0" err="1" smtClean="0"/>
              <a:t>GraphBLAS</a:t>
            </a:r>
            <a:r>
              <a:rPr lang="en-US" baseline="0" dirty="0" smtClean="0"/>
              <a:t> matrix operations?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12</a:t>
            </a:fld>
            <a:endParaRPr lang="en-US"/>
          </a:p>
        </p:txBody>
      </p:sp>
    </p:spTree>
    <p:extLst>
      <p:ext uri="{BB962C8B-B14F-4D97-AF65-F5344CB8AC3E}">
        <p14:creationId xmlns:p14="http://schemas.microsoft.com/office/powerpoint/2010/main" val="52890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architectural insight is that inside these iterators we can open up Accumulo Scanners that read from another table</a:t>
            </a:r>
          </a:p>
          <a:p>
            <a:r>
              <a:rPr lang="en-US" baseline="0" dirty="0" smtClean="0"/>
              <a:t>as well as Accumulo </a:t>
            </a:r>
            <a:r>
              <a:rPr lang="en-US" baseline="0" dirty="0" err="1" smtClean="0"/>
              <a:t>BatchWriters</a:t>
            </a:r>
            <a:r>
              <a:rPr lang="en-US" baseline="0" dirty="0" smtClean="0"/>
              <a:t> that write to another table.</a:t>
            </a:r>
          </a:p>
          <a:p>
            <a:r>
              <a:rPr lang="en-US" baseline="0" dirty="0" smtClean="0"/>
              <a:t>Just like before, the reading and writing distributes with Accumulo across all its tablet servers.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13</a:t>
            </a:fld>
            <a:endParaRPr lang="en-US"/>
          </a:p>
        </p:txBody>
      </p:sp>
    </p:spTree>
    <p:extLst>
      <p:ext uri="{BB962C8B-B14F-4D97-AF65-F5344CB8AC3E}">
        <p14:creationId xmlns:p14="http://schemas.microsoft.com/office/powerpoint/2010/main" val="168496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a:t>
            </a:r>
            <a:r>
              <a:rPr lang="en-US" baseline="0" dirty="0" smtClean="0"/>
              <a:t> this enables matrix multiplication: </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14</a:t>
            </a:fld>
            <a:endParaRPr lang="en-US"/>
          </a:p>
        </p:txBody>
      </p:sp>
    </p:spTree>
    <p:extLst>
      <p:ext uri="{BB962C8B-B14F-4D97-AF65-F5344CB8AC3E}">
        <p14:creationId xmlns:p14="http://schemas.microsoft.com/office/powerpoint/2010/main" val="2445837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reminder, here are the entries</a:t>
            </a:r>
            <a:r>
              <a:rPr lang="en-US" baseline="0" dirty="0" smtClean="0"/>
              <a:t> streaming from the source table.</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15</a:t>
            </a:fld>
            <a:endParaRPr lang="en-US"/>
          </a:p>
        </p:txBody>
      </p:sp>
    </p:spTree>
    <p:extLst>
      <p:ext uri="{BB962C8B-B14F-4D97-AF65-F5344CB8AC3E}">
        <p14:creationId xmlns:p14="http://schemas.microsoft.com/office/powerpoint/2010/main" val="3787376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TwoTableIterator</a:t>
            </a:r>
            <a:r>
              <a:rPr lang="en-US" baseline="0" dirty="0" smtClean="0"/>
              <a:t> here aligns the entries along the Accumulo row, which matches the column of the first table and the row of the second table, </a:t>
            </a:r>
          </a:p>
          <a:p>
            <a:r>
              <a:rPr lang="en-US" baseline="0" dirty="0" smtClean="0"/>
              <a:t>multiplies the corresponding values, and sends them to the result table C with a </a:t>
            </a:r>
            <a:r>
              <a:rPr lang="en-US" baseline="0" dirty="0" err="1" smtClean="0"/>
              <a:t>BatchWriter</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16</a:t>
            </a:fld>
            <a:endParaRPr lang="en-US"/>
          </a:p>
        </p:txBody>
      </p:sp>
    </p:spTree>
    <p:extLst>
      <p:ext uri="{BB962C8B-B14F-4D97-AF65-F5344CB8AC3E}">
        <p14:creationId xmlns:p14="http://schemas.microsoft.com/office/powerpoint/2010/main" val="423598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summing iterator on table C sums the partial products from the multiplication</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17</a:t>
            </a:fld>
            <a:endParaRPr lang="en-US"/>
          </a:p>
        </p:txBody>
      </p:sp>
    </p:spTree>
    <p:extLst>
      <p:ext uri="{BB962C8B-B14F-4D97-AF65-F5344CB8AC3E}">
        <p14:creationId xmlns:p14="http://schemas.microsoft.com/office/powerpoint/2010/main" val="336638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Graphulo presents matrix multiply as well as</a:t>
            </a:r>
            <a:r>
              <a:rPr lang="en-US" baseline="0" dirty="0" smtClean="0"/>
              <a:t> the other </a:t>
            </a:r>
            <a:r>
              <a:rPr lang="en-US" baseline="0" dirty="0" err="1" smtClean="0"/>
              <a:t>GraphBLAS</a:t>
            </a:r>
            <a:r>
              <a:rPr lang="en-US" baseline="0" dirty="0" smtClean="0"/>
              <a:t> operations as simple Java library calls,</a:t>
            </a:r>
          </a:p>
          <a:p>
            <a:r>
              <a:rPr lang="en-US" baseline="0" dirty="0" smtClean="0"/>
              <a:t>when standard arithmetic plus and times are used and no other options are needed</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18</a:t>
            </a:fld>
            <a:endParaRPr lang="en-US"/>
          </a:p>
        </p:txBody>
      </p:sp>
    </p:spTree>
    <p:extLst>
      <p:ext uri="{BB962C8B-B14F-4D97-AF65-F5344CB8AC3E}">
        <p14:creationId xmlns:p14="http://schemas.microsoft.com/office/powerpoint/2010/main" val="3817344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more advanced</a:t>
            </a:r>
            <a:r>
              <a:rPr lang="en-US" baseline="0" dirty="0" smtClean="0"/>
              <a:t> or custom functionality is needed, such as multiplying along the min.+ </a:t>
            </a:r>
            <a:r>
              <a:rPr lang="en-US" baseline="0" dirty="0" err="1" smtClean="0"/>
              <a:t>semiring</a:t>
            </a:r>
            <a:endParaRPr lang="en-US" baseline="0" dirty="0" smtClean="0"/>
          </a:p>
          <a:p>
            <a:r>
              <a:rPr lang="en-US" baseline="0" dirty="0" smtClean="0"/>
              <a:t>or when fusing kernels together to run at the same time, you can call the full Graphulo </a:t>
            </a:r>
            <a:r>
              <a:rPr lang="en-US" baseline="0" dirty="0" err="1" smtClean="0"/>
              <a:t>TwoTable</a:t>
            </a:r>
            <a:r>
              <a:rPr lang="en-US" baseline="0" dirty="0" smtClean="0"/>
              <a:t> API.  </a:t>
            </a:r>
          </a:p>
          <a:p>
            <a:r>
              <a:rPr lang="en-US" baseline="0" dirty="0" smtClean="0"/>
              <a:t>Don't be afraid of all the parameters; most accept -1 or null as default values.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19</a:t>
            </a:fld>
            <a:endParaRPr lang="en-US"/>
          </a:p>
        </p:txBody>
      </p:sp>
    </p:spTree>
    <p:extLst>
      <p:ext uri="{BB962C8B-B14F-4D97-AF65-F5344CB8AC3E}">
        <p14:creationId xmlns:p14="http://schemas.microsoft.com/office/powerpoint/2010/main" val="197677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a:t>
            </a:fld>
            <a:endParaRPr lang="en-US"/>
          </a:p>
        </p:txBody>
      </p:sp>
    </p:spTree>
    <p:extLst>
      <p:ext uri="{BB962C8B-B14F-4D97-AF65-F5344CB8AC3E}">
        <p14:creationId xmlns:p14="http://schemas.microsoft.com/office/powerpoint/2010/main" val="4243883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t>
            </a:r>
            <a:r>
              <a:rPr lang="en-US" dirty="0" err="1" smtClean="0"/>
              <a:t>TwoTable</a:t>
            </a:r>
            <a:r>
              <a:rPr lang="en-US" dirty="0" smtClean="0"/>
              <a:t> as</a:t>
            </a:r>
            <a:r>
              <a:rPr lang="en-US" baseline="0" dirty="0" smtClean="0"/>
              <a:t> filling in this iterator template.  Different parts of the template are filled in based on the arguments to </a:t>
            </a:r>
            <a:r>
              <a:rPr lang="en-US" baseline="0" dirty="0" err="1" smtClean="0"/>
              <a:t>TwoTable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20</a:t>
            </a:fld>
            <a:endParaRPr lang="en-US"/>
          </a:p>
        </p:txBody>
      </p:sp>
    </p:spTree>
    <p:extLst>
      <p:ext uri="{BB962C8B-B14F-4D97-AF65-F5344CB8AC3E}">
        <p14:creationId xmlns:p14="http://schemas.microsoft.com/office/powerpoint/2010/main" val="3650883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Okay– now that you have seen how to do</a:t>
            </a:r>
            <a:r>
              <a:rPr lang="en-US" baseline="0" dirty="0" smtClean="0"/>
              <a:t> matrix processing inside the Accumulo database, let's move onto applications.</a:t>
            </a:r>
            <a:endParaRPr lang="en-US" dirty="0" smtClean="0"/>
          </a:p>
        </p:txBody>
      </p:sp>
      <p:sp>
        <p:nvSpPr>
          <p:cNvPr id="4" name="Slide Number Placeholder 3"/>
          <p:cNvSpPr>
            <a:spLocks noGrp="1"/>
          </p:cNvSpPr>
          <p:nvPr>
            <p:ph type="sldNum" sz="quarter" idx="10"/>
          </p:nvPr>
        </p:nvSpPr>
        <p:spPr/>
        <p:txBody>
          <a:bodyPr/>
          <a:lstStyle/>
          <a:p>
            <a:fld id="{DD656CB9-C431-4D4E-ACCA-E505997EBBE3}" type="slidenum">
              <a:rPr lang="en-US" smtClean="0"/>
              <a:t>21</a:t>
            </a:fld>
            <a:endParaRPr lang="en-US"/>
          </a:p>
        </p:txBody>
      </p:sp>
    </p:spTree>
    <p:extLst>
      <p:ext uri="{BB962C8B-B14F-4D97-AF65-F5344CB8AC3E}">
        <p14:creationId xmlns:p14="http://schemas.microsoft.com/office/powerpoint/2010/main" val="1297136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cover two applications—to</a:t>
            </a:r>
            <a:r>
              <a:rPr lang="en-US" baseline="0" dirty="0" smtClean="0"/>
              <a:t> compute the Jaccard coefficients, and to form the k-Truss subgraph.  </a:t>
            </a:r>
          </a:p>
          <a:p>
            <a:r>
              <a:rPr lang="en-US" baseline="0" dirty="0" smtClean="0"/>
              <a:t>We implemented each application in Graphulo as well as in two main-memory external systems: the D4M sparse matrix library, and the MTJ dense matrix library.</a:t>
            </a:r>
          </a:p>
          <a:p>
            <a:r>
              <a:rPr lang="en-US" baseline="0" dirty="0" smtClean="0"/>
              <a:t>Both alternatives pull data from Accumulo, compute the result in-memory, and push the result back to Accumulo.</a:t>
            </a:r>
          </a:p>
          <a:p>
            <a:r>
              <a:rPr lang="en-US" dirty="0" smtClean="0"/>
              <a:t>We</a:t>
            </a:r>
            <a:r>
              <a:rPr lang="en-US" baseline="0" dirty="0" smtClean="0"/>
              <a:t> ran the performance experiment on a single-node Accumulo database with one or two tablets, to control Accumulo's parallelism.</a:t>
            </a:r>
            <a:endParaRPr lang="en-US" dirty="0" smtClean="0"/>
          </a:p>
          <a:p>
            <a:endParaRPr lang="en-US" dirty="0" smtClean="0"/>
          </a:p>
          <a:p>
            <a:r>
              <a:rPr lang="en-US" dirty="0" smtClean="0"/>
              <a:t>Why compare to main-memory systems, I hear you ask?  We had a particular</a:t>
            </a:r>
            <a:r>
              <a:rPr lang="en-US" baseline="0" dirty="0" smtClean="0"/>
              <a:t> use case in mind: cued analytics, or analytics that run on a subgraph. </a:t>
            </a:r>
          </a:p>
          <a:p>
            <a:r>
              <a:rPr lang="en-US" baseline="0" dirty="0" smtClean="0"/>
              <a:t>Databases excel at selecting subgraphs since they build indexes over the data. On the other hand, these subgraphs may fit into memory, which makes computing on them perfect for main-memory systems.</a:t>
            </a:r>
          </a:p>
          <a:p>
            <a:r>
              <a:rPr lang="en-US" dirty="0" smtClean="0"/>
              <a:t>We will explore the tradeoff between</a:t>
            </a:r>
            <a:r>
              <a:rPr lang="en-US" baseline="0" dirty="0" smtClean="0"/>
              <a:t> these two benefits further.</a:t>
            </a:r>
          </a:p>
        </p:txBody>
      </p:sp>
      <p:sp>
        <p:nvSpPr>
          <p:cNvPr id="4" name="Slide Number Placeholder 3"/>
          <p:cNvSpPr>
            <a:spLocks noGrp="1"/>
          </p:cNvSpPr>
          <p:nvPr>
            <p:ph type="sldNum" sz="quarter" idx="10"/>
          </p:nvPr>
        </p:nvSpPr>
        <p:spPr/>
        <p:txBody>
          <a:bodyPr/>
          <a:lstStyle/>
          <a:p>
            <a:fld id="{DD656CB9-C431-4D4E-ACCA-E505997EBBE3}" type="slidenum">
              <a:rPr lang="en-US" smtClean="0"/>
              <a:t>22</a:t>
            </a:fld>
            <a:endParaRPr lang="en-US"/>
          </a:p>
        </p:txBody>
      </p:sp>
    </p:spTree>
    <p:extLst>
      <p:ext uri="{BB962C8B-B14F-4D97-AF65-F5344CB8AC3E}">
        <p14:creationId xmlns:p14="http://schemas.microsoft.com/office/powerpoint/2010/main" val="80246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Jaccard</a:t>
            </a:r>
            <a:r>
              <a:rPr lang="en-US" baseline="0" dirty="0" smtClean="0"/>
              <a:t> coefficients are used in many contexts such as social networks for measuring vertex similarity—</a:t>
            </a:r>
          </a:p>
          <a:p>
            <a:r>
              <a:rPr lang="en-US" baseline="0" dirty="0" smtClean="0"/>
              <a:t>how many neighbors two vertices have in common, divided by the union of neighbors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23</a:t>
            </a:fld>
            <a:endParaRPr lang="en-US"/>
          </a:p>
        </p:txBody>
      </p:sp>
    </p:spTree>
    <p:extLst>
      <p:ext uri="{BB962C8B-B14F-4D97-AF65-F5344CB8AC3E}">
        <p14:creationId xmlns:p14="http://schemas.microsoft.com/office/powerpoint/2010/main" val="2002195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 want you to takeaway from this algorithm is that the whole thing can be</a:t>
            </a:r>
            <a:r>
              <a:rPr lang="en-US" baseline="0" dirty="0" smtClean="0"/>
              <a:t> executed as a single </a:t>
            </a:r>
            <a:r>
              <a:rPr lang="en-US" baseline="0" dirty="0" err="1" smtClean="0"/>
              <a:t>TwoTable</a:t>
            </a:r>
            <a:r>
              <a:rPr lang="en-US" baseline="0" dirty="0" smtClean="0"/>
              <a:t> call.</a:t>
            </a:r>
          </a:p>
          <a:p>
            <a:r>
              <a:rPr lang="en-US" baseline="0" dirty="0" smtClean="0"/>
              <a:t>We did this by fusing together three matrix multiplications and a few filters to run inside the same iterator pipeline.</a:t>
            </a:r>
          </a:p>
          <a:p>
            <a:r>
              <a:rPr lang="en-US" baseline="0" dirty="0" smtClean="0"/>
              <a:t>If time permits, I'm happy to talk further about the implementation during the Q&amp;A, or you can refer to the diagrams in our paper.</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24</a:t>
            </a:fld>
            <a:endParaRPr lang="en-US"/>
          </a:p>
        </p:txBody>
      </p:sp>
    </p:spTree>
    <p:extLst>
      <p:ext uri="{BB962C8B-B14F-4D97-AF65-F5344CB8AC3E}">
        <p14:creationId xmlns:p14="http://schemas.microsoft.com/office/powerpoint/2010/main" val="1865512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a:t>
            </a:r>
            <a:r>
              <a:rPr lang="en-US" baseline="0" dirty="0" smtClean="0"/>
              <a:t> a performance breakdown.  The x-axis is data size on a log scale: it controls the number of nodes in the input graph. The y-axis is processing time on a log scale, so lower is better.</a:t>
            </a:r>
          </a:p>
          <a:p>
            <a:r>
              <a:rPr lang="en-US" baseline="0" dirty="0" smtClean="0"/>
              <a:t>The solid lines plot Graphulo's runtime; the dotted and dashed lines show the main-memory systems' performance.</a:t>
            </a:r>
          </a:p>
          <a:p>
            <a:r>
              <a:rPr lang="en-US" baseline="0" dirty="0" smtClean="0"/>
              <a:t>You can see that Graphulo runs on par with the main-memory systems, and once the SCALE is sufficiently large, Graphulo both the sparse and dense libraries.</a:t>
            </a:r>
          </a:p>
          <a:p>
            <a:r>
              <a:rPr lang="en-US" baseline="0" dirty="0" smtClean="0"/>
              <a:t>Of course, if the SCALE is large enough that D4M and MTJ run out of memory, then Graphulo is the only option.</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25</a:t>
            </a:fld>
            <a:endParaRPr lang="en-US"/>
          </a:p>
        </p:txBody>
      </p:sp>
    </p:spTree>
    <p:extLst>
      <p:ext uri="{BB962C8B-B14F-4D97-AF65-F5344CB8AC3E}">
        <p14:creationId xmlns:p14="http://schemas.microsoft.com/office/powerpoint/2010/main" val="343343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26</a:t>
            </a:fld>
            <a:endParaRPr lang="en-US"/>
          </a:p>
        </p:txBody>
      </p:sp>
    </p:spTree>
    <p:extLst>
      <p:ext uri="{BB962C8B-B14F-4D97-AF65-F5344CB8AC3E}">
        <p14:creationId xmlns:p14="http://schemas.microsoft.com/office/powerpoint/2010/main" val="411118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takeaway here is that</a:t>
            </a:r>
            <a:r>
              <a:rPr lang="en-US" baseline="0" dirty="0" smtClean="0"/>
              <a:t>, in contrast with Jaccard, k-Truss runs iterations of matrix operations. </a:t>
            </a:r>
          </a:p>
          <a:p>
            <a:r>
              <a:rPr lang="en-US" baseline="0" dirty="0" smtClean="0"/>
              <a:t>Each iteration removes edges that are part of fewer than k-2 triangles, repeating until the graph converges.</a:t>
            </a:r>
          </a:p>
        </p:txBody>
      </p:sp>
      <p:sp>
        <p:nvSpPr>
          <p:cNvPr id="4" name="Slide Number Placeholder 3"/>
          <p:cNvSpPr>
            <a:spLocks noGrp="1"/>
          </p:cNvSpPr>
          <p:nvPr>
            <p:ph type="sldNum" sz="quarter" idx="10"/>
          </p:nvPr>
        </p:nvSpPr>
        <p:spPr/>
        <p:txBody>
          <a:bodyPr/>
          <a:lstStyle/>
          <a:p>
            <a:fld id="{DD656CB9-C431-4D4E-ACCA-E505997EBBE3}" type="slidenum">
              <a:rPr lang="en-US" smtClean="0"/>
              <a:t>27</a:t>
            </a:fld>
            <a:endParaRPr lang="en-US"/>
          </a:p>
        </p:txBody>
      </p:sp>
    </p:spTree>
    <p:extLst>
      <p:ext uri="{BB962C8B-B14F-4D97-AF65-F5344CB8AC3E}">
        <p14:creationId xmlns:p14="http://schemas.microsoft.com/office/powerpoint/2010/main" val="4133967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aseline="0" dirty="0" smtClean="0"/>
              <a:t>As you may have guessed, iterations are not so good for Graphulo.  The main-memory alternatives perform significantly better than Graphulo.</a:t>
            </a:r>
            <a:endParaRPr lang="en-US" dirty="0" smtClean="0"/>
          </a:p>
          <a:p>
            <a:r>
              <a:rPr lang="en-US" dirty="0" smtClean="0"/>
              <a:t>Let's examine why.</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28</a:t>
            </a:fld>
            <a:endParaRPr lang="en-US"/>
          </a:p>
        </p:txBody>
      </p:sp>
    </p:spTree>
    <p:extLst>
      <p:ext uri="{BB962C8B-B14F-4D97-AF65-F5344CB8AC3E}">
        <p14:creationId xmlns:p14="http://schemas.microsoft.com/office/powerpoint/2010/main" val="225563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tables of counts and timings for the performance experiments.  In blue you can read the Graphulo overhead.</a:t>
            </a:r>
          </a:p>
          <a:p>
            <a:r>
              <a:rPr lang="en-US" dirty="0" smtClean="0"/>
              <a:t>This</a:t>
            </a:r>
            <a:r>
              <a:rPr lang="en-US" baseline="0" dirty="0" smtClean="0"/>
              <a:t> overhead is how many times more entries Graphulo writes to the database than the main-memory alternatives do.</a:t>
            </a:r>
          </a:p>
          <a:p>
            <a:endParaRPr lang="en-US" baseline="0" dirty="0" smtClean="0"/>
          </a:p>
          <a:p>
            <a:r>
              <a:rPr lang="en-US" baseline="0" dirty="0" smtClean="0"/>
              <a:t>For Jaccard you can see the overhead is low, at 3-4x and decreasing with matrix size. Such a low overhead makes it worthwhile to run Jaccard inside the Accumulo database since we avoid communicating data outside the Accumulo cluster.</a:t>
            </a:r>
          </a:p>
          <a:p>
            <a:r>
              <a:rPr lang="en-US" baseline="0" dirty="0" smtClean="0"/>
              <a:t>The source of the overhead is that Graphulo uses the outer product matrix multiply implementation, which means that Graphulo sums partial products after writing them to the database.</a:t>
            </a:r>
          </a:p>
          <a:p>
            <a:r>
              <a:rPr lang="en-US" dirty="0" smtClean="0"/>
              <a:t>The</a:t>
            </a:r>
            <a:r>
              <a:rPr lang="en-US" baseline="0" dirty="0" smtClean="0"/>
              <a:t> main-memory systems can pre-sum the partial produces, since they hold their results in memory.</a:t>
            </a:r>
            <a:endParaRPr lang="en-US" dirty="0" smtClean="0"/>
          </a:p>
          <a:p>
            <a:endParaRPr lang="en-US" dirty="0" smtClean="0"/>
          </a:p>
          <a:p>
            <a:r>
              <a:rPr lang="en-US" dirty="0" smtClean="0"/>
              <a:t>For k-Truss you can see the overhead is high, at 300-2200x</a:t>
            </a:r>
            <a:r>
              <a:rPr lang="en-US" baseline="0" dirty="0" smtClean="0"/>
              <a:t> and increasing with matrix size. Such a high overhead makes it worthwhile to run k-Truss in an external main-memory system, assuming sufficient memory.</a:t>
            </a:r>
          </a:p>
          <a:p>
            <a:r>
              <a:rPr lang="en-US" dirty="0" smtClean="0"/>
              <a:t>The primary source of the k-Truss overhead</a:t>
            </a:r>
            <a:r>
              <a:rPr lang="en-US" baseline="0" dirty="0" smtClean="0"/>
              <a:t> is the intermediary table writes---Graphulo writes out the intermediary matrices to Accumulo at the end of each iteration. The main-memory systems don't need to do that because they can cache they intermediary matrices in memory.</a:t>
            </a:r>
            <a:endParaRPr lang="en-US" dirty="0" smtClean="0"/>
          </a:p>
          <a:p>
            <a:endParaRPr lang="en-US" baseline="0" dirty="0" smtClean="0"/>
          </a:p>
          <a:p>
            <a:r>
              <a:rPr lang="en-US" dirty="0" smtClean="0"/>
              <a:t>2 iterations for 3-truss. </a:t>
            </a:r>
          </a:p>
          <a:p>
            <a:pPr defTabSz="966612">
              <a:defRPr/>
            </a:pPr>
            <a:r>
              <a:rPr lang="en-US" baseline="0" dirty="0" smtClean="0"/>
              <a:t>State-parallel: iteration or communication</a:t>
            </a:r>
          </a:p>
          <a:p>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29</a:t>
            </a:fld>
            <a:endParaRPr lang="en-US"/>
          </a:p>
        </p:txBody>
      </p:sp>
    </p:spTree>
    <p:extLst>
      <p:ext uri="{BB962C8B-B14F-4D97-AF65-F5344CB8AC3E}">
        <p14:creationId xmlns:p14="http://schemas.microsoft.com/office/powerpoint/2010/main" val="130952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a:t>
            </a:fld>
            <a:endParaRPr lang="en-US"/>
          </a:p>
        </p:txBody>
      </p:sp>
    </p:spTree>
    <p:extLst>
      <p:ext uri="{BB962C8B-B14F-4D97-AF65-F5344CB8AC3E}">
        <p14:creationId xmlns:p14="http://schemas.microsoft.com/office/powerpoint/2010/main" val="2097530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tables of counts and timings for the performance experiments.  In blue you can read the Graphulo overhead.</a:t>
            </a:r>
          </a:p>
          <a:p>
            <a:r>
              <a:rPr lang="en-US" dirty="0" smtClean="0"/>
              <a:t>This</a:t>
            </a:r>
            <a:r>
              <a:rPr lang="en-US" baseline="0" dirty="0" smtClean="0"/>
              <a:t> overhead is how many times more entries Graphulo writes to the database than the main-memory alternatives do.</a:t>
            </a:r>
          </a:p>
          <a:p>
            <a:endParaRPr lang="en-US" baseline="0" dirty="0" smtClean="0"/>
          </a:p>
          <a:p>
            <a:r>
              <a:rPr lang="en-US" baseline="0" dirty="0" smtClean="0"/>
              <a:t>For Jaccard you can see the overhead is low, at 3-4x and decreasing with matrix size. Such a low overhead makes it worthwhile to run Jaccard inside the Accumulo database since we avoid communicating data outside the Accumulo cluster.</a:t>
            </a:r>
          </a:p>
          <a:p>
            <a:r>
              <a:rPr lang="en-US" baseline="0" dirty="0" smtClean="0"/>
              <a:t>The source of the overhead is that Graphulo uses the outer product matrix multiply implementation, which means that Graphulo sums partial products after writing them to the database.</a:t>
            </a:r>
          </a:p>
          <a:p>
            <a:r>
              <a:rPr lang="en-US" dirty="0" smtClean="0"/>
              <a:t>The</a:t>
            </a:r>
            <a:r>
              <a:rPr lang="en-US" baseline="0" dirty="0" smtClean="0"/>
              <a:t> main-memory systems can pre-sum the partial produces, since they hold their results in memory.</a:t>
            </a:r>
            <a:endParaRPr lang="en-US" dirty="0" smtClean="0"/>
          </a:p>
          <a:p>
            <a:endParaRPr lang="en-US" dirty="0" smtClean="0"/>
          </a:p>
          <a:p>
            <a:r>
              <a:rPr lang="en-US" dirty="0" smtClean="0"/>
              <a:t>For k-Truss you can see the overhead is high, at 300-2200x</a:t>
            </a:r>
            <a:r>
              <a:rPr lang="en-US" baseline="0" dirty="0" smtClean="0"/>
              <a:t> and increasing with matrix size. Such a high overhead makes it worthwhile to run k-Truss in an external main-memory system, assuming sufficient memory.</a:t>
            </a:r>
          </a:p>
          <a:p>
            <a:r>
              <a:rPr lang="en-US" dirty="0" smtClean="0"/>
              <a:t>The primary source of the k-Truss overhead</a:t>
            </a:r>
            <a:r>
              <a:rPr lang="en-US" baseline="0" dirty="0" smtClean="0"/>
              <a:t> is the intermediary table writes---Graphulo writes out the intermediary matrices to Accumulo at the end of each iteration. The main-memory systems don't need to do that because they can cache they intermediary matrices in memory.</a:t>
            </a:r>
            <a:endParaRPr lang="en-US" dirty="0" smtClean="0"/>
          </a:p>
          <a:p>
            <a:endParaRPr lang="en-US" baseline="0" dirty="0" smtClean="0"/>
          </a:p>
          <a:p>
            <a:r>
              <a:rPr lang="en-US" dirty="0" smtClean="0"/>
              <a:t>2 iterations for 3-truss. </a:t>
            </a:r>
          </a:p>
          <a:p>
            <a:pPr defTabSz="966612">
              <a:defRPr/>
            </a:pPr>
            <a:r>
              <a:rPr lang="en-US" baseline="0" dirty="0" smtClean="0"/>
              <a:t>State-parallel: iteration or communication</a:t>
            </a:r>
          </a:p>
          <a:p>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30</a:t>
            </a:fld>
            <a:endParaRPr lang="en-US"/>
          </a:p>
        </p:txBody>
      </p:sp>
    </p:spTree>
    <p:extLst>
      <p:ext uri="{BB962C8B-B14F-4D97-AF65-F5344CB8AC3E}">
        <p14:creationId xmlns:p14="http://schemas.microsoft.com/office/powerpoint/2010/main" val="2305806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tables of counts and timings for the performance experiments.  In blue you can read the Graphulo overhead.</a:t>
            </a:r>
          </a:p>
          <a:p>
            <a:r>
              <a:rPr lang="en-US" dirty="0" smtClean="0"/>
              <a:t>This</a:t>
            </a:r>
            <a:r>
              <a:rPr lang="en-US" baseline="0" dirty="0" smtClean="0"/>
              <a:t> overhead is how many times more entries Graphulo writes to the database than the main-memory alternatives do.</a:t>
            </a:r>
          </a:p>
          <a:p>
            <a:endParaRPr lang="en-US" baseline="0" dirty="0" smtClean="0"/>
          </a:p>
          <a:p>
            <a:r>
              <a:rPr lang="en-US" baseline="0" dirty="0" smtClean="0"/>
              <a:t>For Jaccard you can see the overhead is low, at 3-4x and decreasing with matrix size. Such a low overhead makes it worthwhile to run Jaccard inside the Accumulo database since we avoid communicating data outside the Accumulo cluster.</a:t>
            </a:r>
          </a:p>
          <a:p>
            <a:r>
              <a:rPr lang="en-US" baseline="0" dirty="0" smtClean="0"/>
              <a:t>The source of the overhead is that Graphulo uses the outer product matrix multiply implementation, which means that Graphulo sums partial products after writing them to the database.</a:t>
            </a:r>
          </a:p>
          <a:p>
            <a:r>
              <a:rPr lang="en-US" dirty="0" smtClean="0"/>
              <a:t>The</a:t>
            </a:r>
            <a:r>
              <a:rPr lang="en-US" baseline="0" dirty="0" smtClean="0"/>
              <a:t> main-memory systems can pre-sum the partial produces, since they hold their results in memory.</a:t>
            </a:r>
            <a:endParaRPr lang="en-US" dirty="0" smtClean="0"/>
          </a:p>
          <a:p>
            <a:endParaRPr lang="en-US" dirty="0" smtClean="0"/>
          </a:p>
          <a:p>
            <a:r>
              <a:rPr lang="en-US" dirty="0" smtClean="0"/>
              <a:t>For k-Truss you can see the overhead is high, at 300-2200x</a:t>
            </a:r>
            <a:r>
              <a:rPr lang="en-US" baseline="0" dirty="0" smtClean="0"/>
              <a:t> and increasing with matrix size. Such a high overhead makes it worthwhile to run k-Truss in an external main-memory system, assuming sufficient memory.</a:t>
            </a:r>
          </a:p>
          <a:p>
            <a:r>
              <a:rPr lang="en-US" dirty="0" smtClean="0"/>
              <a:t>The primary source of the k-Truss overhead</a:t>
            </a:r>
            <a:r>
              <a:rPr lang="en-US" baseline="0" dirty="0" smtClean="0"/>
              <a:t> is the intermediary table writes---Graphulo writes out the intermediary matrices to Accumulo at the end of each iteration. The main-memory systems don't need to do that because they can cache they intermediary matrices in memory.</a:t>
            </a:r>
            <a:endParaRPr lang="en-US" dirty="0" smtClean="0"/>
          </a:p>
          <a:p>
            <a:endParaRPr lang="en-US" baseline="0" dirty="0" smtClean="0"/>
          </a:p>
          <a:p>
            <a:r>
              <a:rPr lang="en-US" dirty="0" smtClean="0"/>
              <a:t>2 iterations for 3-truss. </a:t>
            </a:r>
          </a:p>
          <a:p>
            <a:pPr defTabSz="966612">
              <a:defRPr/>
            </a:pPr>
            <a:r>
              <a:rPr lang="en-US" baseline="0" dirty="0" smtClean="0"/>
              <a:t>State-parallel: iteration or communication</a:t>
            </a:r>
          </a:p>
          <a:p>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31</a:t>
            </a:fld>
            <a:endParaRPr lang="en-US"/>
          </a:p>
        </p:txBody>
      </p:sp>
    </p:spTree>
    <p:extLst>
      <p:ext uri="{BB962C8B-B14F-4D97-AF65-F5344CB8AC3E}">
        <p14:creationId xmlns:p14="http://schemas.microsoft.com/office/powerpoint/2010/main" val="1443436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32</a:t>
            </a:fld>
            <a:endParaRPr lang="en-US"/>
          </a:p>
        </p:txBody>
      </p:sp>
    </p:spTree>
    <p:extLst>
      <p:ext uri="{BB962C8B-B14F-4D97-AF65-F5344CB8AC3E}">
        <p14:creationId xmlns:p14="http://schemas.microsoft.com/office/powerpoint/2010/main" val="1262238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33</a:t>
            </a:fld>
            <a:endParaRPr lang="en-US"/>
          </a:p>
        </p:txBody>
      </p:sp>
    </p:spTree>
    <p:extLst>
      <p:ext uri="{BB962C8B-B14F-4D97-AF65-F5344CB8AC3E}">
        <p14:creationId xmlns:p14="http://schemas.microsoft.com/office/powerpoint/2010/main" val="421164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 single-node is 400k/s.</a:t>
            </a:r>
            <a:r>
              <a:rPr lang="en-US" baseline="0" dirty="0" smtClean="0"/>
              <a:t> Jaccard uses fusion: 3 </a:t>
            </a:r>
            <a:r>
              <a:rPr lang="en-US" baseline="0" dirty="0" err="1" smtClean="0"/>
              <a:t>MxMs</a:t>
            </a:r>
            <a:r>
              <a:rPr lang="en-US" baseline="0" dirty="0" smtClean="0"/>
              <a:t> (over the upper triangle) at the cost of one MxM I/O. Also SSD.</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34</a:t>
            </a:fld>
            <a:endParaRPr lang="en-US"/>
          </a:p>
        </p:txBody>
      </p:sp>
    </p:spTree>
    <p:extLst>
      <p:ext uri="{BB962C8B-B14F-4D97-AF65-F5344CB8AC3E}">
        <p14:creationId xmlns:p14="http://schemas.microsoft.com/office/powerpoint/2010/main" val="1910936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35</a:t>
            </a:fld>
            <a:endParaRPr lang="en-US"/>
          </a:p>
        </p:txBody>
      </p:sp>
    </p:spTree>
    <p:extLst>
      <p:ext uri="{BB962C8B-B14F-4D97-AF65-F5344CB8AC3E}">
        <p14:creationId xmlns:p14="http://schemas.microsoft.com/office/powerpoint/2010/main" val="3694737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36</a:t>
            </a:fld>
            <a:endParaRPr lang="en-US"/>
          </a:p>
        </p:txBody>
      </p:sp>
    </p:spTree>
    <p:extLst>
      <p:ext uri="{BB962C8B-B14F-4D97-AF65-F5344CB8AC3E}">
        <p14:creationId xmlns:p14="http://schemas.microsoft.com/office/powerpoint/2010/main" val="28301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Locality groups on column families work if you know what the columns are in advance</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37</a:t>
            </a:fld>
            <a:endParaRPr lang="en-US"/>
          </a:p>
        </p:txBody>
      </p:sp>
    </p:spTree>
    <p:extLst>
      <p:ext uri="{BB962C8B-B14F-4D97-AF65-F5344CB8AC3E}">
        <p14:creationId xmlns:p14="http://schemas.microsoft.com/office/powerpoint/2010/main" val="3653122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38</a:t>
            </a:fld>
            <a:endParaRPr lang="en-US"/>
          </a:p>
        </p:txBody>
      </p:sp>
    </p:spTree>
    <p:extLst>
      <p:ext uri="{BB962C8B-B14F-4D97-AF65-F5344CB8AC3E}">
        <p14:creationId xmlns:p14="http://schemas.microsoft.com/office/powerpoint/2010/main" val="195650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Accumulo</a:t>
            </a:r>
            <a:r>
              <a:rPr lang="en-US" baseline="0" dirty="0" smtClean="0"/>
              <a:t> sorted, distributed key-value store</a:t>
            </a:r>
            <a:endParaRPr lang="en-US" dirty="0" smtClean="0"/>
          </a:p>
          <a:p>
            <a:r>
              <a:rPr lang="en-US" dirty="0" smtClean="0"/>
              <a:t>The Graphulo project enables</a:t>
            </a:r>
            <a:r>
              <a:rPr lang="en-US" baseline="0" dirty="0" smtClean="0"/>
              <a:t> the </a:t>
            </a:r>
            <a:r>
              <a:rPr lang="en-US" baseline="0" dirty="0" err="1" smtClean="0"/>
              <a:t>GraphBLAS</a:t>
            </a:r>
            <a:r>
              <a:rPr lang="en-US" baseline="0" dirty="0" smtClean="0"/>
              <a:t> kernels to run inside the Accumulo database</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4</a:t>
            </a:fld>
            <a:endParaRPr lang="en-US"/>
          </a:p>
        </p:txBody>
      </p:sp>
    </p:spTree>
    <p:extLst>
      <p:ext uri="{BB962C8B-B14F-4D97-AF65-F5344CB8AC3E}">
        <p14:creationId xmlns:p14="http://schemas.microsoft.com/office/powerpoint/2010/main" val="386985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56CB9-C431-4D4E-ACCA-E505997EBBE3}" type="slidenum">
              <a:rPr lang="en-US" smtClean="0"/>
              <a:t>5</a:t>
            </a:fld>
            <a:endParaRPr lang="en-US"/>
          </a:p>
        </p:txBody>
      </p:sp>
    </p:spTree>
    <p:extLst>
      <p:ext uri="{BB962C8B-B14F-4D97-AF65-F5344CB8AC3E}">
        <p14:creationId xmlns:p14="http://schemas.microsoft.com/office/powerpoint/2010/main" val="72507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aseline="0" dirty="0" smtClean="0"/>
              <a:t>In this talk, w</a:t>
            </a:r>
            <a:r>
              <a:rPr lang="en-US" dirty="0" smtClean="0"/>
              <a:t>e’re going to</a:t>
            </a:r>
            <a:r>
              <a:rPr lang="en-US" baseline="0" dirty="0" smtClean="0"/>
              <a:t> address two questions.</a:t>
            </a:r>
          </a:p>
          <a:p>
            <a:pPr defTabSz="966612">
              <a:defRPr/>
            </a:pPr>
            <a:r>
              <a:rPr lang="en-US" baseline="0" dirty="0" smtClean="0"/>
              <a:t>First, we show how we can implement the remaining </a:t>
            </a:r>
            <a:r>
              <a:rPr lang="en-US" baseline="0" dirty="0" err="1" smtClean="0"/>
              <a:t>GraphBLAS</a:t>
            </a:r>
            <a:r>
              <a:rPr lang="en-US" baseline="0" dirty="0" smtClean="0"/>
              <a:t> operations inside Accumulo.</a:t>
            </a:r>
          </a:p>
          <a:p>
            <a:pPr defTabSz="966612">
              <a:defRPr/>
            </a:pPr>
            <a:r>
              <a:rPr lang="en-US" baseline="0" dirty="0" smtClean="0"/>
              <a:t>Second, we ask: when is it a good idea to run the </a:t>
            </a:r>
            <a:r>
              <a:rPr lang="en-US" baseline="0" dirty="0" err="1" smtClean="0"/>
              <a:t>GraphBLAS</a:t>
            </a:r>
            <a:r>
              <a:rPr lang="en-US" baseline="0" dirty="0" smtClean="0"/>
              <a:t> operations inside Accumulo?</a:t>
            </a:r>
          </a:p>
          <a:p>
            <a:pPr defTabSz="966612">
              <a:defRPr/>
            </a:pPr>
            <a:r>
              <a:rPr lang="en-US" baseline="0" dirty="0" smtClean="0"/>
              <a:t>We will derive answers by examining the performance of two graph algorithms: Jaccard and k-Truss.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6</a:t>
            </a:fld>
            <a:endParaRPr lang="en-US"/>
          </a:p>
        </p:txBody>
      </p:sp>
    </p:spTree>
    <p:extLst>
      <p:ext uri="{BB962C8B-B14F-4D97-AF65-F5344CB8AC3E}">
        <p14:creationId xmlns:p14="http://schemas.microsoft.com/office/powerpoint/2010/main" val="206547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 showing</a:t>
            </a:r>
            <a:r>
              <a:rPr lang="en-US" baseline="0" dirty="0" smtClean="0"/>
              <a:t> how we represent a graph or matrix in Accumulo.  In this work we use the adjacency matrix.</a:t>
            </a:r>
            <a:endParaRPr lang="en-US" dirty="0" smtClean="0"/>
          </a:p>
          <a:p>
            <a:r>
              <a:rPr lang="en-US" dirty="0" smtClean="0"/>
              <a:t>For each edge we store the starting vertex as the Accumulo</a:t>
            </a:r>
            <a:r>
              <a:rPr lang="en-US" baseline="0" dirty="0" smtClean="0"/>
              <a:t> row, the ending vertex as the Accumulo column qualifier, and the edge weight as the Accumulo value.</a:t>
            </a:r>
          </a:p>
          <a:p>
            <a:r>
              <a:rPr lang="en-US" baseline="0" dirty="0" smtClean="0"/>
              <a:t>We may also store a transpose table where the row and column qualifier are switched.</a:t>
            </a:r>
          </a:p>
        </p:txBody>
      </p:sp>
      <p:sp>
        <p:nvSpPr>
          <p:cNvPr id="4" name="Slide Number Placeholder 3"/>
          <p:cNvSpPr>
            <a:spLocks noGrp="1"/>
          </p:cNvSpPr>
          <p:nvPr>
            <p:ph type="sldNum" sz="quarter" idx="10"/>
          </p:nvPr>
        </p:nvSpPr>
        <p:spPr/>
        <p:txBody>
          <a:bodyPr/>
          <a:lstStyle/>
          <a:p>
            <a:fld id="{DD656CB9-C431-4D4E-ACCA-E505997EBBE3}" type="slidenum">
              <a:rPr lang="en-US" smtClean="0"/>
              <a:t>7</a:t>
            </a:fld>
            <a:endParaRPr lang="en-US"/>
          </a:p>
        </p:txBody>
      </p:sp>
    </p:spTree>
    <p:extLst>
      <p:ext uri="{BB962C8B-B14F-4D97-AF65-F5344CB8AC3E}">
        <p14:creationId xmlns:p14="http://schemas.microsoft.com/office/powerpoint/2010/main" val="58700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some algorithms, specifically the</a:t>
            </a:r>
            <a:r>
              <a:rPr lang="en-US" baseline="0" dirty="0" smtClean="0"/>
              <a:t> Jaccard algorithm, we also store a degree table, which holds the in-degree and out-degree of each vertex. </a:t>
            </a:r>
          </a:p>
          <a:p>
            <a:r>
              <a:rPr lang="en-US" dirty="0" smtClean="0"/>
              <a:t>It is</a:t>
            </a:r>
            <a:r>
              <a:rPr lang="en-US" baseline="0" dirty="0" smtClean="0"/>
              <a:t> easy to maintain the degree table since it is simply the sum of the adjacency table (or its transpose) along rows.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8</a:t>
            </a:fld>
            <a:endParaRPr lang="en-US"/>
          </a:p>
        </p:txBody>
      </p:sp>
    </p:spTree>
    <p:extLst>
      <p:ext uri="{BB962C8B-B14F-4D97-AF65-F5344CB8AC3E}">
        <p14:creationId xmlns:p14="http://schemas.microsoft.com/office/powerpoint/2010/main" val="340656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review</a:t>
            </a:r>
            <a:r>
              <a:rPr lang="en-US" baseline="0" dirty="0" smtClean="0"/>
              <a:t> Accumulo's dataflow, when a client scans an Accumulo table.</a:t>
            </a:r>
          </a:p>
          <a:p>
            <a:r>
              <a:rPr lang="en-US" baseline="0" dirty="0" smtClean="0"/>
              <a:t>Data originates from Accumulo's in-memory map, for recently accessed data, or from sorted </a:t>
            </a:r>
            <a:r>
              <a:rPr lang="en-US" baseline="0" dirty="0" err="1" smtClean="0"/>
              <a:t>RFiles</a:t>
            </a:r>
            <a:r>
              <a:rPr lang="en-US" baseline="0" dirty="0" smtClean="0"/>
              <a:t> stored on disk in HDFS.</a:t>
            </a:r>
            <a:endParaRPr lang="en-US" dirty="0"/>
          </a:p>
        </p:txBody>
      </p:sp>
      <p:sp>
        <p:nvSpPr>
          <p:cNvPr id="4" name="Slide Number Placeholder 3"/>
          <p:cNvSpPr>
            <a:spLocks noGrp="1"/>
          </p:cNvSpPr>
          <p:nvPr>
            <p:ph type="sldNum" sz="quarter" idx="10"/>
          </p:nvPr>
        </p:nvSpPr>
        <p:spPr/>
        <p:txBody>
          <a:bodyPr/>
          <a:lstStyle/>
          <a:p>
            <a:fld id="{DD656CB9-C431-4D4E-ACCA-E505997EBBE3}" type="slidenum">
              <a:rPr lang="en-US" smtClean="0"/>
              <a:t>9</a:t>
            </a:fld>
            <a:endParaRPr lang="en-US"/>
          </a:p>
        </p:txBody>
      </p:sp>
    </p:spTree>
    <p:extLst>
      <p:ext uri="{BB962C8B-B14F-4D97-AF65-F5344CB8AC3E}">
        <p14:creationId xmlns:p14="http://schemas.microsoft.com/office/powerpoint/2010/main" val="3342211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66219"/>
            <a:ext cx="7886700" cy="1325563"/>
          </a:xfrm>
          <a:prstGeom prst="rect">
            <a:avLst/>
          </a:prstGeom>
        </p:spPr>
        <p:txBody>
          <a:bodyPr/>
          <a:lstStyle>
            <a:lvl1pPr>
              <a:defRPr>
                <a:solidFill>
                  <a:srgbClr val="000000"/>
                </a:solidFill>
              </a:defRPr>
            </a:lvl1pPr>
          </a:lstStyle>
          <a:p>
            <a:r>
              <a:rPr lang="en-US" dirty="0" smtClean="0"/>
              <a:t>Header</a:t>
            </a:r>
            <a:endParaRPr lang="en-US" dirty="0"/>
          </a:p>
        </p:txBody>
      </p:sp>
    </p:spTree>
    <p:extLst>
      <p:ext uri="{BB962C8B-B14F-4D97-AF65-F5344CB8AC3E}">
        <p14:creationId xmlns:p14="http://schemas.microsoft.com/office/powerpoint/2010/main" val="356499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lang="en-US" sz="4400" b="1" kern="1200" baseline="0" dirty="0" smtClean="0">
                <a:solidFill>
                  <a:srgbClr val="000000"/>
                </a:solidFill>
                <a:latin typeface="+mj-lt"/>
                <a:ea typeface="+mj-ea"/>
                <a:cs typeface="+mj-cs"/>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7801" y="6269244"/>
            <a:ext cx="3302368" cy="222456"/>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7666" t="67570"/>
          <a:stretch/>
        </p:blipFill>
        <p:spPr>
          <a:xfrm>
            <a:off x="3163306" y="6527624"/>
            <a:ext cx="4148721" cy="254803"/>
          </a:xfrm>
          <a:prstGeom prst="rect">
            <a:avLst/>
          </a:prstGeom>
        </p:spPr>
      </p:pic>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1486" y="5985326"/>
            <a:ext cx="1681821" cy="887628"/>
          </a:xfrm>
          <a:prstGeom prst="rect">
            <a:avLst/>
          </a:prstGeom>
        </p:spPr>
      </p:pic>
      <p:sp>
        <p:nvSpPr>
          <p:cNvPr id="12" name="Text Placeholder 5"/>
          <p:cNvSpPr>
            <a:spLocks noGrp="1"/>
          </p:cNvSpPr>
          <p:nvPr>
            <p:ph type="body" sz="quarter" idx="11" hasCustomPrompt="1"/>
          </p:nvPr>
        </p:nvSpPr>
        <p:spPr>
          <a:xfrm>
            <a:off x="671757" y="4260214"/>
            <a:ext cx="6972300" cy="1598669"/>
          </a:xfrm>
          <a:prstGeom prst="rect">
            <a:avLst/>
          </a:prstGeom>
        </p:spPr>
        <p:txBody>
          <a:bodyPr anchor="t">
            <a:noAutofit/>
          </a:bodyPr>
          <a:lstStyle>
            <a:lvl1pPr marL="0" indent="0">
              <a:lnSpc>
                <a:spcPct val="100000"/>
              </a:lnSpc>
              <a:buNone/>
              <a:defRPr lang="en-US" sz="3200" b="1" kern="1200" baseline="0" dirty="0" smtClean="0">
                <a:solidFill>
                  <a:srgbClr val="000000"/>
                </a:solidFill>
                <a:latin typeface="+mj-lt"/>
                <a:ea typeface="+mj-ea"/>
                <a:cs typeface="+mj-cs"/>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Subtitle Here</a:t>
            </a:r>
            <a:br>
              <a:rPr lang="en-US" dirty="0" smtClean="0"/>
            </a:br>
            <a:r>
              <a:rPr lang="en-US" dirty="0" smtClean="0"/>
              <a:t>text</a:t>
            </a:r>
            <a:br>
              <a:rPr lang="en-US" dirty="0" smtClean="0"/>
            </a:br>
            <a:r>
              <a:rPr lang="en-US" dirty="0" err="1" smtClean="0"/>
              <a:t>text</a:t>
            </a:r>
            <a:endParaRPr lang="en-US" dirty="0" smtClean="0"/>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000000"/>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000000"/>
                </a:solidFill>
                <a:latin typeface="Open Sans"/>
                <a:cs typeface="Open Sans"/>
              </a:defRPr>
            </a:lvl1pPr>
            <a:lvl2pPr>
              <a:defRPr sz="2000" b="1" i="0" baseline="0">
                <a:solidFill>
                  <a:srgbClr val="000000"/>
                </a:solidFill>
                <a:latin typeface="Open Sans"/>
                <a:cs typeface="Open Sans"/>
              </a:defRPr>
            </a:lvl2pPr>
            <a:lvl3pPr marL="1143000" indent="-228600">
              <a:buSzPct val="100000"/>
              <a:buFont typeface="Lucida Grande"/>
              <a:buChar char="&gt;"/>
              <a:defRPr sz="1800" b="1" i="0" baseline="0">
                <a:solidFill>
                  <a:srgbClr val="000000"/>
                </a:solidFill>
                <a:latin typeface="Open Sans"/>
                <a:cs typeface="Open Sans"/>
              </a:defRPr>
            </a:lvl3pPr>
            <a:lvl4pPr>
              <a:defRPr sz="1600" b="1" i="0" baseline="0">
                <a:solidFill>
                  <a:srgbClr val="000000"/>
                </a:solidFill>
                <a:latin typeface="Open Sans"/>
                <a:cs typeface="Open Sans"/>
              </a:defRPr>
            </a:lvl4pPr>
            <a:lvl5pPr marL="2057400" indent="-228600">
              <a:buFont typeface="Lucida Grande"/>
              <a:buChar char="&gt;"/>
              <a:defRPr sz="1400" b="1" i="0" baseline="0">
                <a:solidFill>
                  <a:srgbClr val="000000"/>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000000"/>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val="0"/>
              </a:ext>
            </a:extLst>
          </a:blip>
          <a:srcRect l="27666" t="67570"/>
          <a:stretch/>
        </p:blipFill>
        <p:spPr>
          <a:xfrm>
            <a:off x="467595" y="6445106"/>
            <a:ext cx="3349627" cy="205725"/>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000000"/>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000000"/>
                </a:solidFill>
                <a:latin typeface="Open Sans"/>
                <a:cs typeface="Open Sans"/>
              </a:defRPr>
            </a:lvl1pPr>
            <a:lvl2pPr>
              <a:defRPr sz="2000" b="1" i="0" baseline="0">
                <a:solidFill>
                  <a:srgbClr val="000000"/>
                </a:solidFill>
                <a:latin typeface="Open Sans"/>
                <a:cs typeface="Open Sans"/>
              </a:defRPr>
            </a:lvl2pPr>
            <a:lvl3pPr marL="1143000" indent="-228600">
              <a:buSzPct val="100000"/>
              <a:buFont typeface="Lucida Grande"/>
              <a:buChar char="&gt;"/>
              <a:defRPr sz="1800" b="1" i="0" baseline="0">
                <a:solidFill>
                  <a:srgbClr val="000000"/>
                </a:solidFill>
                <a:latin typeface="Open Sans"/>
                <a:cs typeface="Open Sans"/>
              </a:defRPr>
            </a:lvl3pPr>
            <a:lvl4pPr>
              <a:defRPr sz="1600" b="1" i="0" baseline="0">
                <a:solidFill>
                  <a:srgbClr val="000000"/>
                </a:solidFill>
                <a:latin typeface="Open Sans"/>
                <a:cs typeface="Open Sans"/>
              </a:defRPr>
            </a:lvl4pPr>
            <a:lvl5pPr marL="2057400" indent="-228600">
              <a:buFont typeface="Lucida Grande"/>
              <a:buChar char="&gt;"/>
              <a:defRPr sz="1400" b="1" i="0" baseline="0">
                <a:solidFill>
                  <a:srgbClr val="000000"/>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7" name="Picture 6" descr="Bar_RtAngle_7502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pic>
        <p:nvPicPr>
          <p:cNvPr id="8" name="Picture 7"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l="27666" t="67570"/>
          <a:stretch/>
        </p:blipFill>
        <p:spPr>
          <a:xfrm>
            <a:off x="467595" y="6445106"/>
            <a:ext cx="3349627" cy="205725"/>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000000"/>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000000"/>
                </a:solidFill>
                <a:latin typeface="Open Sans"/>
                <a:cs typeface="Open Sans"/>
              </a:defRPr>
            </a:lvl1pPr>
            <a:lvl2pPr>
              <a:defRPr sz="2000" b="1" i="0" baseline="0">
                <a:solidFill>
                  <a:srgbClr val="000000"/>
                </a:solidFill>
                <a:latin typeface="Open Sans"/>
                <a:cs typeface="Open Sans"/>
              </a:defRPr>
            </a:lvl2pPr>
            <a:lvl3pPr marL="1143000" indent="-228600">
              <a:buSzPct val="100000"/>
              <a:buFont typeface="Lucida Grande"/>
              <a:buChar char="&gt;"/>
              <a:defRPr sz="1800" b="1" i="0" baseline="0">
                <a:solidFill>
                  <a:srgbClr val="000000"/>
                </a:solidFill>
                <a:latin typeface="Open Sans"/>
                <a:cs typeface="Open Sans"/>
              </a:defRPr>
            </a:lvl3pPr>
            <a:lvl4pPr>
              <a:defRPr sz="1600" b="1" i="0" baseline="0">
                <a:solidFill>
                  <a:srgbClr val="000000"/>
                </a:solidFill>
                <a:latin typeface="Open Sans"/>
                <a:cs typeface="Open Sans"/>
              </a:defRPr>
            </a:lvl4pPr>
            <a:lvl5pPr marL="2057400" indent="-228600">
              <a:buFont typeface="Lucida Grande"/>
              <a:buChar char="&gt;"/>
              <a:defRPr sz="1400" b="1" i="0" baseline="0">
                <a:solidFill>
                  <a:srgbClr val="000000"/>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81486" y="5985326"/>
            <a:ext cx="1681821" cy="887628"/>
          </a:xfrm>
          <a:prstGeom prst="rect">
            <a:avLst/>
          </a:prstGeom>
        </p:spPr>
      </p:pic>
    </p:spTree>
    <p:extLst>
      <p:ext uri="{BB962C8B-B14F-4D97-AF65-F5344CB8AC3E}">
        <p14:creationId xmlns:p14="http://schemas.microsoft.com/office/powerpoint/2010/main" val="154463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000000"/>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27666" t="67570"/>
          <a:stretch/>
        </p:blipFill>
        <p:spPr>
          <a:xfrm>
            <a:off x="467595" y="6445106"/>
            <a:ext cx="3349627" cy="205725"/>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7" r:id="rId4"/>
    <p:sldLayoutId id="2147483665" r:id="rId5"/>
    <p:sldLayoutId id="2147483666"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hyperlink" Target="http://graphulo.mit.edu/" TargetMode="External"/><Relationship Id="rId4" Type="http://schemas.openxmlformats.org/officeDocument/2006/relationships/hyperlink" Target="mailto:dhutchis@cs.washington.edu"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9006" y="731520"/>
            <a:ext cx="8752114" cy="3077360"/>
          </a:xfrm>
        </p:spPr>
        <p:txBody>
          <a:bodyPr>
            <a:noAutofit/>
          </a:bodyPr>
          <a:lstStyle/>
          <a:p>
            <a:pPr algn="ctr"/>
            <a:r>
              <a:rPr lang="en-US" dirty="0">
                <a:solidFill>
                  <a:srgbClr val="000000"/>
                </a:solidFill>
              </a:rPr>
              <a:t>From NoSQL </a:t>
            </a:r>
            <a:r>
              <a:rPr lang="en-US" dirty="0" err="1">
                <a:solidFill>
                  <a:srgbClr val="000000"/>
                </a:solidFill>
              </a:rPr>
              <a:t>Accumulo</a:t>
            </a:r>
            <a:r>
              <a:rPr lang="en-US" dirty="0">
                <a:solidFill>
                  <a:srgbClr val="000000"/>
                </a:solidFill>
              </a:rPr>
              <a:t> </a:t>
            </a:r>
            <a:endParaRPr lang="en-US" dirty="0" smtClean="0">
              <a:solidFill>
                <a:srgbClr val="000000"/>
              </a:solidFill>
            </a:endParaRPr>
          </a:p>
          <a:p>
            <a:pPr algn="ctr"/>
            <a:r>
              <a:rPr lang="en-US" dirty="0" smtClean="0">
                <a:solidFill>
                  <a:srgbClr val="000000"/>
                </a:solidFill>
              </a:rPr>
              <a:t>to </a:t>
            </a:r>
            <a:r>
              <a:rPr lang="en-US" dirty="0" err="1">
                <a:solidFill>
                  <a:srgbClr val="000000"/>
                </a:solidFill>
              </a:rPr>
              <a:t>NewSQL</a:t>
            </a:r>
            <a:r>
              <a:rPr lang="en-US" dirty="0">
                <a:solidFill>
                  <a:srgbClr val="000000"/>
                </a:solidFill>
              </a:rPr>
              <a:t> </a:t>
            </a:r>
            <a:r>
              <a:rPr lang="en-US" dirty="0" err="1" smtClean="0">
                <a:solidFill>
                  <a:srgbClr val="000000"/>
                </a:solidFill>
              </a:rPr>
              <a:t>Graphulo</a:t>
            </a:r>
            <a:r>
              <a:rPr lang="en-US" dirty="0" smtClean="0">
                <a:solidFill>
                  <a:srgbClr val="000000"/>
                </a:solidFill>
              </a:rPr>
              <a:t>:</a:t>
            </a:r>
            <a:endParaRPr lang="en-US" dirty="0">
              <a:solidFill>
                <a:srgbClr val="000000"/>
              </a:solidFill>
            </a:endParaRPr>
          </a:p>
          <a:p>
            <a:pPr algn="ctr"/>
            <a:r>
              <a:rPr lang="en-US" sz="4000" dirty="0">
                <a:solidFill>
                  <a:srgbClr val="000000"/>
                </a:solidFill>
              </a:rPr>
              <a:t>Design and Utility of Graph Algorithms</a:t>
            </a:r>
          </a:p>
          <a:p>
            <a:pPr algn="ctr"/>
            <a:r>
              <a:rPr lang="en-US" sz="4000" dirty="0">
                <a:solidFill>
                  <a:srgbClr val="000000"/>
                </a:solidFill>
              </a:rPr>
              <a:t>inside a BigTable Database</a:t>
            </a:r>
          </a:p>
        </p:txBody>
      </p:sp>
      <p:sp>
        <p:nvSpPr>
          <p:cNvPr id="4" name="Text Placeholder 5"/>
          <p:cNvSpPr>
            <a:spLocks noGrp="1"/>
          </p:cNvSpPr>
          <p:nvPr>
            <p:ph type="body" sz="quarter" idx="11"/>
          </p:nvPr>
        </p:nvSpPr>
        <p:spPr>
          <a:xfrm>
            <a:off x="209006" y="4260214"/>
            <a:ext cx="8752113" cy="1598669"/>
          </a:xfrm>
        </p:spPr>
        <p:txBody>
          <a:bodyPr/>
          <a:lstStyle/>
          <a:p>
            <a:pPr algn="ctr"/>
            <a:r>
              <a:rPr lang="en-US" dirty="0">
                <a:solidFill>
                  <a:srgbClr val="000000"/>
                </a:solidFill>
              </a:rPr>
              <a:t>Dylan </a:t>
            </a:r>
            <a:r>
              <a:rPr lang="en-US" dirty="0" smtClean="0">
                <a:solidFill>
                  <a:srgbClr val="000000"/>
                </a:solidFill>
              </a:rPr>
              <a:t>Hutchison 	Jeremy Kepner</a:t>
            </a:r>
            <a:endParaRPr lang="en-US" dirty="0">
              <a:solidFill>
                <a:srgbClr val="000000"/>
              </a:solidFill>
            </a:endParaRPr>
          </a:p>
          <a:p>
            <a:pPr algn="ctr"/>
            <a:r>
              <a:rPr lang="en-US" dirty="0" smtClean="0">
                <a:solidFill>
                  <a:srgbClr val="000000"/>
                </a:solidFill>
              </a:rPr>
              <a:t>Vijay Gadepally	</a:t>
            </a:r>
            <a:r>
              <a:rPr lang="en-US" dirty="0">
                <a:solidFill>
                  <a:srgbClr val="000000"/>
                </a:solidFill>
              </a:rPr>
              <a:t>	</a:t>
            </a:r>
            <a:r>
              <a:rPr lang="en-US" dirty="0" smtClean="0">
                <a:solidFill>
                  <a:srgbClr val="000000"/>
                </a:solidFill>
              </a:rPr>
              <a:t>Bill Howe		</a:t>
            </a:r>
            <a:endParaRPr lang="en-US" dirty="0">
              <a:solidFill>
                <a:srgbClr val="000000"/>
              </a:solidFill>
            </a:endParaRPr>
          </a:p>
        </p:txBody>
      </p:sp>
    </p:spTree>
    <p:extLst>
      <p:ext uri="{BB962C8B-B14F-4D97-AF65-F5344CB8AC3E}">
        <p14:creationId xmlns:p14="http://schemas.microsoft.com/office/powerpoint/2010/main" val="30016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1330866" y="4217921"/>
            <a:ext cx="3259248" cy="1384995"/>
          </a:xfrm>
          <a:prstGeom prst="rect">
            <a:avLst/>
          </a:prstGeom>
          <a:noFill/>
          <a:ln>
            <a:solidFill>
              <a:srgbClr val="000000"/>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a:rPr>
              <a:t>HDFS</a:t>
            </a:r>
          </a:p>
        </p:txBody>
      </p:sp>
      <p:sp>
        <p:nvSpPr>
          <p:cNvPr id="2" name="Text Placeholder 1"/>
          <p:cNvSpPr>
            <a:spLocks noGrp="1"/>
          </p:cNvSpPr>
          <p:nvPr>
            <p:ph type="body" sz="quarter" idx="10"/>
          </p:nvPr>
        </p:nvSpPr>
        <p:spPr>
          <a:xfrm>
            <a:off x="671757" y="371510"/>
            <a:ext cx="8318334" cy="991998"/>
          </a:xfrm>
        </p:spPr>
        <p:txBody>
          <a:bodyPr/>
          <a:lstStyle/>
          <a:p>
            <a:r>
              <a:rPr lang="en-US" dirty="0" smtClean="0"/>
              <a:t>Accumulo Scan Iterator Pipeline</a:t>
            </a:r>
            <a:endParaRPr lang="en-US" dirty="0"/>
          </a:p>
        </p:txBody>
      </p:sp>
      <p:sp>
        <p:nvSpPr>
          <p:cNvPr id="47" name="Rectangle 46"/>
          <p:cNvSpPr/>
          <p:nvPr/>
        </p:nvSpPr>
        <p:spPr bwMode="auto">
          <a:xfrm>
            <a:off x="681839" y="2873608"/>
            <a:ext cx="1282763" cy="742950"/>
          </a:xfrm>
          <a:prstGeom prst="rect">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In-Memory</a:t>
            </a:r>
            <a:r>
              <a:rPr kumimoji="0" lang="en-US" sz="1600" b="1" i="0" u="none" strike="noStrike" kern="0" cap="none" spc="0" normalizeH="0" noProof="0" dirty="0" smtClean="0">
                <a:ln>
                  <a:noFill/>
                </a:ln>
                <a:solidFill>
                  <a:srgbClr val="000000"/>
                </a:solidFill>
                <a:effectLst/>
                <a:uLnTx/>
                <a:uFillTx/>
                <a:latin typeface="Arial" pitchFamily="-110" charset="0"/>
              </a:rPr>
              <a:t> Map</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72" name="Rectangle 71"/>
          <p:cNvSpPr/>
          <p:nvPr/>
        </p:nvSpPr>
        <p:spPr bwMode="auto">
          <a:xfrm>
            <a:off x="2460213" y="2946276"/>
            <a:ext cx="1000553" cy="597614"/>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Merge</a:t>
            </a:r>
          </a:p>
        </p:txBody>
      </p:sp>
      <p:sp>
        <p:nvSpPr>
          <p:cNvPr id="74" name="Flowchart: Alternate Process 73"/>
          <p:cNvSpPr/>
          <p:nvPr/>
        </p:nvSpPr>
        <p:spPr bwMode="auto">
          <a:xfrm>
            <a:off x="7429900" y="3016485"/>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cxnSp>
        <p:nvCxnSpPr>
          <p:cNvPr id="76" name="Straight Arrow Connector 75"/>
          <p:cNvCxnSpPr>
            <a:stCxn id="47" idx="3"/>
            <a:endCxn id="72" idx="1"/>
          </p:cNvCxnSpPr>
          <p:nvPr/>
        </p:nvCxnSpPr>
        <p:spPr bwMode="auto">
          <a:xfrm>
            <a:off x="1964602" y="3245083"/>
            <a:ext cx="495611"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79" name="Straight Arrow Connector 78"/>
          <p:cNvCxnSpPr>
            <a:stCxn id="13" idx="1"/>
          </p:cNvCxnSpPr>
          <p:nvPr/>
        </p:nvCxnSpPr>
        <p:spPr bwMode="auto">
          <a:xfrm flipV="1">
            <a:off x="2044645" y="3543890"/>
            <a:ext cx="707608" cy="912652"/>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82" name="Straight Arrow Connector 81"/>
          <p:cNvCxnSpPr>
            <a:stCxn id="12" idx="1"/>
          </p:cNvCxnSpPr>
          <p:nvPr/>
        </p:nvCxnSpPr>
        <p:spPr bwMode="auto">
          <a:xfrm flipH="1" flipV="1">
            <a:off x="3104959" y="3543890"/>
            <a:ext cx="198505" cy="91265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2" name="Flowchart: Magnetic Disk 11"/>
          <p:cNvSpPr/>
          <p:nvPr/>
        </p:nvSpPr>
        <p:spPr bwMode="auto">
          <a:xfrm>
            <a:off x="2817689"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1558870"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4" name="TextBox 13"/>
          <p:cNvSpPr txBox="1"/>
          <p:nvPr/>
        </p:nvSpPr>
        <p:spPr>
          <a:xfrm>
            <a:off x="3973110" y="4548515"/>
            <a:ext cx="433132" cy="523220"/>
          </a:xfrm>
          <a:prstGeom prst="rect">
            <a:avLst/>
          </a:prstGeom>
          <a:noFill/>
        </p:spPr>
        <p:txBody>
          <a:bodyPr wrap="none" rtlCol="0">
            <a:spAutoFit/>
          </a:bodyPr>
          <a:lstStyle/>
          <a:p>
            <a:r>
              <a:rPr lang="en-US" sz="2800" dirty="0" smtClean="0"/>
              <a:t>…</a:t>
            </a:r>
            <a:endParaRPr lang="en-US" sz="2800" dirty="0"/>
          </a:p>
        </p:txBody>
      </p:sp>
    </p:spTree>
    <p:extLst>
      <p:ext uri="{BB962C8B-B14F-4D97-AF65-F5344CB8AC3E}">
        <p14:creationId xmlns:p14="http://schemas.microsoft.com/office/powerpoint/2010/main" val="196534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1330866" y="4217921"/>
            <a:ext cx="3259248" cy="1384995"/>
          </a:xfrm>
          <a:prstGeom prst="rect">
            <a:avLst/>
          </a:prstGeom>
          <a:noFill/>
          <a:ln>
            <a:solidFill>
              <a:srgbClr val="000000"/>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a:rPr>
              <a:t>HDFS</a:t>
            </a:r>
          </a:p>
        </p:txBody>
      </p:sp>
      <p:sp>
        <p:nvSpPr>
          <p:cNvPr id="2" name="Text Placeholder 1"/>
          <p:cNvSpPr>
            <a:spLocks noGrp="1"/>
          </p:cNvSpPr>
          <p:nvPr>
            <p:ph type="body" sz="quarter" idx="10"/>
          </p:nvPr>
        </p:nvSpPr>
        <p:spPr>
          <a:xfrm>
            <a:off x="671757" y="371510"/>
            <a:ext cx="8318334" cy="991998"/>
          </a:xfrm>
        </p:spPr>
        <p:txBody>
          <a:bodyPr/>
          <a:lstStyle/>
          <a:p>
            <a:r>
              <a:rPr lang="en-US" dirty="0" smtClean="0"/>
              <a:t>Accumulo Scan Iterator Pipeline</a:t>
            </a:r>
            <a:endParaRPr lang="en-US" dirty="0"/>
          </a:p>
        </p:txBody>
      </p:sp>
      <p:sp>
        <p:nvSpPr>
          <p:cNvPr id="45" name="Rectangle 44"/>
          <p:cNvSpPr/>
          <p:nvPr/>
        </p:nvSpPr>
        <p:spPr bwMode="auto">
          <a:xfrm>
            <a:off x="3956377" y="3083158"/>
            <a:ext cx="1170432" cy="323850"/>
          </a:xfrm>
          <a:prstGeom prst="rect">
            <a:avLst/>
          </a:prstGeom>
          <a:solidFill>
            <a:srgbClr val="BDE9C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Iterator 1</a:t>
            </a:r>
          </a:p>
        </p:txBody>
      </p:sp>
      <p:sp>
        <p:nvSpPr>
          <p:cNvPr id="47" name="Rectangle 46"/>
          <p:cNvSpPr/>
          <p:nvPr/>
        </p:nvSpPr>
        <p:spPr bwMode="auto">
          <a:xfrm>
            <a:off x="681839" y="2873608"/>
            <a:ext cx="1282763" cy="742950"/>
          </a:xfrm>
          <a:prstGeom prst="rect">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In-Memory</a:t>
            </a:r>
            <a:r>
              <a:rPr kumimoji="0" lang="en-US" sz="1600" b="1" i="0" u="none" strike="noStrike" kern="0" cap="none" spc="0" normalizeH="0" noProof="0" dirty="0" smtClean="0">
                <a:ln>
                  <a:noFill/>
                </a:ln>
                <a:solidFill>
                  <a:srgbClr val="000000"/>
                </a:solidFill>
                <a:effectLst/>
                <a:uLnTx/>
                <a:uFillTx/>
                <a:latin typeface="Arial" pitchFamily="-110" charset="0"/>
              </a:rPr>
              <a:t> Map</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72" name="Rectangle 71"/>
          <p:cNvSpPr/>
          <p:nvPr/>
        </p:nvSpPr>
        <p:spPr bwMode="auto">
          <a:xfrm>
            <a:off x="2460213" y="2946276"/>
            <a:ext cx="1000553" cy="597614"/>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Merge</a:t>
            </a:r>
          </a:p>
        </p:txBody>
      </p:sp>
      <p:sp>
        <p:nvSpPr>
          <p:cNvPr id="73" name="Rectangle 72"/>
          <p:cNvSpPr/>
          <p:nvPr/>
        </p:nvSpPr>
        <p:spPr bwMode="auto">
          <a:xfrm>
            <a:off x="5323450" y="3083158"/>
            <a:ext cx="1170432" cy="323850"/>
          </a:xfrm>
          <a:prstGeom prst="rect">
            <a:avLst/>
          </a:prstGeom>
          <a:solidFill>
            <a:srgbClr val="BDE9C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Iterator 2</a:t>
            </a:r>
          </a:p>
        </p:txBody>
      </p:sp>
      <p:sp>
        <p:nvSpPr>
          <p:cNvPr id="74" name="Flowchart: Alternate Process 73"/>
          <p:cNvSpPr/>
          <p:nvPr/>
        </p:nvSpPr>
        <p:spPr bwMode="auto">
          <a:xfrm>
            <a:off x="7429900" y="3016485"/>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75" name="Right Arrow 74"/>
          <p:cNvSpPr/>
          <p:nvPr/>
        </p:nvSpPr>
        <p:spPr bwMode="auto">
          <a:xfrm>
            <a:off x="6493882" y="3106721"/>
            <a:ext cx="928798"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76" name="Straight Arrow Connector 75"/>
          <p:cNvCxnSpPr>
            <a:stCxn id="47" idx="3"/>
            <a:endCxn id="72" idx="1"/>
          </p:cNvCxnSpPr>
          <p:nvPr/>
        </p:nvCxnSpPr>
        <p:spPr bwMode="auto">
          <a:xfrm>
            <a:off x="1964602" y="3245083"/>
            <a:ext cx="495611"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85" name="Straight Arrow Connector 84"/>
          <p:cNvCxnSpPr>
            <a:stCxn id="72" idx="3"/>
            <a:endCxn id="45" idx="1"/>
          </p:cNvCxnSpPr>
          <p:nvPr/>
        </p:nvCxnSpPr>
        <p:spPr bwMode="auto">
          <a:xfrm>
            <a:off x="3460766" y="3245083"/>
            <a:ext cx="495611"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88" name="Straight Arrow Connector 87"/>
          <p:cNvCxnSpPr>
            <a:stCxn id="45" idx="3"/>
            <a:endCxn id="73" idx="1"/>
          </p:cNvCxnSpPr>
          <p:nvPr/>
        </p:nvCxnSpPr>
        <p:spPr bwMode="auto">
          <a:xfrm>
            <a:off x="5126809" y="3245083"/>
            <a:ext cx="196641"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17" name="Straight Arrow Connector 16"/>
          <p:cNvCxnSpPr>
            <a:stCxn id="20" idx="1"/>
          </p:cNvCxnSpPr>
          <p:nvPr/>
        </p:nvCxnSpPr>
        <p:spPr bwMode="auto">
          <a:xfrm flipV="1">
            <a:off x="2044645" y="3543890"/>
            <a:ext cx="707608" cy="912652"/>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18" name="Straight Arrow Connector 17"/>
          <p:cNvCxnSpPr>
            <a:stCxn id="19" idx="1"/>
          </p:cNvCxnSpPr>
          <p:nvPr/>
        </p:nvCxnSpPr>
        <p:spPr bwMode="auto">
          <a:xfrm flipH="1" flipV="1">
            <a:off x="3104959" y="3543890"/>
            <a:ext cx="198505" cy="91265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9" name="Flowchart: Magnetic Disk 18"/>
          <p:cNvSpPr/>
          <p:nvPr/>
        </p:nvSpPr>
        <p:spPr bwMode="auto">
          <a:xfrm>
            <a:off x="2817689"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20" name="Flowchart: Magnetic Disk 19"/>
          <p:cNvSpPr/>
          <p:nvPr/>
        </p:nvSpPr>
        <p:spPr bwMode="auto">
          <a:xfrm>
            <a:off x="1558870"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21" name="TextBox 20"/>
          <p:cNvSpPr txBox="1"/>
          <p:nvPr/>
        </p:nvSpPr>
        <p:spPr>
          <a:xfrm>
            <a:off x="3973110" y="4548515"/>
            <a:ext cx="433132"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3533793" y="2504276"/>
            <a:ext cx="3797706"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User-defined SortedKeyValueIterators</a:t>
            </a:r>
            <a:endParaRPr lang="en-US" b="1" dirty="0"/>
          </a:p>
        </p:txBody>
      </p:sp>
    </p:spTree>
    <p:extLst>
      <p:ext uri="{BB962C8B-B14F-4D97-AF65-F5344CB8AC3E}">
        <p14:creationId xmlns:p14="http://schemas.microsoft.com/office/powerpoint/2010/main" val="3683477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7" y="371510"/>
            <a:ext cx="8318334" cy="991998"/>
          </a:xfrm>
        </p:spPr>
        <p:txBody>
          <a:bodyPr/>
          <a:lstStyle/>
          <a:p>
            <a:r>
              <a:rPr lang="en-US" dirty="0" smtClean="0"/>
              <a:t>Accumulo BatchScan Iterator Pipeline</a:t>
            </a:r>
            <a:endParaRPr lang="en-US" dirty="0"/>
          </a:p>
        </p:txBody>
      </p:sp>
      <p:pic>
        <p:nvPicPr>
          <p:cNvPr id="22" name="Picture 21"/>
          <p:cNvPicPr>
            <a:picLocks noChangeAspect="1"/>
          </p:cNvPicPr>
          <p:nvPr/>
        </p:nvPicPr>
        <p:blipFill rotWithShape="1">
          <a:blip r:embed="rId3"/>
          <a:srcRect r="24327"/>
          <a:stretch/>
        </p:blipFill>
        <p:spPr>
          <a:xfrm>
            <a:off x="425848" y="1788293"/>
            <a:ext cx="2879327" cy="1372443"/>
          </a:xfrm>
          <a:prstGeom prst="rect">
            <a:avLst/>
          </a:prstGeom>
        </p:spPr>
      </p:pic>
      <p:pic>
        <p:nvPicPr>
          <p:cNvPr id="23" name="Picture 22"/>
          <p:cNvPicPr>
            <a:picLocks noChangeAspect="1"/>
          </p:cNvPicPr>
          <p:nvPr/>
        </p:nvPicPr>
        <p:blipFill rotWithShape="1">
          <a:blip r:embed="rId3"/>
          <a:srcRect r="24512"/>
          <a:stretch/>
        </p:blipFill>
        <p:spPr>
          <a:xfrm>
            <a:off x="1423474" y="3357089"/>
            <a:ext cx="2872302" cy="1372443"/>
          </a:xfrm>
          <a:prstGeom prst="rect">
            <a:avLst/>
          </a:prstGeom>
        </p:spPr>
      </p:pic>
      <p:pic>
        <p:nvPicPr>
          <p:cNvPr id="24" name="Picture 23"/>
          <p:cNvPicPr>
            <a:picLocks noChangeAspect="1"/>
          </p:cNvPicPr>
          <p:nvPr/>
        </p:nvPicPr>
        <p:blipFill rotWithShape="1">
          <a:blip r:embed="rId3"/>
          <a:srcRect r="24513"/>
          <a:stretch/>
        </p:blipFill>
        <p:spPr>
          <a:xfrm>
            <a:off x="3728524" y="4376264"/>
            <a:ext cx="2872302" cy="1372443"/>
          </a:xfrm>
          <a:prstGeom prst="rect">
            <a:avLst/>
          </a:prstGeom>
        </p:spPr>
      </p:pic>
      <p:sp>
        <p:nvSpPr>
          <p:cNvPr id="26" name="Flowchart: Alternate Process 25"/>
          <p:cNvSpPr/>
          <p:nvPr/>
        </p:nvSpPr>
        <p:spPr bwMode="auto">
          <a:xfrm>
            <a:off x="6248800" y="2519195"/>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636962">
            <a:off x="3286512" y="2079409"/>
            <a:ext cx="3109506"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27" name="Right Arrow 26"/>
          <p:cNvSpPr/>
          <p:nvPr/>
        </p:nvSpPr>
        <p:spPr bwMode="auto">
          <a:xfrm rot="20345099">
            <a:off x="4201870" y="3039535"/>
            <a:ext cx="2135968"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9" name="Right Arrow 8"/>
          <p:cNvSpPr/>
          <p:nvPr/>
        </p:nvSpPr>
        <p:spPr bwMode="auto">
          <a:xfrm rot="16200000">
            <a:off x="5818152" y="3645359"/>
            <a:ext cx="161465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3" name="TextBox 2"/>
          <p:cNvSpPr txBox="1"/>
          <p:nvPr/>
        </p:nvSpPr>
        <p:spPr>
          <a:xfrm>
            <a:off x="2600325" y="2314575"/>
            <a:ext cx="938270"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Tablet 1</a:t>
            </a:r>
            <a:endParaRPr lang="en-US" b="1" dirty="0"/>
          </a:p>
        </p:txBody>
      </p:sp>
      <p:sp>
        <p:nvSpPr>
          <p:cNvPr id="11" name="TextBox 10"/>
          <p:cNvSpPr txBox="1"/>
          <p:nvPr/>
        </p:nvSpPr>
        <p:spPr>
          <a:xfrm>
            <a:off x="3525578" y="3772053"/>
            <a:ext cx="938270"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Tablet 2</a:t>
            </a:r>
            <a:endParaRPr lang="en-US" b="1" dirty="0"/>
          </a:p>
        </p:txBody>
      </p:sp>
      <p:sp>
        <p:nvSpPr>
          <p:cNvPr id="12" name="TextBox 11"/>
          <p:cNvSpPr txBox="1"/>
          <p:nvPr/>
        </p:nvSpPr>
        <p:spPr>
          <a:xfrm>
            <a:off x="5932270" y="4909588"/>
            <a:ext cx="938270"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Tablet 3</a:t>
            </a:r>
            <a:endParaRPr lang="en-US" b="1" dirty="0"/>
          </a:p>
        </p:txBody>
      </p:sp>
    </p:spTree>
    <p:extLst>
      <p:ext uri="{BB962C8B-B14F-4D97-AF65-F5344CB8AC3E}">
        <p14:creationId xmlns:p14="http://schemas.microsoft.com/office/powerpoint/2010/main" val="3822610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7" y="371510"/>
            <a:ext cx="8318334" cy="991998"/>
          </a:xfrm>
        </p:spPr>
        <p:txBody>
          <a:bodyPr/>
          <a:lstStyle/>
          <a:p>
            <a:r>
              <a:rPr lang="en-US" dirty="0" smtClean="0"/>
              <a:t>Graphulo addition to Iterator Pipeline</a:t>
            </a:r>
            <a:endParaRPr lang="en-US" dirty="0"/>
          </a:p>
        </p:txBody>
      </p:sp>
      <p:pic>
        <p:nvPicPr>
          <p:cNvPr id="22" name="Picture 21"/>
          <p:cNvPicPr>
            <a:picLocks noChangeAspect="1"/>
          </p:cNvPicPr>
          <p:nvPr/>
        </p:nvPicPr>
        <p:blipFill rotWithShape="1">
          <a:blip r:embed="rId3"/>
          <a:srcRect r="24327"/>
          <a:stretch/>
        </p:blipFill>
        <p:spPr>
          <a:xfrm>
            <a:off x="425848" y="1788293"/>
            <a:ext cx="2879327" cy="1372443"/>
          </a:xfrm>
          <a:prstGeom prst="rect">
            <a:avLst/>
          </a:prstGeom>
        </p:spPr>
      </p:pic>
      <p:pic>
        <p:nvPicPr>
          <p:cNvPr id="23" name="Picture 22"/>
          <p:cNvPicPr>
            <a:picLocks noChangeAspect="1"/>
          </p:cNvPicPr>
          <p:nvPr/>
        </p:nvPicPr>
        <p:blipFill rotWithShape="1">
          <a:blip r:embed="rId3"/>
          <a:srcRect r="24512"/>
          <a:stretch/>
        </p:blipFill>
        <p:spPr>
          <a:xfrm>
            <a:off x="1423474" y="3357089"/>
            <a:ext cx="2872302" cy="1372443"/>
          </a:xfrm>
          <a:prstGeom prst="rect">
            <a:avLst/>
          </a:prstGeom>
        </p:spPr>
      </p:pic>
      <p:sp>
        <p:nvSpPr>
          <p:cNvPr id="26" name="Flowchart: Alternate Process 25"/>
          <p:cNvSpPr/>
          <p:nvPr/>
        </p:nvSpPr>
        <p:spPr bwMode="auto">
          <a:xfrm>
            <a:off x="6248800" y="2519195"/>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5400000">
            <a:off x="2557867" y="2557112"/>
            <a:ext cx="155849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4339843" y="46470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Table</a:t>
            </a:r>
          </a:p>
        </p:txBody>
      </p:sp>
      <p:sp>
        <p:nvSpPr>
          <p:cNvPr id="16" name="Right Arrow 15"/>
          <p:cNvSpPr/>
          <p:nvPr/>
        </p:nvSpPr>
        <p:spPr bwMode="auto">
          <a:xfrm rot="3794861">
            <a:off x="3866190" y="4070658"/>
            <a:ext cx="1371738"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7" name="Right Arrow 16"/>
          <p:cNvSpPr/>
          <p:nvPr/>
        </p:nvSpPr>
        <p:spPr bwMode="auto">
          <a:xfrm rot="20345099">
            <a:off x="4201870" y="3039535"/>
            <a:ext cx="2135968" cy="276724"/>
          </a:xfrm>
          <a:prstGeom prst="rightArrow">
            <a:avLst>
              <a:gd name="adj1" fmla="val 26926"/>
              <a:gd name="adj2" fmla="val 50000"/>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8" name="TextBox 17"/>
          <p:cNvSpPr txBox="1"/>
          <p:nvPr/>
        </p:nvSpPr>
        <p:spPr>
          <a:xfrm>
            <a:off x="2859625" y="2563127"/>
            <a:ext cx="946349"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Scanner</a:t>
            </a:r>
            <a:endParaRPr lang="en-US" b="1" dirty="0"/>
          </a:p>
        </p:txBody>
      </p:sp>
      <p:sp>
        <p:nvSpPr>
          <p:cNvPr id="19" name="TextBox 18"/>
          <p:cNvSpPr txBox="1"/>
          <p:nvPr/>
        </p:nvSpPr>
        <p:spPr>
          <a:xfrm>
            <a:off x="3882548" y="3994868"/>
            <a:ext cx="1339021"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err="1" smtClean="0"/>
              <a:t>BatchWriter</a:t>
            </a:r>
            <a:endParaRPr lang="en-US" b="1" dirty="0"/>
          </a:p>
        </p:txBody>
      </p:sp>
      <p:sp>
        <p:nvSpPr>
          <p:cNvPr id="20" name="TextBox 19"/>
          <p:cNvSpPr txBox="1"/>
          <p:nvPr/>
        </p:nvSpPr>
        <p:spPr>
          <a:xfrm>
            <a:off x="5531463" y="3443145"/>
            <a:ext cx="3334396" cy="1200329"/>
          </a:xfrm>
          <a:prstGeom prst="rect">
            <a:avLst/>
          </a:prstGeom>
          <a:solidFill>
            <a:schemeClr val="accent2">
              <a:lumMod val="40000"/>
              <a:lumOff val="60000"/>
            </a:schemeClr>
          </a:solidFill>
          <a:ln w="25400" cmpd="tri">
            <a:solidFill>
              <a:schemeClr val="accent1"/>
            </a:solidFill>
          </a:ln>
        </p:spPr>
        <p:txBody>
          <a:bodyPr wrap="square" rtlCol="0">
            <a:spAutoFit/>
          </a:bodyPr>
          <a:lstStyle/>
          <a:p>
            <a:pPr algn="ctr"/>
            <a:r>
              <a:rPr lang="en-US" sz="2400" b="1" dirty="0" smtClean="0"/>
              <a:t>Use client-side Scanners and </a:t>
            </a:r>
            <a:r>
              <a:rPr lang="en-US" sz="2400" b="1" dirty="0" err="1" smtClean="0"/>
              <a:t>BatchWriters</a:t>
            </a:r>
            <a:r>
              <a:rPr lang="en-US" sz="2400" b="1" dirty="0" smtClean="0"/>
              <a:t> inside server-side iterators</a:t>
            </a:r>
            <a:endParaRPr lang="en-US" sz="2400" b="1" dirty="0"/>
          </a:p>
        </p:txBody>
      </p:sp>
    </p:spTree>
    <p:extLst>
      <p:ext uri="{BB962C8B-B14F-4D97-AF65-F5344CB8AC3E}">
        <p14:creationId xmlns:p14="http://schemas.microsoft.com/office/powerpoint/2010/main" val="1377034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920169" y="3474724"/>
            <a:ext cx="2144059"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Arial" pitchFamily="-110" charset="0"/>
              </a:rPr>
              <a:t>RemoteWriteIterator</a:t>
            </a:r>
            <a:endParaRPr kumimoji="0" lang="en-US" sz="1600" b="1" i="0" u="none" strike="noStrike" cap="none" normalizeH="0" baseline="0" dirty="0" smtClean="0">
              <a:ln>
                <a:noFill/>
              </a:ln>
              <a:solidFill>
                <a:schemeClr val="tx1"/>
              </a:solidFill>
              <a:effectLst/>
              <a:latin typeface="Arial" pitchFamily="-110" charset="0"/>
            </a:endParaRPr>
          </a:p>
        </p:txBody>
      </p:sp>
      <p:sp>
        <p:nvSpPr>
          <p:cNvPr id="2" name="Text Placeholder 1"/>
          <p:cNvSpPr>
            <a:spLocks noGrp="1"/>
          </p:cNvSpPr>
          <p:nvPr>
            <p:ph type="body" sz="quarter" idx="10"/>
          </p:nvPr>
        </p:nvSpPr>
        <p:spPr>
          <a:xfrm>
            <a:off x="671757" y="371510"/>
            <a:ext cx="8318334" cy="991998"/>
          </a:xfrm>
        </p:spPr>
        <p:txBody>
          <a:bodyPr>
            <a:normAutofit/>
          </a:bodyPr>
          <a:lstStyle/>
          <a:p>
            <a:r>
              <a:rPr lang="en-US" dirty="0" smtClean="0"/>
              <a:t>Graphulo MxM:  A</a:t>
            </a:r>
            <a:r>
              <a:rPr lang="en-US" baseline="30000" dirty="0" smtClean="0"/>
              <a:t>T</a:t>
            </a:r>
            <a:r>
              <a:rPr lang="en-US" dirty="0" smtClean="0"/>
              <a:t> </a:t>
            </a:r>
            <a:r>
              <a:rPr lang="en-US" sz="3200" dirty="0">
                <a:latin typeface="Open Sans" panose="020B0606030504020204" pitchFamily="34" charset="0"/>
                <a:ea typeface="Open Sans" panose="020B0606030504020204" pitchFamily="34" charset="0"/>
                <a:cs typeface="Open Sans" panose="020B0606030504020204" pitchFamily="34" charset="0"/>
              </a:rPr>
              <a:t>(⊕.⊗</a:t>
            </a:r>
            <a:r>
              <a:rPr lang="en-US" sz="3200" dirty="0" smtClean="0">
                <a:latin typeface="Open Sans" panose="020B0606030504020204" pitchFamily="34" charset="0"/>
                <a:ea typeface="Open Sans" panose="020B0606030504020204" pitchFamily="34" charset="0"/>
                <a:cs typeface="Open Sans" panose="020B0606030504020204" pitchFamily="34" charset="0"/>
              </a:rPr>
              <a:t>) </a:t>
            </a:r>
            <a:r>
              <a:rPr lang="en-US" dirty="0" smtClean="0"/>
              <a:t>B</a:t>
            </a:r>
            <a:endParaRPr lang="en-US" dirty="0"/>
          </a:p>
        </p:txBody>
      </p:sp>
      <p:sp>
        <p:nvSpPr>
          <p:cNvPr id="26" name="Flowchart: Alternate Process 25"/>
          <p:cNvSpPr/>
          <p:nvPr/>
        </p:nvSpPr>
        <p:spPr bwMode="auto">
          <a:xfrm>
            <a:off x="6895959" y="2123048"/>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5400000">
            <a:off x="2557867" y="2557112"/>
            <a:ext cx="155849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6148759" y="5365711"/>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a:t>
            </a:r>
          </a:p>
        </p:txBody>
      </p:sp>
      <p:sp>
        <p:nvSpPr>
          <p:cNvPr id="16" name="Right Arrow 15"/>
          <p:cNvSpPr/>
          <p:nvPr/>
        </p:nvSpPr>
        <p:spPr bwMode="auto">
          <a:xfrm rot="3794861">
            <a:off x="5223450" y="4536350"/>
            <a:ext cx="1839944"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8" name="TextBox 17"/>
          <p:cNvSpPr txBox="1"/>
          <p:nvPr/>
        </p:nvSpPr>
        <p:spPr>
          <a:xfrm>
            <a:off x="2859625" y="2563127"/>
            <a:ext cx="946349"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Scanner</a:t>
            </a:r>
            <a:endParaRPr lang="en-US" b="1" dirty="0"/>
          </a:p>
        </p:txBody>
      </p:sp>
      <p:sp>
        <p:nvSpPr>
          <p:cNvPr id="19" name="TextBox 18"/>
          <p:cNvSpPr txBox="1"/>
          <p:nvPr/>
        </p:nvSpPr>
        <p:spPr>
          <a:xfrm>
            <a:off x="5473911" y="4443404"/>
            <a:ext cx="1339021"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err="1" smtClean="0"/>
              <a:t>BatchWriter</a:t>
            </a:r>
            <a:endParaRPr lang="en-US" b="1" dirty="0"/>
          </a:p>
        </p:txBody>
      </p:sp>
      <p:sp>
        <p:nvSpPr>
          <p:cNvPr id="14" name="Flowchart: Magnetic Disk 13"/>
          <p:cNvSpPr/>
          <p:nvPr/>
        </p:nvSpPr>
        <p:spPr bwMode="auto">
          <a:xfrm>
            <a:off x="2971800" y="1613809"/>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r>
              <a:rPr kumimoji="0" lang="en-US" sz="1600" b="1" i="0" u="none" strike="noStrike" kern="0" cap="none" spc="0" normalizeH="0" baseline="30000" noProof="0" dirty="0" smtClean="0">
                <a:ln>
                  <a:noFill/>
                </a:ln>
                <a:solidFill>
                  <a:srgbClr val="000000"/>
                </a:solidFill>
                <a:effectLst/>
                <a:uLnTx/>
                <a:uFillTx/>
                <a:latin typeface="Arial" pitchFamily="-110" charset="0"/>
              </a:rPr>
              <a:t>T</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5" name="Flowchart: Magnetic Disk 14"/>
          <p:cNvSpPr/>
          <p:nvPr/>
        </p:nvSpPr>
        <p:spPr bwMode="auto">
          <a:xfrm>
            <a:off x="926649" y="3339784"/>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B</a:t>
            </a:r>
          </a:p>
        </p:txBody>
      </p:sp>
      <p:sp>
        <p:nvSpPr>
          <p:cNvPr id="21" name="Rectangle 20"/>
          <p:cNvSpPr/>
          <p:nvPr/>
        </p:nvSpPr>
        <p:spPr bwMode="auto">
          <a:xfrm>
            <a:off x="2276099" y="3474724"/>
            <a:ext cx="1843674"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TwoTableIterator</a:t>
            </a:r>
          </a:p>
        </p:txBody>
      </p:sp>
      <p:cxnSp>
        <p:nvCxnSpPr>
          <p:cNvPr id="27" name="Straight Arrow Connector 26"/>
          <p:cNvCxnSpPr>
            <a:stCxn id="15" idx="4"/>
            <a:endCxn id="21" idx="1"/>
          </p:cNvCxnSpPr>
          <p:nvPr/>
        </p:nvCxnSpPr>
        <p:spPr bwMode="auto">
          <a:xfrm flipV="1">
            <a:off x="1673849" y="3662134"/>
            <a:ext cx="602250" cy="519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7" name="Right Arrow 16"/>
          <p:cNvSpPr/>
          <p:nvPr/>
        </p:nvSpPr>
        <p:spPr bwMode="auto">
          <a:xfrm rot="17879408">
            <a:off x="6689116" y="2908838"/>
            <a:ext cx="1125563" cy="276724"/>
          </a:xfrm>
          <a:prstGeom prst="rightArrow">
            <a:avLst>
              <a:gd name="adj1" fmla="val 26926"/>
              <a:gd name="adj2" fmla="val 50000"/>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29" name="Straight Arrow Connector 28"/>
          <p:cNvCxnSpPr>
            <a:stCxn id="21" idx="3"/>
            <a:endCxn id="28" idx="1"/>
          </p:cNvCxnSpPr>
          <p:nvPr/>
        </p:nvCxnSpPr>
        <p:spPr bwMode="auto">
          <a:xfrm>
            <a:off x="4119773" y="3662134"/>
            <a:ext cx="800396"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spTree>
    <p:extLst>
      <p:ext uri="{BB962C8B-B14F-4D97-AF65-F5344CB8AC3E}">
        <p14:creationId xmlns:p14="http://schemas.microsoft.com/office/powerpoint/2010/main" val="370764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920169" y="3474724"/>
            <a:ext cx="2144059"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Arial" pitchFamily="-110" charset="0"/>
              </a:rPr>
              <a:t>RemoteWriteIterator</a:t>
            </a:r>
            <a:endParaRPr kumimoji="0" lang="en-US" sz="1600" b="1" i="0" u="none" strike="noStrike" cap="none" normalizeH="0" baseline="0" dirty="0" smtClean="0">
              <a:ln>
                <a:noFill/>
              </a:ln>
              <a:solidFill>
                <a:schemeClr val="tx1"/>
              </a:solidFill>
              <a:effectLst/>
              <a:latin typeface="Arial" pitchFamily="-110" charset="0"/>
            </a:endParaRPr>
          </a:p>
        </p:txBody>
      </p:sp>
      <p:sp>
        <p:nvSpPr>
          <p:cNvPr id="2" name="Text Placeholder 1"/>
          <p:cNvSpPr>
            <a:spLocks noGrp="1"/>
          </p:cNvSpPr>
          <p:nvPr>
            <p:ph type="body" sz="quarter" idx="10"/>
          </p:nvPr>
        </p:nvSpPr>
        <p:spPr>
          <a:xfrm>
            <a:off x="671757" y="371510"/>
            <a:ext cx="8318334" cy="991998"/>
          </a:xfrm>
        </p:spPr>
        <p:txBody>
          <a:bodyPr/>
          <a:lstStyle/>
          <a:p>
            <a:r>
              <a:rPr lang="en-US" dirty="0"/>
              <a:t>Graphulo MxM:  A</a:t>
            </a:r>
            <a:r>
              <a:rPr lang="en-US" baseline="30000" dirty="0"/>
              <a:t>T</a:t>
            </a:r>
            <a:r>
              <a:rPr lang="en-US" dirty="0"/>
              <a:t> </a:t>
            </a:r>
            <a:r>
              <a:rPr lang="en-US" sz="3200" dirty="0">
                <a:latin typeface="Open Sans" panose="020B0606030504020204" pitchFamily="34" charset="0"/>
                <a:ea typeface="Open Sans" panose="020B0606030504020204" pitchFamily="34" charset="0"/>
                <a:cs typeface="Open Sans" panose="020B0606030504020204" pitchFamily="34" charset="0"/>
              </a:rPr>
              <a:t>(⊕.⊗) </a:t>
            </a:r>
            <a:r>
              <a:rPr lang="en-US" dirty="0"/>
              <a:t>B</a:t>
            </a:r>
          </a:p>
        </p:txBody>
      </p:sp>
      <p:sp>
        <p:nvSpPr>
          <p:cNvPr id="26" name="Flowchart: Alternate Process 25"/>
          <p:cNvSpPr/>
          <p:nvPr/>
        </p:nvSpPr>
        <p:spPr bwMode="auto">
          <a:xfrm>
            <a:off x="6895959" y="2123048"/>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5400000">
            <a:off x="2557867" y="2557112"/>
            <a:ext cx="155849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6148759" y="5365711"/>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a:t>
            </a:r>
          </a:p>
        </p:txBody>
      </p:sp>
      <p:sp>
        <p:nvSpPr>
          <p:cNvPr id="16" name="Right Arrow 15"/>
          <p:cNvSpPr/>
          <p:nvPr/>
        </p:nvSpPr>
        <p:spPr bwMode="auto">
          <a:xfrm rot="3794861">
            <a:off x="5223450" y="4536350"/>
            <a:ext cx="1839944"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8" name="TextBox 17"/>
          <p:cNvSpPr txBox="1"/>
          <p:nvPr/>
        </p:nvSpPr>
        <p:spPr>
          <a:xfrm>
            <a:off x="2859625" y="2563127"/>
            <a:ext cx="946349"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Scanner</a:t>
            </a:r>
            <a:endParaRPr lang="en-US" b="1" dirty="0"/>
          </a:p>
        </p:txBody>
      </p:sp>
      <p:sp>
        <p:nvSpPr>
          <p:cNvPr id="19" name="TextBox 18"/>
          <p:cNvSpPr txBox="1"/>
          <p:nvPr/>
        </p:nvSpPr>
        <p:spPr>
          <a:xfrm>
            <a:off x="5473911" y="4443404"/>
            <a:ext cx="1339021"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err="1" smtClean="0"/>
              <a:t>BatchWriter</a:t>
            </a:r>
            <a:endParaRPr lang="en-US" b="1" dirty="0"/>
          </a:p>
        </p:txBody>
      </p:sp>
      <p:sp>
        <p:nvSpPr>
          <p:cNvPr id="14" name="Flowchart: Magnetic Disk 13"/>
          <p:cNvSpPr/>
          <p:nvPr/>
        </p:nvSpPr>
        <p:spPr bwMode="auto">
          <a:xfrm>
            <a:off x="2971800" y="1613809"/>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r>
              <a:rPr kumimoji="0" lang="en-US" sz="1600" b="1" i="0" u="none" strike="noStrike" kern="0" cap="none" spc="0" normalizeH="0" baseline="30000" noProof="0" dirty="0" smtClean="0">
                <a:ln>
                  <a:noFill/>
                </a:ln>
                <a:solidFill>
                  <a:srgbClr val="000000"/>
                </a:solidFill>
                <a:effectLst/>
                <a:uLnTx/>
                <a:uFillTx/>
                <a:latin typeface="Arial" pitchFamily="-110" charset="0"/>
              </a:rPr>
              <a:t>T</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5" name="Flowchart: Magnetic Disk 14"/>
          <p:cNvSpPr/>
          <p:nvPr/>
        </p:nvSpPr>
        <p:spPr bwMode="auto">
          <a:xfrm>
            <a:off x="926649" y="3339784"/>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B</a:t>
            </a:r>
          </a:p>
        </p:txBody>
      </p:sp>
      <p:sp>
        <p:nvSpPr>
          <p:cNvPr id="21" name="Rectangle 20"/>
          <p:cNvSpPr/>
          <p:nvPr/>
        </p:nvSpPr>
        <p:spPr bwMode="auto">
          <a:xfrm>
            <a:off x="2276099" y="3474724"/>
            <a:ext cx="1843674"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TwoTableIterator</a:t>
            </a:r>
          </a:p>
        </p:txBody>
      </p:sp>
      <p:cxnSp>
        <p:nvCxnSpPr>
          <p:cNvPr id="27" name="Straight Arrow Connector 26"/>
          <p:cNvCxnSpPr>
            <a:stCxn id="15" idx="4"/>
            <a:endCxn id="21" idx="1"/>
          </p:cNvCxnSpPr>
          <p:nvPr/>
        </p:nvCxnSpPr>
        <p:spPr bwMode="auto">
          <a:xfrm flipV="1">
            <a:off x="1673849" y="3662134"/>
            <a:ext cx="602250" cy="519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7" name="Right Arrow 16"/>
          <p:cNvSpPr/>
          <p:nvPr/>
        </p:nvSpPr>
        <p:spPr bwMode="auto">
          <a:xfrm rot="17879408">
            <a:off x="6689116" y="2908838"/>
            <a:ext cx="1125563" cy="276724"/>
          </a:xfrm>
          <a:prstGeom prst="rightArrow">
            <a:avLst>
              <a:gd name="adj1" fmla="val 26926"/>
              <a:gd name="adj2" fmla="val 50000"/>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29" name="Straight Arrow Connector 28"/>
          <p:cNvCxnSpPr>
            <a:stCxn id="21" idx="3"/>
            <a:endCxn id="28" idx="1"/>
          </p:cNvCxnSpPr>
          <p:nvPr/>
        </p:nvCxnSpPr>
        <p:spPr bwMode="auto">
          <a:xfrm>
            <a:off x="4119773" y="3662134"/>
            <a:ext cx="800396"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31" name="TextBox 30"/>
          <p:cNvSpPr txBox="1"/>
          <p:nvPr/>
        </p:nvSpPr>
        <p:spPr>
          <a:xfrm>
            <a:off x="3719000" y="1710518"/>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r</a:t>
            </a:r>
            <a:r>
              <a:rPr lang="en-US" sz="2400" baseline="-25000" dirty="0">
                <a:latin typeface="Open Sans" panose="020B0606030504020204" pitchFamily="34" charset="0"/>
                <a:ea typeface="Open Sans" panose="020B0606030504020204" pitchFamily="34" charset="0"/>
                <a:cs typeface="Open Sans" panose="020B0606030504020204" pitchFamily="34" charset="0"/>
              </a:rPr>
              <a:t>1</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573127" y="2872927"/>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(r</a:t>
            </a:r>
            <a:r>
              <a:rPr lang="en-US" sz="2400" baseline="-25000" dirty="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9893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920169" y="3474724"/>
            <a:ext cx="2144059"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Arial" pitchFamily="-110" charset="0"/>
              </a:rPr>
              <a:t>RemoteWriteIterator</a:t>
            </a:r>
            <a:endParaRPr kumimoji="0" lang="en-US" sz="1600" b="1" i="0" u="none" strike="noStrike" cap="none" normalizeH="0" baseline="0" dirty="0" smtClean="0">
              <a:ln>
                <a:noFill/>
              </a:ln>
              <a:solidFill>
                <a:schemeClr val="tx1"/>
              </a:solidFill>
              <a:effectLst/>
              <a:latin typeface="Arial" pitchFamily="-110" charset="0"/>
            </a:endParaRPr>
          </a:p>
        </p:txBody>
      </p:sp>
      <p:sp>
        <p:nvSpPr>
          <p:cNvPr id="2" name="Text Placeholder 1"/>
          <p:cNvSpPr>
            <a:spLocks noGrp="1"/>
          </p:cNvSpPr>
          <p:nvPr>
            <p:ph type="body" sz="quarter" idx="10"/>
          </p:nvPr>
        </p:nvSpPr>
        <p:spPr>
          <a:xfrm>
            <a:off x="671757" y="371510"/>
            <a:ext cx="8318334" cy="991998"/>
          </a:xfrm>
        </p:spPr>
        <p:txBody>
          <a:bodyPr/>
          <a:lstStyle/>
          <a:p>
            <a:r>
              <a:rPr lang="en-US" dirty="0"/>
              <a:t>Graphulo MxM:  A</a:t>
            </a:r>
            <a:r>
              <a:rPr lang="en-US" baseline="30000" dirty="0"/>
              <a:t>T</a:t>
            </a:r>
            <a:r>
              <a:rPr lang="en-US" dirty="0"/>
              <a:t> </a:t>
            </a:r>
            <a:r>
              <a:rPr lang="en-US" sz="3200" dirty="0">
                <a:latin typeface="Open Sans" panose="020B0606030504020204" pitchFamily="34" charset="0"/>
                <a:ea typeface="Open Sans" panose="020B0606030504020204" pitchFamily="34" charset="0"/>
                <a:cs typeface="Open Sans" panose="020B0606030504020204" pitchFamily="34" charset="0"/>
              </a:rPr>
              <a:t>(⊕.⊗) </a:t>
            </a:r>
            <a:r>
              <a:rPr lang="en-US" dirty="0"/>
              <a:t>B</a:t>
            </a:r>
          </a:p>
        </p:txBody>
      </p:sp>
      <p:sp>
        <p:nvSpPr>
          <p:cNvPr id="26" name="Flowchart: Alternate Process 25"/>
          <p:cNvSpPr/>
          <p:nvPr/>
        </p:nvSpPr>
        <p:spPr bwMode="auto">
          <a:xfrm>
            <a:off x="6895959" y="2123048"/>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5400000">
            <a:off x="2557867" y="2557112"/>
            <a:ext cx="155849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6148759" y="5365711"/>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a:t>
            </a:r>
          </a:p>
        </p:txBody>
      </p:sp>
      <p:sp>
        <p:nvSpPr>
          <p:cNvPr id="16" name="Right Arrow 15"/>
          <p:cNvSpPr/>
          <p:nvPr/>
        </p:nvSpPr>
        <p:spPr bwMode="auto">
          <a:xfrm rot="3794861">
            <a:off x="5223450" y="4536350"/>
            <a:ext cx="1839944"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8" name="TextBox 17"/>
          <p:cNvSpPr txBox="1"/>
          <p:nvPr/>
        </p:nvSpPr>
        <p:spPr>
          <a:xfrm>
            <a:off x="2859625" y="2563127"/>
            <a:ext cx="946349"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Scanner</a:t>
            </a:r>
            <a:endParaRPr lang="en-US" b="1" dirty="0"/>
          </a:p>
        </p:txBody>
      </p:sp>
      <p:sp>
        <p:nvSpPr>
          <p:cNvPr id="19" name="TextBox 18"/>
          <p:cNvSpPr txBox="1"/>
          <p:nvPr/>
        </p:nvSpPr>
        <p:spPr>
          <a:xfrm>
            <a:off x="5473911" y="4443404"/>
            <a:ext cx="1339021"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err="1" smtClean="0"/>
              <a:t>BatchWriter</a:t>
            </a:r>
            <a:endParaRPr lang="en-US" b="1" dirty="0"/>
          </a:p>
        </p:txBody>
      </p:sp>
      <p:sp>
        <p:nvSpPr>
          <p:cNvPr id="14" name="Flowchart: Magnetic Disk 13"/>
          <p:cNvSpPr/>
          <p:nvPr/>
        </p:nvSpPr>
        <p:spPr bwMode="auto">
          <a:xfrm>
            <a:off x="2971800" y="1613809"/>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r>
              <a:rPr kumimoji="0" lang="en-US" sz="1600" b="1" i="0" u="none" strike="noStrike" kern="0" cap="none" spc="0" normalizeH="0" baseline="30000" noProof="0" dirty="0" smtClean="0">
                <a:ln>
                  <a:noFill/>
                </a:ln>
                <a:solidFill>
                  <a:srgbClr val="000000"/>
                </a:solidFill>
                <a:effectLst/>
                <a:uLnTx/>
                <a:uFillTx/>
                <a:latin typeface="Arial" pitchFamily="-110" charset="0"/>
              </a:rPr>
              <a:t>T</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5" name="Flowchart: Magnetic Disk 14"/>
          <p:cNvSpPr/>
          <p:nvPr/>
        </p:nvSpPr>
        <p:spPr bwMode="auto">
          <a:xfrm>
            <a:off x="926649" y="3339784"/>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B</a:t>
            </a:r>
          </a:p>
        </p:txBody>
      </p:sp>
      <p:sp>
        <p:nvSpPr>
          <p:cNvPr id="21" name="Rectangle 20"/>
          <p:cNvSpPr/>
          <p:nvPr/>
        </p:nvSpPr>
        <p:spPr bwMode="auto">
          <a:xfrm>
            <a:off x="2276099" y="3474724"/>
            <a:ext cx="1843674"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TwoTableIterator</a:t>
            </a:r>
          </a:p>
        </p:txBody>
      </p:sp>
      <p:cxnSp>
        <p:nvCxnSpPr>
          <p:cNvPr id="27" name="Straight Arrow Connector 26"/>
          <p:cNvCxnSpPr>
            <a:stCxn id="15" idx="4"/>
            <a:endCxn id="21" idx="1"/>
          </p:cNvCxnSpPr>
          <p:nvPr/>
        </p:nvCxnSpPr>
        <p:spPr bwMode="auto">
          <a:xfrm flipV="1">
            <a:off x="1673849" y="3662134"/>
            <a:ext cx="602250" cy="519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7" name="Right Arrow 16"/>
          <p:cNvSpPr/>
          <p:nvPr/>
        </p:nvSpPr>
        <p:spPr bwMode="auto">
          <a:xfrm rot="17879408">
            <a:off x="6689116" y="2908838"/>
            <a:ext cx="1125563" cy="276724"/>
          </a:xfrm>
          <a:prstGeom prst="rightArrow">
            <a:avLst>
              <a:gd name="adj1" fmla="val 26926"/>
              <a:gd name="adj2" fmla="val 50000"/>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29" name="Straight Arrow Connector 28"/>
          <p:cNvCxnSpPr>
            <a:stCxn id="21" idx="3"/>
            <a:endCxn id="28" idx="1"/>
          </p:cNvCxnSpPr>
          <p:nvPr/>
        </p:nvCxnSpPr>
        <p:spPr bwMode="auto">
          <a:xfrm>
            <a:off x="4119773" y="3662134"/>
            <a:ext cx="800396"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31" name="TextBox 30"/>
          <p:cNvSpPr txBox="1"/>
          <p:nvPr/>
        </p:nvSpPr>
        <p:spPr>
          <a:xfrm>
            <a:off x="3719000" y="1710518"/>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r</a:t>
            </a:r>
            <a:r>
              <a:rPr lang="en-US" sz="2400" baseline="-25000" dirty="0">
                <a:latin typeface="Open Sans" panose="020B0606030504020204" pitchFamily="34" charset="0"/>
                <a:ea typeface="Open Sans" panose="020B0606030504020204" pitchFamily="34" charset="0"/>
                <a:cs typeface="Open Sans" panose="020B0606030504020204" pitchFamily="34" charset="0"/>
              </a:rPr>
              <a:t>1</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573127" y="2872927"/>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(r</a:t>
            </a:r>
            <a:r>
              <a:rPr lang="en-US" sz="2400" baseline="-25000" dirty="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2692757" y="3849544"/>
            <a:ext cx="1026243" cy="830997"/>
          </a:xfrm>
          <a:prstGeom prst="rect">
            <a:avLst/>
          </a:prstGeom>
          <a:solidFill>
            <a:schemeClr val="tx2">
              <a:lumMod val="20000"/>
              <a:lumOff val="80000"/>
            </a:schemeClr>
          </a:solidFill>
          <a:ln>
            <a:solidFill>
              <a:schemeClr val="tx1"/>
            </a:solidFill>
          </a:ln>
        </p:spPr>
        <p:txBody>
          <a:bodyPr wrap="none" rtlCol="0">
            <a:spAutoFit/>
          </a:bodyP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Align</a:t>
            </a:r>
          </a:p>
          <a:p>
            <a:r>
              <a:rPr lang="en-US" sz="2400" dirty="0" smtClean="0">
                <a:latin typeface="Open Sans" panose="020B0606030504020204" pitchFamily="34" charset="0"/>
                <a:ea typeface="Open Sans" panose="020B0606030504020204" pitchFamily="34" charset="0"/>
                <a:cs typeface="Open Sans" panose="020B0606030504020204" pitchFamily="34" charset="0"/>
              </a:rPr>
              <a:t>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 r</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p:cNvSpPr txBox="1"/>
          <p:nvPr/>
        </p:nvSpPr>
        <p:spPr>
          <a:xfrm>
            <a:off x="2096190" y="4661399"/>
            <a:ext cx="2191626"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(r</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7220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920169" y="3474724"/>
            <a:ext cx="2144059"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Arial" pitchFamily="-110" charset="0"/>
              </a:rPr>
              <a:t>RemoteWriteIterator</a:t>
            </a:r>
            <a:endParaRPr kumimoji="0" lang="en-US" sz="1600" b="1" i="0" u="none" strike="noStrike" cap="none" normalizeH="0" baseline="0" dirty="0" smtClean="0">
              <a:ln>
                <a:noFill/>
              </a:ln>
              <a:solidFill>
                <a:schemeClr val="tx1"/>
              </a:solidFill>
              <a:effectLst/>
              <a:latin typeface="Arial" pitchFamily="-110" charset="0"/>
            </a:endParaRPr>
          </a:p>
        </p:txBody>
      </p:sp>
      <p:sp>
        <p:nvSpPr>
          <p:cNvPr id="2" name="Text Placeholder 1"/>
          <p:cNvSpPr>
            <a:spLocks noGrp="1"/>
          </p:cNvSpPr>
          <p:nvPr>
            <p:ph type="body" sz="quarter" idx="10"/>
          </p:nvPr>
        </p:nvSpPr>
        <p:spPr>
          <a:xfrm>
            <a:off x="671757" y="371510"/>
            <a:ext cx="8318334" cy="991998"/>
          </a:xfrm>
        </p:spPr>
        <p:txBody>
          <a:bodyPr/>
          <a:lstStyle/>
          <a:p>
            <a:r>
              <a:rPr lang="en-US" dirty="0"/>
              <a:t>Graphulo MxM:  A</a:t>
            </a:r>
            <a:r>
              <a:rPr lang="en-US" baseline="30000" dirty="0"/>
              <a:t>T</a:t>
            </a:r>
            <a:r>
              <a:rPr lang="en-US" dirty="0"/>
              <a:t> </a:t>
            </a:r>
            <a:r>
              <a:rPr lang="en-US" sz="3200" dirty="0">
                <a:latin typeface="Open Sans" panose="020B0606030504020204" pitchFamily="34" charset="0"/>
                <a:ea typeface="Open Sans" panose="020B0606030504020204" pitchFamily="34" charset="0"/>
                <a:cs typeface="Open Sans" panose="020B0606030504020204" pitchFamily="34" charset="0"/>
              </a:rPr>
              <a:t>(⊕.⊗) </a:t>
            </a:r>
            <a:r>
              <a:rPr lang="en-US" dirty="0"/>
              <a:t>B</a:t>
            </a:r>
          </a:p>
        </p:txBody>
      </p:sp>
      <p:sp>
        <p:nvSpPr>
          <p:cNvPr id="26" name="Flowchart: Alternate Process 25"/>
          <p:cNvSpPr/>
          <p:nvPr/>
        </p:nvSpPr>
        <p:spPr bwMode="auto">
          <a:xfrm>
            <a:off x="6895959" y="2123048"/>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25" name="Right Arrow 24"/>
          <p:cNvSpPr/>
          <p:nvPr/>
        </p:nvSpPr>
        <p:spPr bwMode="auto">
          <a:xfrm rot="5400000">
            <a:off x="2557867" y="2557112"/>
            <a:ext cx="1558499"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3" name="Flowchart: Magnetic Disk 12"/>
          <p:cNvSpPr/>
          <p:nvPr/>
        </p:nvSpPr>
        <p:spPr bwMode="auto">
          <a:xfrm>
            <a:off x="6148759" y="5365711"/>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a:t>
            </a:r>
          </a:p>
        </p:txBody>
      </p:sp>
      <p:sp>
        <p:nvSpPr>
          <p:cNvPr id="16" name="Right Arrow 15"/>
          <p:cNvSpPr/>
          <p:nvPr/>
        </p:nvSpPr>
        <p:spPr bwMode="auto">
          <a:xfrm rot="3794861">
            <a:off x="5223450" y="4536350"/>
            <a:ext cx="1839944" cy="276724"/>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8" name="TextBox 17"/>
          <p:cNvSpPr txBox="1"/>
          <p:nvPr/>
        </p:nvSpPr>
        <p:spPr>
          <a:xfrm>
            <a:off x="2859625" y="2563127"/>
            <a:ext cx="946349"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smtClean="0"/>
              <a:t>Scanner</a:t>
            </a:r>
            <a:endParaRPr lang="en-US" b="1" dirty="0"/>
          </a:p>
        </p:txBody>
      </p:sp>
      <p:sp>
        <p:nvSpPr>
          <p:cNvPr id="19" name="TextBox 18"/>
          <p:cNvSpPr txBox="1"/>
          <p:nvPr/>
        </p:nvSpPr>
        <p:spPr>
          <a:xfrm>
            <a:off x="5473911" y="4443404"/>
            <a:ext cx="1339021" cy="369332"/>
          </a:xfrm>
          <a:prstGeom prst="rect">
            <a:avLst/>
          </a:prstGeom>
          <a:solidFill>
            <a:schemeClr val="accent2">
              <a:lumMod val="40000"/>
              <a:lumOff val="60000"/>
            </a:schemeClr>
          </a:solidFill>
          <a:ln>
            <a:solidFill>
              <a:schemeClr val="accent1"/>
            </a:solidFill>
          </a:ln>
        </p:spPr>
        <p:txBody>
          <a:bodyPr wrap="none" rtlCol="0">
            <a:spAutoFit/>
          </a:bodyPr>
          <a:lstStyle/>
          <a:p>
            <a:r>
              <a:rPr lang="en-US" b="1" dirty="0" err="1" smtClean="0"/>
              <a:t>BatchWriter</a:t>
            </a:r>
            <a:endParaRPr lang="en-US" b="1" dirty="0"/>
          </a:p>
        </p:txBody>
      </p:sp>
      <p:sp>
        <p:nvSpPr>
          <p:cNvPr id="14" name="Flowchart: Magnetic Disk 13"/>
          <p:cNvSpPr/>
          <p:nvPr/>
        </p:nvSpPr>
        <p:spPr bwMode="auto">
          <a:xfrm>
            <a:off x="2971800" y="1613809"/>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r>
              <a:rPr kumimoji="0" lang="en-US" sz="1600" b="1" i="0" u="none" strike="noStrike" kern="0" cap="none" spc="0" normalizeH="0" baseline="30000" noProof="0" dirty="0" smtClean="0">
                <a:ln>
                  <a:noFill/>
                </a:ln>
                <a:solidFill>
                  <a:srgbClr val="000000"/>
                </a:solidFill>
                <a:effectLst/>
                <a:uLnTx/>
                <a:uFillTx/>
                <a:latin typeface="Arial" pitchFamily="-110" charset="0"/>
              </a:rPr>
              <a:t>T</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15" name="Flowchart: Magnetic Disk 14"/>
          <p:cNvSpPr/>
          <p:nvPr/>
        </p:nvSpPr>
        <p:spPr bwMode="auto">
          <a:xfrm>
            <a:off x="926649" y="3339784"/>
            <a:ext cx="747200" cy="655084"/>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B</a:t>
            </a:r>
          </a:p>
        </p:txBody>
      </p:sp>
      <p:sp>
        <p:nvSpPr>
          <p:cNvPr id="21" name="Rectangle 20"/>
          <p:cNvSpPr/>
          <p:nvPr/>
        </p:nvSpPr>
        <p:spPr bwMode="auto">
          <a:xfrm>
            <a:off x="2276099" y="3474724"/>
            <a:ext cx="1843674" cy="374820"/>
          </a:xfrm>
          <a:prstGeom prst="rect">
            <a:avLst/>
          </a:prstGeom>
          <a:solidFill>
            <a:srgbClr val="BDE9C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TwoTableIterator</a:t>
            </a:r>
          </a:p>
        </p:txBody>
      </p:sp>
      <p:cxnSp>
        <p:nvCxnSpPr>
          <p:cNvPr id="27" name="Straight Arrow Connector 26"/>
          <p:cNvCxnSpPr>
            <a:stCxn id="15" idx="4"/>
            <a:endCxn id="21" idx="1"/>
          </p:cNvCxnSpPr>
          <p:nvPr/>
        </p:nvCxnSpPr>
        <p:spPr bwMode="auto">
          <a:xfrm flipV="1">
            <a:off x="1673849" y="3662134"/>
            <a:ext cx="602250" cy="5192"/>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17" name="Right Arrow 16"/>
          <p:cNvSpPr/>
          <p:nvPr/>
        </p:nvSpPr>
        <p:spPr bwMode="auto">
          <a:xfrm rot="17879408">
            <a:off x="6689116" y="2908838"/>
            <a:ext cx="1125563" cy="276724"/>
          </a:xfrm>
          <a:prstGeom prst="rightArrow">
            <a:avLst>
              <a:gd name="adj1" fmla="val 26926"/>
              <a:gd name="adj2" fmla="val 50000"/>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29" name="Straight Arrow Connector 28"/>
          <p:cNvCxnSpPr>
            <a:stCxn id="21" idx="3"/>
            <a:endCxn id="28" idx="1"/>
          </p:cNvCxnSpPr>
          <p:nvPr/>
        </p:nvCxnSpPr>
        <p:spPr bwMode="auto">
          <a:xfrm>
            <a:off x="4119773" y="3662134"/>
            <a:ext cx="800396" cy="0"/>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31" name="TextBox 30"/>
          <p:cNvSpPr txBox="1"/>
          <p:nvPr/>
        </p:nvSpPr>
        <p:spPr>
          <a:xfrm>
            <a:off x="3719000" y="1710518"/>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r</a:t>
            </a:r>
            <a:r>
              <a:rPr lang="en-US" sz="2400" baseline="-25000" dirty="0">
                <a:latin typeface="Open Sans" panose="020B0606030504020204" pitchFamily="34" charset="0"/>
                <a:ea typeface="Open Sans" panose="020B0606030504020204" pitchFamily="34" charset="0"/>
                <a:cs typeface="Open Sans" panose="020B0606030504020204" pitchFamily="34" charset="0"/>
              </a:rPr>
              <a:t>1</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573127" y="2872927"/>
            <a:ext cx="1454244"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(r</a:t>
            </a:r>
            <a:r>
              <a:rPr lang="en-US" sz="2400" baseline="-25000" dirty="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2692757" y="3849544"/>
            <a:ext cx="1026243" cy="830997"/>
          </a:xfrm>
          <a:prstGeom prst="rect">
            <a:avLst/>
          </a:prstGeom>
          <a:solidFill>
            <a:schemeClr val="tx2">
              <a:lumMod val="20000"/>
              <a:lumOff val="80000"/>
            </a:schemeClr>
          </a:solidFill>
          <a:ln>
            <a:solidFill>
              <a:schemeClr val="tx1"/>
            </a:solidFill>
          </a:ln>
        </p:spPr>
        <p:txBody>
          <a:bodyPr wrap="none" rtlCol="0">
            <a:spAutoFit/>
          </a:bodyP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Align</a:t>
            </a:r>
          </a:p>
          <a:p>
            <a:r>
              <a:rPr lang="en-US" sz="2400" dirty="0" smtClean="0">
                <a:latin typeface="Open Sans" panose="020B0606030504020204" pitchFamily="34" charset="0"/>
                <a:ea typeface="Open Sans" panose="020B0606030504020204" pitchFamily="34" charset="0"/>
                <a:cs typeface="Open Sans" panose="020B0606030504020204" pitchFamily="34" charset="0"/>
              </a:rPr>
              <a:t>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 r</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p:cNvSpPr txBox="1"/>
          <p:nvPr/>
        </p:nvSpPr>
        <p:spPr>
          <a:xfrm>
            <a:off x="2096190" y="4661399"/>
            <a:ext cx="2191626" cy="461665"/>
          </a:xfrm>
          <a:prstGeom prst="rect">
            <a:avLst/>
          </a:prstGeom>
          <a:solidFill>
            <a:schemeClr val="tx2">
              <a:lumMod val="20000"/>
              <a:lumOff val="80000"/>
            </a:schemeClr>
          </a:solidFill>
          <a:ln>
            <a:solidFill>
              <a:schemeClr val="tx1"/>
            </a:solidFill>
          </a:ln>
        </p:spPr>
        <p:txBody>
          <a:bodyPr wrap="non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(r</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c</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1</a:t>
            </a:r>
            <a:r>
              <a:rPr lang="en-US" sz="2400" dirty="0" smtClean="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400" dirty="0" smtClean="0">
                <a:latin typeface="Open Sans" panose="020B0606030504020204" pitchFamily="34" charset="0"/>
                <a:ea typeface="Open Sans" panose="020B0606030504020204" pitchFamily="34" charset="0"/>
                <a:cs typeface="Open Sans" panose="020B0606030504020204" pitchFamily="34" charset="0"/>
              </a:rPr>
              <a:t> v</a:t>
            </a:r>
            <a:r>
              <a:rPr lang="en-US" sz="2400" baseline="-25000" dirty="0" smtClean="0">
                <a:latin typeface="Open Sans" panose="020B0606030504020204" pitchFamily="34" charset="0"/>
                <a:ea typeface="Open Sans" panose="020B0606030504020204" pitchFamily="34" charset="0"/>
                <a:cs typeface="Open Sans" panose="020B0606030504020204" pitchFamily="34" charset="0"/>
              </a:rPr>
              <a:t>2</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p:nvSpPr>
        <p:spPr>
          <a:xfrm>
            <a:off x="6895959" y="5475938"/>
            <a:ext cx="456121" cy="461665"/>
          </a:xfrm>
          <a:prstGeom prst="rect">
            <a:avLst/>
          </a:prstGeom>
          <a:solidFill>
            <a:schemeClr val="tx2">
              <a:lumMod val="20000"/>
              <a:lumOff val="80000"/>
            </a:schemeClr>
          </a:solidFill>
          <a:ln>
            <a:solidFill>
              <a:schemeClr val="tx1"/>
            </a:solidFill>
          </a:ln>
        </p:spPr>
        <p:txBody>
          <a:bodyPr wrap="square" rtlCol="0">
            <a:spAutoFit/>
          </a:bodyP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a:t>
            </a:r>
            <a:endParaRPr lang="en-US" sz="2400" baseline="-25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99990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Graphulo Client Functions</a:t>
            </a:r>
            <a:endParaRPr lang="en-US" dirty="0"/>
          </a:p>
        </p:txBody>
      </p:sp>
      <p:sp>
        <p:nvSpPr>
          <p:cNvPr id="5" name="Rectangle 4"/>
          <p:cNvSpPr/>
          <p:nvPr/>
        </p:nvSpPr>
        <p:spPr>
          <a:xfrm>
            <a:off x="766762" y="1736725"/>
            <a:ext cx="8021637" cy="2308324"/>
          </a:xfrm>
          <a:prstGeom prst="rect">
            <a:avLst/>
          </a:prstGeom>
        </p:spPr>
        <p:txBody>
          <a:bodyPr wrap="square">
            <a:spAutoFit/>
          </a:bodyPr>
          <a:lstStyle/>
          <a:p>
            <a:endParaRPr lang="en-US" dirty="0" smtClean="0">
              <a:solidFill>
                <a:srgbClr val="A71D5D"/>
              </a:solidFill>
              <a:latin typeface="Consolas" panose="020B0609020204030204" pitchFamily="49" charset="0"/>
            </a:endParaRPr>
          </a:p>
          <a:p>
            <a:r>
              <a:rPr lang="en-US" dirty="0" smtClean="0">
                <a:solidFill>
                  <a:srgbClr val="A71D5D"/>
                </a:solidFill>
                <a:latin typeface="Consolas" panose="020B0609020204030204" pitchFamily="49" charset="0"/>
              </a:rPr>
              <a:t>long</a:t>
            </a:r>
            <a:r>
              <a:rPr lang="en-US" dirty="0" smtClean="0">
                <a:solidFill>
                  <a:srgbClr val="333333"/>
                </a:solidFill>
                <a:latin typeface="Consolas" panose="020B0609020204030204" pitchFamily="49" charset="0"/>
              </a:rPr>
              <a:t> </a:t>
            </a:r>
            <a:r>
              <a:rPr lang="en-US" dirty="0" err="1">
                <a:solidFill>
                  <a:srgbClr val="795DA3"/>
                </a:solidFill>
                <a:latin typeface="Consolas" panose="020B0609020204030204" pitchFamily="49" charset="0"/>
              </a:rPr>
              <a:t>TableMult</a:t>
            </a:r>
            <a:r>
              <a:rPr lang="en-US" dirty="0">
                <a:solidFill>
                  <a:srgbClr val="333333"/>
                </a:solidFill>
                <a:latin typeface="Consolas" panose="020B0609020204030204" pitchFamily="49" charset="0"/>
              </a:rPr>
              <a:t>(String </a:t>
            </a:r>
            <a:r>
              <a:rPr lang="en-US" dirty="0" err="1">
                <a:solidFill>
                  <a:srgbClr val="333333"/>
                </a:solidFill>
                <a:latin typeface="Consolas" panose="020B0609020204030204" pitchFamily="49" charset="0"/>
              </a:rPr>
              <a:t>ATtable</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Btable</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Ctable</a:t>
            </a:r>
            <a:r>
              <a:rPr lang="en-US" dirty="0" smtClean="0">
                <a:solidFill>
                  <a:srgbClr val="333333"/>
                </a:solidFill>
                <a:latin typeface="Consolas" panose="020B0609020204030204" pitchFamily="49" charset="0"/>
              </a:rPr>
              <a:t>)</a:t>
            </a:r>
          </a:p>
          <a:p>
            <a:endParaRPr lang="en-US" dirty="0" smtClean="0">
              <a:solidFill>
                <a:srgbClr val="333333"/>
              </a:solidFill>
              <a:latin typeface="Consolas" panose="020B0609020204030204" pitchFamily="49" charset="0"/>
            </a:endParaRPr>
          </a:p>
          <a:p>
            <a:endParaRPr lang="en-US" dirty="0" smtClean="0">
              <a:solidFill>
                <a:srgbClr val="333333"/>
              </a:solidFill>
              <a:latin typeface="Consolas" panose="020B0609020204030204" pitchFamily="49" charset="0"/>
            </a:endParaRPr>
          </a:p>
          <a:p>
            <a:endParaRPr lang="en-US" dirty="0">
              <a:solidFill>
                <a:srgbClr val="333333"/>
              </a:solidFill>
              <a:latin typeface="Consolas" panose="020B0609020204030204" pitchFamily="49" charset="0"/>
            </a:endParaRPr>
          </a:p>
          <a:p>
            <a:r>
              <a:rPr lang="en-US" dirty="0" smtClean="0">
                <a:solidFill>
                  <a:srgbClr val="A71D5D"/>
                </a:solidFill>
                <a:latin typeface="Consolas" panose="020B0609020204030204" pitchFamily="49" charset="0"/>
              </a:rPr>
              <a:t>long</a:t>
            </a:r>
            <a:r>
              <a:rPr lang="en-US" dirty="0" smtClean="0">
                <a:solidFill>
                  <a:srgbClr val="333333"/>
                </a:solidFill>
                <a:latin typeface="Consolas" panose="020B0609020204030204" pitchFamily="49" charset="0"/>
              </a:rPr>
              <a:t> </a:t>
            </a:r>
            <a:r>
              <a:rPr lang="en-US" dirty="0" err="1">
                <a:solidFill>
                  <a:srgbClr val="795DA3"/>
                </a:solidFill>
                <a:latin typeface="Consolas" panose="020B0609020204030204" pitchFamily="49" charset="0"/>
              </a:rPr>
              <a:t>SpEWiseX</a:t>
            </a:r>
            <a:r>
              <a:rPr lang="en-US" dirty="0">
                <a:solidFill>
                  <a:srgbClr val="333333"/>
                </a:solidFill>
                <a:latin typeface="Consolas" panose="020B0609020204030204" pitchFamily="49" charset="0"/>
              </a:rPr>
              <a:t>(String </a:t>
            </a:r>
            <a:r>
              <a:rPr lang="en-US" dirty="0" err="1">
                <a:solidFill>
                  <a:srgbClr val="333333"/>
                </a:solidFill>
                <a:latin typeface="Consolas" panose="020B0609020204030204" pitchFamily="49" charset="0"/>
              </a:rPr>
              <a:t>Atable</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Btable</a:t>
            </a:r>
            <a:r>
              <a:rPr lang="en-US" dirty="0">
                <a:solidFill>
                  <a:srgbClr val="333333"/>
                </a:solidFill>
                <a:latin typeface="Consolas" panose="020B0609020204030204" pitchFamily="49" charset="0"/>
              </a:rPr>
              <a:t>, String </a:t>
            </a:r>
            <a:r>
              <a:rPr lang="en-US" dirty="0" err="1" smtClean="0">
                <a:solidFill>
                  <a:srgbClr val="333333"/>
                </a:solidFill>
                <a:latin typeface="Consolas" panose="020B0609020204030204" pitchFamily="49" charset="0"/>
              </a:rPr>
              <a:t>Ctable</a:t>
            </a:r>
            <a:r>
              <a:rPr lang="en-US" dirty="0" smtClean="0">
                <a:solidFill>
                  <a:srgbClr val="333333"/>
                </a:solidFill>
                <a:latin typeface="Consolas" panose="020B0609020204030204" pitchFamily="49" charset="0"/>
              </a:rPr>
              <a:t>)</a:t>
            </a:r>
            <a:endParaRPr lang="en-US" dirty="0"/>
          </a:p>
          <a:p>
            <a:r>
              <a:rPr lang="en-US" dirty="0">
                <a:solidFill>
                  <a:srgbClr val="A71D5D"/>
                </a:solidFill>
                <a:latin typeface="Consolas" panose="020B0609020204030204" pitchFamily="49" charset="0"/>
              </a:rPr>
              <a:t>long</a:t>
            </a:r>
            <a:r>
              <a:rPr lang="en-US" dirty="0">
                <a:solidFill>
                  <a:srgbClr val="333333"/>
                </a:solidFill>
                <a:latin typeface="Consolas" panose="020B0609020204030204" pitchFamily="49" charset="0"/>
              </a:rPr>
              <a:t> </a:t>
            </a:r>
            <a:r>
              <a:rPr lang="en-US" dirty="0" err="1" smtClean="0">
                <a:solidFill>
                  <a:srgbClr val="795DA3"/>
                </a:solidFill>
                <a:latin typeface="Consolas" panose="020B0609020204030204" pitchFamily="49" charset="0"/>
              </a:rPr>
              <a:t>SpEWiseSum</a:t>
            </a:r>
            <a:r>
              <a:rPr lang="en-US" dirty="0" smtClean="0">
                <a:solidFill>
                  <a:srgbClr val="333333"/>
                </a:solidFill>
                <a:latin typeface="Consolas" panose="020B0609020204030204" pitchFamily="49" charset="0"/>
              </a:rPr>
              <a:t>(String </a:t>
            </a:r>
            <a:r>
              <a:rPr lang="en-US" dirty="0" err="1">
                <a:solidFill>
                  <a:srgbClr val="333333"/>
                </a:solidFill>
                <a:latin typeface="Consolas" panose="020B0609020204030204" pitchFamily="49" charset="0"/>
              </a:rPr>
              <a:t>Atable</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Btable</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Ctable</a:t>
            </a:r>
            <a:r>
              <a:rPr lang="en-US" dirty="0">
                <a:solidFill>
                  <a:srgbClr val="333333"/>
                </a:solidFill>
                <a:latin typeface="Consolas" panose="020B0609020204030204" pitchFamily="49" charset="0"/>
              </a:rPr>
              <a:t>)</a:t>
            </a:r>
            <a:endParaRPr lang="en-US" dirty="0"/>
          </a:p>
          <a:p>
            <a:r>
              <a:rPr lang="en-US" dirty="0" smtClean="0"/>
              <a:t>…</a:t>
            </a:r>
            <a:endParaRPr lang="en-US" dirty="0"/>
          </a:p>
        </p:txBody>
      </p:sp>
      <p:sp>
        <p:nvSpPr>
          <p:cNvPr id="6" name="TextBox 5"/>
          <p:cNvSpPr txBox="1"/>
          <p:nvPr/>
        </p:nvSpPr>
        <p:spPr>
          <a:xfrm>
            <a:off x="3267075" y="4383603"/>
            <a:ext cx="2994026" cy="830997"/>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sz="2400" b="1" dirty="0" smtClean="0"/>
              <a:t>Simple API abstracts the iterator pipeline</a:t>
            </a:r>
            <a:endParaRPr lang="en-US" sz="2400" b="1" dirty="0"/>
          </a:p>
        </p:txBody>
      </p:sp>
    </p:spTree>
    <p:extLst>
      <p:ext uri="{BB962C8B-B14F-4D97-AF65-F5344CB8AC3E}">
        <p14:creationId xmlns:p14="http://schemas.microsoft.com/office/powerpoint/2010/main" val="4065730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Graphulo Client Functions</a:t>
            </a:r>
            <a:endParaRPr lang="en-US" dirty="0"/>
          </a:p>
        </p:txBody>
      </p:sp>
      <p:sp>
        <p:nvSpPr>
          <p:cNvPr id="5" name="Rectangle 4"/>
          <p:cNvSpPr/>
          <p:nvPr/>
        </p:nvSpPr>
        <p:spPr>
          <a:xfrm>
            <a:off x="600076" y="1736725"/>
            <a:ext cx="8355010" cy="3385542"/>
          </a:xfrm>
          <a:prstGeom prst="rect">
            <a:avLst/>
          </a:prstGeom>
        </p:spPr>
        <p:txBody>
          <a:bodyPr wrap="square">
            <a:spAutoFit/>
          </a:bodyPr>
          <a:lstStyle/>
          <a:p>
            <a:r>
              <a:rPr lang="en-US" dirty="0">
                <a:solidFill>
                  <a:srgbClr val="A71D5D"/>
                </a:solidFill>
                <a:latin typeface="Consolas" panose="020B0609020204030204" pitchFamily="49" charset="0"/>
              </a:rPr>
              <a:t>long</a:t>
            </a:r>
            <a:r>
              <a:rPr lang="en-US" dirty="0">
                <a:solidFill>
                  <a:srgbClr val="333333"/>
                </a:solidFill>
                <a:latin typeface="Consolas" panose="020B0609020204030204" pitchFamily="49" charset="0"/>
              </a:rPr>
              <a:t> </a:t>
            </a:r>
            <a:r>
              <a:rPr lang="en-US" dirty="0" err="1">
                <a:solidFill>
                  <a:srgbClr val="795DA3"/>
                </a:solidFill>
                <a:latin typeface="Consolas" panose="020B0609020204030204" pitchFamily="49" charset="0"/>
              </a:rPr>
              <a:t>TwoTable</a:t>
            </a:r>
            <a:r>
              <a:rPr lang="en-US" dirty="0" smtClean="0">
                <a:solidFill>
                  <a:srgbClr val="333333"/>
                </a:solidFill>
                <a:latin typeface="Consolas" panose="020B0609020204030204" pitchFamily="49" charset="0"/>
              </a:rPr>
              <a:t>(</a:t>
            </a:r>
          </a:p>
          <a:p>
            <a:r>
              <a:rPr lang="en-US" dirty="0">
                <a:solidFill>
                  <a:srgbClr val="333333"/>
                </a:solidFill>
                <a:latin typeface="Consolas" panose="020B0609020204030204" pitchFamily="49" charset="0"/>
              </a:rPr>
              <a:t>	</a:t>
            </a:r>
            <a:r>
              <a:rPr lang="en-US" sz="1600" dirty="0" smtClean="0">
                <a:solidFill>
                  <a:srgbClr val="333333"/>
                </a:solidFill>
                <a:latin typeface="Consolas" panose="020B0609020204030204" pitchFamily="49" charset="0"/>
              </a:rPr>
              <a:t>String </a:t>
            </a:r>
            <a:r>
              <a:rPr lang="en-US" sz="1600" dirty="0" err="1">
                <a:solidFill>
                  <a:srgbClr val="333333"/>
                </a:solidFill>
                <a:latin typeface="Consolas" panose="020B0609020204030204" pitchFamily="49" charset="0"/>
              </a:rPr>
              <a:t>ATtable</a:t>
            </a:r>
            <a:r>
              <a:rPr lang="en-US" sz="1600" dirty="0">
                <a:solidFill>
                  <a:srgbClr val="333333"/>
                </a:solidFill>
                <a:latin typeface="Consolas" panose="020B0609020204030204" pitchFamily="49" charset="0"/>
              </a:rPr>
              <a:t>, String </a:t>
            </a:r>
            <a:r>
              <a:rPr lang="en-US" sz="1600" dirty="0" err="1">
                <a:solidFill>
                  <a:srgbClr val="333333"/>
                </a:solidFill>
                <a:latin typeface="Consolas" panose="020B0609020204030204" pitchFamily="49" charset="0"/>
              </a:rPr>
              <a:t>Btable</a:t>
            </a:r>
            <a:r>
              <a:rPr lang="en-US" sz="1600" dirty="0">
                <a:solidFill>
                  <a:srgbClr val="333333"/>
                </a:solidFill>
                <a:latin typeface="Consolas" panose="020B0609020204030204" pitchFamily="49" charset="0"/>
              </a:rPr>
              <a:t>, String </a:t>
            </a:r>
            <a:r>
              <a:rPr lang="en-US" sz="1600" dirty="0" err="1">
                <a:solidFill>
                  <a:srgbClr val="333333"/>
                </a:solidFill>
                <a:latin typeface="Consolas" panose="020B0609020204030204" pitchFamily="49" charset="0"/>
              </a:rPr>
              <a:t>Ctable</a:t>
            </a:r>
            <a:r>
              <a:rPr lang="en-US" sz="1600" dirty="0">
                <a:solidFill>
                  <a:srgbClr val="333333"/>
                </a:solidFill>
                <a:latin typeface="Consolas" panose="020B0609020204030204" pitchFamily="49" charset="0"/>
              </a:rPr>
              <a:t>, </a:t>
            </a:r>
            <a:r>
              <a:rPr lang="en-US" sz="1600" dirty="0" smtClean="0">
                <a:solidFill>
                  <a:srgbClr val="333333"/>
                </a:solidFill>
                <a:latin typeface="Consolas" panose="020B0609020204030204" pitchFamily="49" charset="0"/>
              </a:rPr>
              <a:t>String </a:t>
            </a:r>
            <a:r>
              <a:rPr lang="en-US" sz="1600" dirty="0" err="1">
                <a:solidFill>
                  <a:srgbClr val="333333"/>
                </a:solidFill>
                <a:latin typeface="Consolas" panose="020B0609020204030204" pitchFamily="49" charset="0"/>
              </a:rPr>
              <a:t>CTtable</a:t>
            </a:r>
            <a:r>
              <a:rPr lang="en-US" sz="1600" dirty="0" smtClean="0">
                <a:solidFill>
                  <a:srgbClr val="333333"/>
                </a:solidFill>
                <a:latin typeface="Consolas" panose="020B0609020204030204" pitchFamily="49" charset="0"/>
              </a:rPr>
              <a:t>, 	</a:t>
            </a:r>
          </a:p>
          <a:p>
            <a:r>
              <a:rPr lang="en-US" sz="1600" dirty="0">
                <a:solidFill>
                  <a:srgbClr val="333333"/>
                </a:solidFill>
                <a:latin typeface="Consolas" panose="020B0609020204030204" pitchFamily="49" charset="0"/>
              </a:rPr>
              <a:t>	</a:t>
            </a:r>
            <a:r>
              <a:rPr lang="en-US" sz="1600" dirty="0" err="1" smtClean="0">
                <a:solidFill>
                  <a:srgbClr val="A71D5D"/>
                </a:solidFill>
                <a:latin typeface="Consolas" panose="020B0609020204030204" pitchFamily="49" charset="0"/>
              </a:rPr>
              <a:t>int</a:t>
            </a:r>
            <a:r>
              <a:rPr lang="en-US" sz="1600" dirty="0" smtClean="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BScanIteratorPriority</a:t>
            </a:r>
            <a:r>
              <a:rPr lang="en-US" sz="1600" dirty="0" smtClean="0">
                <a:solidFill>
                  <a:srgbClr val="333333"/>
                </a:solidFill>
                <a:latin typeface="Consolas" panose="020B0609020204030204" pitchFamily="49" charset="0"/>
              </a:rPr>
              <a:t>, </a:t>
            </a:r>
            <a:r>
              <a:rPr lang="en-US" sz="1600" dirty="0" err="1" smtClean="0">
                <a:solidFill>
                  <a:srgbClr val="333333"/>
                </a:solidFill>
                <a:latin typeface="Consolas" panose="020B0609020204030204" pitchFamily="49" charset="0"/>
              </a:rPr>
              <a:t>TwoTableIterator.DOTMODE</a:t>
            </a:r>
            <a:r>
              <a:rPr lang="en-US" sz="1600" dirty="0" smtClean="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dotmode</a:t>
            </a:r>
            <a:r>
              <a:rPr lang="en-US" sz="1600" dirty="0">
                <a:solidFill>
                  <a:srgbClr val="333333"/>
                </a:solidFill>
                <a:latin typeface="Consolas" panose="020B0609020204030204" pitchFamily="49" charset="0"/>
              </a:rPr>
              <a:t>, </a:t>
            </a:r>
            <a:endParaRPr lang="en-US" sz="1600" dirty="0" smtClean="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smtClean="0">
                <a:solidFill>
                  <a:srgbClr val="A71D5D"/>
                </a:solidFill>
                <a:latin typeface="Consolas" panose="020B0609020204030204" pitchFamily="49" charset="0"/>
              </a:rPr>
              <a:t>Map&lt;</a:t>
            </a:r>
            <a:r>
              <a:rPr lang="en-US" sz="1600" dirty="0" smtClean="0">
                <a:solidFill>
                  <a:srgbClr val="333333"/>
                </a:solidFill>
                <a:latin typeface="Consolas" panose="020B0609020204030204" pitchFamily="49" charset="0"/>
              </a:rPr>
              <a:t>String</a:t>
            </a:r>
            <a:r>
              <a:rPr lang="en-US" sz="1600" dirty="0">
                <a:solidFill>
                  <a:srgbClr val="A71D5D"/>
                </a:solidFill>
                <a:latin typeface="Consolas" panose="020B0609020204030204" pitchFamily="49" charset="0"/>
              </a:rPr>
              <a:t>, </a:t>
            </a:r>
            <a:r>
              <a:rPr lang="en-US" sz="1600" dirty="0">
                <a:solidFill>
                  <a:srgbClr val="333333"/>
                </a:solidFill>
                <a:latin typeface="Consolas" panose="020B0609020204030204" pitchFamily="49" charset="0"/>
              </a:rPr>
              <a:t>String</a:t>
            </a:r>
            <a:r>
              <a:rPr lang="en-US" sz="1600" dirty="0">
                <a:solidFill>
                  <a:srgbClr val="A71D5D"/>
                </a:solidFill>
                <a:latin typeface="Consolas" panose="020B0609020204030204" pitchFamily="49" charset="0"/>
              </a:rPr>
              <a:t>&gt;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optsTT</a:t>
            </a:r>
            <a:r>
              <a:rPr lang="en-US" sz="1600" dirty="0" smtClean="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IteratorSetting</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plusOp</a:t>
            </a:r>
            <a:r>
              <a:rPr lang="en-US" sz="1600" dirty="0" smtClean="0">
                <a:solidFill>
                  <a:srgbClr val="333333"/>
                </a:solidFill>
                <a:latin typeface="Consolas" panose="020B0609020204030204" pitchFamily="49" charset="0"/>
              </a:rPr>
              <a:t>,</a:t>
            </a:r>
            <a:r>
              <a:rPr lang="en-US" sz="1600" dirty="0">
                <a:solidFill>
                  <a:srgbClr val="333333"/>
                </a:solidFill>
                <a:latin typeface="Consolas" panose="020B0609020204030204" pitchFamily="49" charset="0"/>
              </a:rPr>
              <a:t> </a:t>
            </a:r>
            <a:endParaRPr lang="en-US" sz="1600" dirty="0" smtClean="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smtClean="0">
                <a:solidFill>
                  <a:srgbClr val="333333"/>
                </a:solidFill>
                <a:latin typeface="Consolas" panose="020B0609020204030204" pitchFamily="49" charset="0"/>
              </a:rPr>
              <a:t>String </a:t>
            </a:r>
            <a:r>
              <a:rPr lang="en-US" sz="1600" dirty="0" err="1">
                <a:solidFill>
                  <a:srgbClr val="333333"/>
                </a:solidFill>
                <a:latin typeface="Consolas" panose="020B0609020204030204" pitchFamily="49" charset="0"/>
              </a:rPr>
              <a:t>rowFilter</a:t>
            </a:r>
            <a:r>
              <a:rPr lang="en-US" sz="1600" dirty="0" smtClean="0">
                <a:solidFill>
                  <a:srgbClr val="333333"/>
                </a:solidFill>
                <a:latin typeface="Consolas" panose="020B0609020204030204" pitchFamily="49" charset="0"/>
              </a:rPr>
              <a:t>,</a:t>
            </a:r>
            <a:r>
              <a:rPr lang="en-US" sz="1600" dirty="0">
                <a:solidFill>
                  <a:srgbClr val="333333"/>
                </a:solidFill>
                <a:latin typeface="Consolas" panose="020B0609020204030204" pitchFamily="49" charset="0"/>
              </a:rPr>
              <a:t> String </a:t>
            </a:r>
            <a:r>
              <a:rPr lang="en-US" sz="1600" dirty="0" err="1">
                <a:solidFill>
                  <a:srgbClr val="333333"/>
                </a:solidFill>
                <a:latin typeface="Consolas" panose="020B0609020204030204" pitchFamily="49" charset="0"/>
              </a:rPr>
              <a:t>colFilterAT</a:t>
            </a:r>
            <a:r>
              <a:rPr lang="en-US" sz="1600" dirty="0">
                <a:solidFill>
                  <a:srgbClr val="333333"/>
                </a:solidFill>
                <a:latin typeface="Consolas" panose="020B0609020204030204" pitchFamily="49" charset="0"/>
              </a:rPr>
              <a:t>, String </a:t>
            </a:r>
            <a:r>
              <a:rPr lang="en-US" sz="1600" dirty="0" err="1">
                <a:solidFill>
                  <a:srgbClr val="333333"/>
                </a:solidFill>
                <a:latin typeface="Consolas" panose="020B0609020204030204" pitchFamily="49" charset="0"/>
              </a:rPr>
              <a:t>colFilterB</a:t>
            </a:r>
            <a:r>
              <a:rPr lang="en-US" sz="1600" dirty="0" smtClean="0">
                <a:solidFill>
                  <a:srgbClr val="333333"/>
                </a:solidFill>
                <a:latin typeface="Consolas" panose="020B0609020204030204" pitchFamily="49" charset="0"/>
              </a:rPr>
              <a:t>,</a:t>
            </a:r>
            <a:r>
              <a:rPr lang="en-US" sz="1600" dirty="0">
                <a:solidFill>
                  <a:srgbClr val="A71D5D"/>
                </a:solidFill>
                <a:latin typeface="Consolas" panose="020B0609020204030204" pitchFamily="49" charset="0"/>
              </a:rPr>
              <a:t> </a:t>
            </a:r>
            <a:endParaRPr lang="en-US" sz="1600" dirty="0" smtClean="0">
              <a:solidFill>
                <a:srgbClr val="A71D5D"/>
              </a:solidFill>
              <a:latin typeface="Consolas" panose="020B0609020204030204" pitchFamily="49" charset="0"/>
            </a:endParaRPr>
          </a:p>
          <a:p>
            <a:r>
              <a:rPr lang="en-US" sz="1600" dirty="0">
                <a:solidFill>
                  <a:srgbClr val="A71D5D"/>
                </a:solidFill>
                <a:latin typeface="Consolas" panose="020B0609020204030204" pitchFamily="49" charset="0"/>
              </a:rPr>
              <a:t>	</a:t>
            </a:r>
            <a:r>
              <a:rPr lang="en-US" sz="1600" dirty="0" err="1" smtClean="0">
                <a:solidFill>
                  <a:srgbClr val="A71D5D"/>
                </a:solidFill>
                <a:latin typeface="Consolas" panose="020B0609020204030204" pitchFamily="49" charset="0"/>
              </a:rPr>
              <a:t>boolean</a:t>
            </a:r>
            <a:r>
              <a:rPr lang="en-US" sz="1600" dirty="0" smtClean="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emitNoMatchA</a:t>
            </a:r>
            <a:r>
              <a:rPr lang="en-US" sz="1600" dirty="0">
                <a:solidFill>
                  <a:srgbClr val="333333"/>
                </a:solidFill>
                <a:latin typeface="Consolas" panose="020B0609020204030204" pitchFamily="49" charset="0"/>
              </a:rPr>
              <a:t>, </a:t>
            </a:r>
            <a:r>
              <a:rPr lang="en-US" sz="1600" dirty="0" err="1">
                <a:solidFill>
                  <a:srgbClr val="A71D5D"/>
                </a:solidFill>
                <a:latin typeface="Consolas" panose="020B0609020204030204" pitchFamily="49" charset="0"/>
              </a:rPr>
              <a:t>boolean</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emitNoMatchB</a:t>
            </a:r>
            <a:r>
              <a:rPr lang="en-US" sz="1600" dirty="0" smtClean="0">
                <a:solidFill>
                  <a:srgbClr val="333333"/>
                </a:solidFill>
                <a:latin typeface="Consolas" panose="020B0609020204030204" pitchFamily="49" charset="0"/>
              </a:rPr>
              <a:t>,</a:t>
            </a:r>
            <a:r>
              <a:rPr lang="en-US" sz="1600" dirty="0">
                <a:solidFill>
                  <a:srgbClr val="A71D5D"/>
                </a:solidFill>
                <a:latin typeface="Consolas" panose="020B0609020204030204" pitchFamily="49" charset="0"/>
              </a:rPr>
              <a:t> </a:t>
            </a:r>
            <a:endParaRPr lang="en-US" sz="1600" dirty="0" smtClean="0">
              <a:solidFill>
                <a:srgbClr val="A71D5D"/>
              </a:solidFill>
              <a:latin typeface="Consolas" panose="020B0609020204030204" pitchFamily="49" charset="0"/>
            </a:endParaRPr>
          </a:p>
          <a:p>
            <a:r>
              <a:rPr lang="en-US" sz="1600" dirty="0">
                <a:solidFill>
                  <a:srgbClr val="A71D5D"/>
                </a:solidFill>
                <a:latin typeface="Consolas" panose="020B0609020204030204" pitchFamily="49" charset="0"/>
              </a:rPr>
              <a:t>	</a:t>
            </a:r>
            <a:r>
              <a:rPr lang="en-US" sz="1600" dirty="0" smtClean="0">
                <a:solidFill>
                  <a:srgbClr val="A71D5D"/>
                </a:solidFill>
                <a:latin typeface="Consolas" panose="020B0609020204030204" pitchFamily="49" charset="0"/>
              </a:rPr>
              <a:t>List&lt;</a:t>
            </a:r>
            <a:r>
              <a:rPr lang="en-US" sz="1600" dirty="0" err="1" smtClean="0">
                <a:solidFill>
                  <a:srgbClr val="333333"/>
                </a:solidFill>
                <a:latin typeface="Consolas" panose="020B0609020204030204" pitchFamily="49" charset="0"/>
              </a:rPr>
              <a:t>IteratorSetting</a:t>
            </a:r>
            <a:r>
              <a:rPr lang="en-US" sz="1600" dirty="0">
                <a:solidFill>
                  <a:srgbClr val="A71D5D"/>
                </a:solidFill>
                <a:latin typeface="Consolas" panose="020B0609020204030204" pitchFamily="49" charset="0"/>
              </a:rPr>
              <a:t>&gt;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iteratorsBeforeA</a:t>
            </a:r>
            <a:r>
              <a:rPr lang="en-US" sz="1600" dirty="0">
                <a:solidFill>
                  <a:srgbClr val="333333"/>
                </a:solidFill>
                <a:latin typeface="Consolas" panose="020B0609020204030204" pitchFamily="49" charset="0"/>
              </a:rPr>
              <a:t>, </a:t>
            </a:r>
            <a:endParaRPr lang="en-US" sz="1600" dirty="0" smtClean="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smtClean="0">
                <a:solidFill>
                  <a:srgbClr val="A71D5D"/>
                </a:solidFill>
                <a:latin typeface="Consolas" panose="020B0609020204030204" pitchFamily="49" charset="0"/>
              </a:rPr>
              <a:t>List&lt;</a:t>
            </a:r>
            <a:r>
              <a:rPr lang="en-US" sz="1600" dirty="0" err="1" smtClean="0">
                <a:solidFill>
                  <a:srgbClr val="333333"/>
                </a:solidFill>
                <a:latin typeface="Consolas" panose="020B0609020204030204" pitchFamily="49" charset="0"/>
              </a:rPr>
              <a:t>IteratorSetting</a:t>
            </a:r>
            <a:r>
              <a:rPr lang="en-US" sz="1600" dirty="0">
                <a:solidFill>
                  <a:srgbClr val="A71D5D"/>
                </a:solidFill>
                <a:latin typeface="Consolas" panose="020B0609020204030204" pitchFamily="49" charset="0"/>
              </a:rPr>
              <a:t>&gt;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iteratorsBeforeB</a:t>
            </a:r>
            <a:r>
              <a:rPr lang="en-US" sz="1600" dirty="0" smtClean="0">
                <a:solidFill>
                  <a:srgbClr val="333333"/>
                </a:solidFill>
                <a:latin typeface="Consolas" panose="020B0609020204030204" pitchFamily="49" charset="0"/>
              </a:rPr>
              <a:t>,</a:t>
            </a:r>
            <a:r>
              <a:rPr lang="en-US" sz="1600" dirty="0">
                <a:solidFill>
                  <a:srgbClr val="A71D5D"/>
                </a:solidFill>
                <a:latin typeface="Consolas" panose="020B0609020204030204" pitchFamily="49" charset="0"/>
              </a:rPr>
              <a:t> </a:t>
            </a:r>
            <a:endParaRPr lang="en-US" sz="1600" dirty="0" smtClean="0">
              <a:solidFill>
                <a:srgbClr val="A71D5D"/>
              </a:solidFill>
              <a:latin typeface="Consolas" panose="020B0609020204030204" pitchFamily="49" charset="0"/>
            </a:endParaRPr>
          </a:p>
          <a:p>
            <a:r>
              <a:rPr lang="en-US" sz="1600" dirty="0">
                <a:solidFill>
                  <a:srgbClr val="A71D5D"/>
                </a:solidFill>
                <a:latin typeface="Consolas" panose="020B0609020204030204" pitchFamily="49" charset="0"/>
              </a:rPr>
              <a:t>	</a:t>
            </a:r>
            <a:r>
              <a:rPr lang="en-US" sz="1600" dirty="0" smtClean="0">
                <a:solidFill>
                  <a:srgbClr val="A71D5D"/>
                </a:solidFill>
                <a:latin typeface="Consolas" panose="020B0609020204030204" pitchFamily="49" charset="0"/>
              </a:rPr>
              <a:t>List&lt;</a:t>
            </a:r>
            <a:r>
              <a:rPr lang="en-US" sz="1600" dirty="0" err="1" smtClean="0">
                <a:solidFill>
                  <a:srgbClr val="333333"/>
                </a:solidFill>
                <a:latin typeface="Consolas" panose="020B0609020204030204" pitchFamily="49" charset="0"/>
              </a:rPr>
              <a:t>IteratorSetting</a:t>
            </a:r>
            <a:r>
              <a:rPr lang="en-US" sz="1600" dirty="0">
                <a:solidFill>
                  <a:srgbClr val="A71D5D"/>
                </a:solidFill>
                <a:latin typeface="Consolas" panose="020B0609020204030204" pitchFamily="49" charset="0"/>
              </a:rPr>
              <a:t>&gt;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iteratorsAfterTwoTable</a:t>
            </a:r>
            <a:r>
              <a:rPr lang="en-US" sz="1600" dirty="0" smtClean="0">
                <a:solidFill>
                  <a:srgbClr val="333333"/>
                </a:solidFill>
                <a:latin typeface="Consolas" panose="020B0609020204030204" pitchFamily="49" charset="0"/>
              </a:rPr>
              <a:t>,</a:t>
            </a:r>
            <a:r>
              <a:rPr lang="en-US" sz="1600" dirty="0">
                <a:solidFill>
                  <a:srgbClr val="333333"/>
                </a:solidFill>
                <a:latin typeface="Consolas" panose="020B0609020204030204" pitchFamily="49" charset="0"/>
              </a:rPr>
              <a:t> </a:t>
            </a:r>
            <a:endParaRPr lang="en-US" sz="1600" dirty="0" smtClean="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smtClean="0">
                <a:solidFill>
                  <a:srgbClr val="333333"/>
                </a:solidFill>
                <a:latin typeface="Consolas" panose="020B0609020204030204" pitchFamily="49" charset="0"/>
              </a:rPr>
              <a:t>Reducer </a:t>
            </a:r>
            <a:r>
              <a:rPr lang="en-US" sz="1600" dirty="0" err="1">
                <a:solidFill>
                  <a:srgbClr val="333333"/>
                </a:solidFill>
                <a:latin typeface="Consolas" panose="020B0609020204030204" pitchFamily="49" charset="0"/>
              </a:rPr>
              <a:t>reducer</a:t>
            </a:r>
            <a:r>
              <a:rPr lang="en-US" sz="1600" dirty="0">
                <a:solidFill>
                  <a:srgbClr val="333333"/>
                </a:solidFill>
                <a:latin typeface="Consolas" panose="020B0609020204030204" pitchFamily="49" charset="0"/>
              </a:rPr>
              <a:t>, </a:t>
            </a:r>
            <a:r>
              <a:rPr lang="en-US" sz="1600" dirty="0">
                <a:solidFill>
                  <a:srgbClr val="A71D5D"/>
                </a:solidFill>
                <a:latin typeface="Consolas" panose="020B0609020204030204" pitchFamily="49" charset="0"/>
              </a:rPr>
              <a:t>Map&lt;</a:t>
            </a:r>
            <a:r>
              <a:rPr lang="en-US" sz="1600" dirty="0">
                <a:solidFill>
                  <a:srgbClr val="333333"/>
                </a:solidFill>
                <a:latin typeface="Consolas" panose="020B0609020204030204" pitchFamily="49" charset="0"/>
              </a:rPr>
              <a:t>String</a:t>
            </a:r>
            <a:r>
              <a:rPr lang="en-US" sz="1600" dirty="0">
                <a:solidFill>
                  <a:srgbClr val="A71D5D"/>
                </a:solidFill>
                <a:latin typeface="Consolas" panose="020B0609020204030204" pitchFamily="49" charset="0"/>
              </a:rPr>
              <a:t>, </a:t>
            </a:r>
            <a:r>
              <a:rPr lang="en-US" sz="1600" dirty="0">
                <a:solidFill>
                  <a:srgbClr val="333333"/>
                </a:solidFill>
                <a:latin typeface="Consolas" panose="020B0609020204030204" pitchFamily="49" charset="0"/>
              </a:rPr>
              <a:t>String</a:t>
            </a:r>
            <a:r>
              <a:rPr lang="en-US" sz="1600" dirty="0">
                <a:solidFill>
                  <a:srgbClr val="A71D5D"/>
                </a:solidFill>
                <a:latin typeface="Consolas" panose="020B0609020204030204" pitchFamily="49" charset="0"/>
              </a:rPr>
              <a:t>&gt;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reducerOpts</a:t>
            </a:r>
            <a:r>
              <a:rPr lang="en-US" sz="1600" dirty="0" smtClean="0">
                <a:solidFill>
                  <a:srgbClr val="333333"/>
                </a:solidFill>
                <a:latin typeface="Consolas" panose="020B0609020204030204" pitchFamily="49" charset="0"/>
              </a:rPr>
              <a:t>,</a:t>
            </a:r>
            <a:r>
              <a:rPr lang="en-US" sz="1600" dirty="0">
                <a:solidFill>
                  <a:srgbClr val="A71D5D"/>
                </a:solidFill>
                <a:latin typeface="Consolas" panose="020B0609020204030204" pitchFamily="49" charset="0"/>
              </a:rPr>
              <a:t> </a:t>
            </a:r>
            <a:endParaRPr lang="en-US" sz="1600" dirty="0" smtClean="0">
              <a:solidFill>
                <a:srgbClr val="A71D5D"/>
              </a:solidFill>
              <a:latin typeface="Consolas" panose="020B0609020204030204" pitchFamily="49" charset="0"/>
            </a:endParaRPr>
          </a:p>
          <a:p>
            <a:r>
              <a:rPr lang="en-US" sz="1600" dirty="0">
                <a:solidFill>
                  <a:srgbClr val="A71D5D"/>
                </a:solidFill>
                <a:latin typeface="Consolas" panose="020B0609020204030204" pitchFamily="49" charset="0"/>
              </a:rPr>
              <a:t>	</a:t>
            </a:r>
            <a:r>
              <a:rPr lang="en-US" sz="1600" dirty="0" err="1" smtClean="0">
                <a:solidFill>
                  <a:srgbClr val="A71D5D"/>
                </a:solidFill>
                <a:latin typeface="Consolas" panose="020B0609020204030204" pitchFamily="49" charset="0"/>
              </a:rPr>
              <a:t>int</a:t>
            </a:r>
            <a:r>
              <a:rPr lang="en-US" sz="1600" dirty="0" smtClean="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numEntriesCheckpoint</a:t>
            </a:r>
            <a:r>
              <a:rPr lang="en-US" sz="1600" dirty="0" smtClean="0">
                <a:solidFill>
                  <a:srgbClr val="333333"/>
                </a:solidFill>
                <a:latin typeface="Consolas" panose="020B0609020204030204" pitchFamily="49" charset="0"/>
              </a:rPr>
              <a:t>,</a:t>
            </a:r>
            <a:r>
              <a:rPr lang="en-US" sz="1600" dirty="0">
                <a:solidFill>
                  <a:srgbClr val="333333"/>
                </a:solidFill>
                <a:latin typeface="Consolas" panose="020B0609020204030204" pitchFamily="49" charset="0"/>
              </a:rPr>
              <a:t> Authorizations </a:t>
            </a:r>
            <a:r>
              <a:rPr lang="en-US" sz="1600" dirty="0" err="1">
                <a:solidFill>
                  <a:srgbClr val="333333"/>
                </a:solidFill>
                <a:latin typeface="Consolas" panose="020B0609020204030204" pitchFamily="49" charset="0"/>
              </a:rPr>
              <a:t>ATauthorizations</a:t>
            </a:r>
            <a:r>
              <a:rPr lang="en-US" sz="1600" dirty="0">
                <a:solidFill>
                  <a:srgbClr val="333333"/>
                </a:solidFill>
                <a:latin typeface="Consolas" panose="020B0609020204030204" pitchFamily="49" charset="0"/>
              </a:rPr>
              <a:t>, </a:t>
            </a:r>
            <a:r>
              <a:rPr lang="en-US" sz="1600" dirty="0" smtClean="0">
                <a:solidFill>
                  <a:srgbClr val="333333"/>
                </a:solidFill>
                <a:latin typeface="Consolas" panose="020B0609020204030204" pitchFamily="49" charset="0"/>
              </a:rPr>
              <a:t>	Authorizations </a:t>
            </a:r>
            <a:r>
              <a:rPr lang="en-US" sz="1600" dirty="0" err="1">
                <a:solidFill>
                  <a:srgbClr val="333333"/>
                </a:solidFill>
                <a:latin typeface="Consolas" panose="020B0609020204030204" pitchFamily="49" charset="0"/>
              </a:rPr>
              <a:t>Bauthorizations</a:t>
            </a:r>
            <a:r>
              <a:rPr lang="en-US" sz="1600" dirty="0" smtClean="0">
                <a:solidFill>
                  <a:srgbClr val="333333"/>
                </a:solidFill>
                <a:latin typeface="Consolas" panose="020B0609020204030204" pitchFamily="49" charset="0"/>
              </a:rPr>
              <a:t>,</a:t>
            </a:r>
            <a:r>
              <a:rPr lang="en-US" sz="1600" dirty="0">
                <a:solidFill>
                  <a:srgbClr val="A71D5D"/>
                </a:solidFill>
                <a:latin typeface="Consolas" panose="020B0609020204030204" pitchFamily="49" charset="0"/>
              </a:rPr>
              <a:t> </a:t>
            </a:r>
            <a:r>
              <a:rPr lang="en-US" sz="1600" dirty="0" err="1">
                <a:solidFill>
                  <a:srgbClr val="A71D5D"/>
                </a:solidFill>
                <a:latin typeface="Consolas" panose="020B0609020204030204" pitchFamily="49" charset="0"/>
              </a:rPr>
              <a:t>int</a:t>
            </a:r>
            <a:r>
              <a:rPr lang="en-US" sz="1600" dirty="0">
                <a:solidFill>
                  <a:srgbClr val="333333"/>
                </a:solidFill>
                <a:latin typeface="Consolas" panose="020B0609020204030204" pitchFamily="49" charset="0"/>
              </a:rPr>
              <a:t> </a:t>
            </a:r>
            <a:r>
              <a:rPr lang="en-US" sz="1600" dirty="0" err="1" smtClean="0">
                <a:solidFill>
                  <a:srgbClr val="333333"/>
                </a:solidFill>
                <a:latin typeface="Consolas" panose="020B0609020204030204" pitchFamily="49" charset="0"/>
              </a:rPr>
              <a:t>batchWriterThreads</a:t>
            </a:r>
            <a:endParaRPr lang="en-US" sz="1600" dirty="0" smtClean="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a:t>
            </a:r>
          </a:p>
        </p:txBody>
      </p:sp>
      <p:sp>
        <p:nvSpPr>
          <p:cNvPr id="13" name="TextBox 12"/>
          <p:cNvSpPr txBox="1"/>
          <p:nvPr/>
        </p:nvSpPr>
        <p:spPr>
          <a:xfrm>
            <a:off x="3267075" y="5122267"/>
            <a:ext cx="2994026" cy="830997"/>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sz="2400" b="1" dirty="0" smtClean="0"/>
              <a:t>Full control </a:t>
            </a:r>
          </a:p>
          <a:p>
            <a:pPr algn="ctr"/>
            <a:r>
              <a:rPr lang="en-US" sz="2400" b="1" dirty="0" smtClean="0"/>
              <a:t>when you need it</a:t>
            </a:r>
            <a:endParaRPr lang="en-US" sz="2400" b="1" dirty="0"/>
          </a:p>
        </p:txBody>
      </p:sp>
    </p:spTree>
    <p:extLst>
      <p:ext uri="{BB962C8B-B14F-4D97-AF65-F5344CB8AC3E}">
        <p14:creationId xmlns:p14="http://schemas.microsoft.com/office/powerpoint/2010/main" val="3347385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474781"/>
            <a:ext cx="7886700" cy="747390"/>
          </a:xfrm>
        </p:spPr>
        <p:txBody>
          <a:bodyPr/>
          <a:lstStyle/>
          <a:p>
            <a:r>
              <a:rPr lang="en-US" dirty="0" smtClean="0"/>
              <a:t>Computation </a:t>
            </a:r>
            <a:r>
              <a:rPr lang="en-US" dirty="0" smtClean="0">
                <a:sym typeface="Wingdings" panose="05000000000000000000" pitchFamily="2" charset="2"/>
              </a:rPr>
              <a:t> </a:t>
            </a:r>
            <a:r>
              <a:rPr lang="en-US" dirty="0"/>
              <a:t>Databases </a:t>
            </a:r>
          </a:p>
        </p:txBody>
      </p:sp>
      <p:pic>
        <p:nvPicPr>
          <p:cNvPr id="1026" name="Picture 2" descr="https://news.bitcoin.com/wp-content/uploads/2015/12/Database-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28" y="813186"/>
            <a:ext cx="14859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
          <p:cNvPicPr>
            <a:picLocks noChangeAspect="1" noChangeArrowheads="1"/>
          </p:cNvPicPr>
          <p:nvPr/>
        </p:nvPicPr>
        <p:blipFill>
          <a:blip r:embed="rId4" cstate="print"/>
          <a:srcRect/>
          <a:stretch>
            <a:fillRect/>
          </a:stretch>
        </p:blipFill>
        <p:spPr bwMode="auto">
          <a:xfrm>
            <a:off x="2735073" y="1131214"/>
            <a:ext cx="1459074" cy="116787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1700329" y="744376"/>
            <a:ext cx="1388814" cy="1330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cxnSp>
        <p:nvCxnSpPr>
          <p:cNvPr id="10" name="AutoShape 70"/>
          <p:cNvCxnSpPr>
            <a:cxnSpLocks noChangeShapeType="1"/>
            <a:endCxn id="8" idx="0"/>
          </p:cNvCxnSpPr>
          <p:nvPr/>
        </p:nvCxnSpPr>
        <p:spPr bwMode="auto">
          <a:xfrm>
            <a:off x="2532828" y="905452"/>
            <a:ext cx="931781" cy="225761"/>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914375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Graphulo’s </a:t>
            </a:r>
            <a:r>
              <a:rPr lang="en-US" dirty="0" err="1" smtClean="0"/>
              <a:t>TwoTable</a:t>
            </a:r>
            <a:r>
              <a:rPr lang="en-US" dirty="0" smtClean="0"/>
              <a:t> Pipeline</a:t>
            </a:r>
            <a:endParaRPr lang="en-US" dirty="0"/>
          </a:p>
        </p:txBody>
      </p:sp>
      <p:pic>
        <p:nvPicPr>
          <p:cNvPr id="3" name="Picture 2"/>
          <p:cNvPicPr>
            <a:picLocks noChangeAspect="1"/>
          </p:cNvPicPr>
          <p:nvPr/>
        </p:nvPicPr>
        <p:blipFill>
          <a:blip r:embed="rId3"/>
          <a:stretch>
            <a:fillRect/>
          </a:stretch>
        </p:blipFill>
        <p:spPr>
          <a:xfrm>
            <a:off x="671757" y="1614109"/>
            <a:ext cx="6614901" cy="4406445"/>
          </a:xfrm>
          <a:prstGeom prst="rect">
            <a:avLst/>
          </a:prstGeom>
        </p:spPr>
      </p:pic>
      <p:pic>
        <p:nvPicPr>
          <p:cNvPr id="5" name="Chart Placeholder 3"/>
          <p:cNvPicPr>
            <a:picLocks noGrp="1" noChangeAspect="1"/>
          </p:cNvPicPr>
          <p:nvPr>
            <p:ph type="chart" sz="quarter" idx="12"/>
          </p:nvPr>
        </p:nvPicPr>
        <p:blipFill rotWithShape="1">
          <a:blip r:embed="rId4"/>
          <a:srcRect r="69484"/>
          <a:stretch/>
        </p:blipFill>
        <p:spPr>
          <a:xfrm>
            <a:off x="6527801" y="1363508"/>
            <a:ext cx="2328618" cy="3145702"/>
          </a:xfrm>
          <a:prstGeom prst="rect">
            <a:avLst/>
          </a:prstGeom>
        </p:spPr>
      </p:pic>
    </p:spTree>
    <p:extLst>
      <p:ext uri="{BB962C8B-B14F-4D97-AF65-F5344CB8AC3E}">
        <p14:creationId xmlns:p14="http://schemas.microsoft.com/office/powerpoint/2010/main" val="1474693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 and </a:t>
            </a:r>
            <a:r>
              <a:rPr lang="en-US" dirty="0" smtClean="0"/>
              <a:t>Performance</a:t>
            </a:r>
            <a:endParaRPr lang="en-US" dirty="0"/>
          </a:p>
        </p:txBody>
      </p:sp>
    </p:spTree>
    <p:extLst>
      <p:ext uri="{BB962C8B-B14F-4D97-AF65-F5344CB8AC3E}">
        <p14:creationId xmlns:p14="http://schemas.microsoft.com/office/powerpoint/2010/main" val="1477373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Applications and Performance</a:t>
            </a:r>
            <a:endParaRPr lang="en-US" dirty="0"/>
          </a:p>
        </p:txBody>
      </p:sp>
      <p:sp>
        <p:nvSpPr>
          <p:cNvPr id="5" name="Text Placeholder 4"/>
          <p:cNvSpPr>
            <a:spLocks noGrp="1"/>
          </p:cNvSpPr>
          <p:nvPr>
            <p:ph type="body" sz="quarter" idx="11"/>
          </p:nvPr>
        </p:nvSpPr>
        <p:spPr>
          <a:xfrm>
            <a:off x="659305" y="1736725"/>
            <a:ext cx="8196210" cy="4654550"/>
          </a:xfrm>
        </p:spPr>
        <p:txBody>
          <a:bodyPr/>
          <a:lstStyle/>
          <a:p>
            <a:r>
              <a:rPr lang="en-US" dirty="0" smtClean="0"/>
              <a:t>Algorithms: Jaccard and k-Truss</a:t>
            </a:r>
          </a:p>
          <a:p>
            <a:r>
              <a:rPr lang="en-US" dirty="0" smtClean="0"/>
              <a:t>Comparison to main-memory alternatives</a:t>
            </a:r>
          </a:p>
          <a:p>
            <a:pPr lvl="1"/>
            <a:r>
              <a:rPr lang="en-US" dirty="0" smtClean="0"/>
              <a:t>Sparse: D4M </a:t>
            </a:r>
            <a:r>
              <a:rPr lang="en-US" cap="small" dirty="0" smtClean="0"/>
              <a:t>Matlab</a:t>
            </a:r>
            <a:r>
              <a:rPr lang="en-US" dirty="0" smtClean="0"/>
              <a:t> library</a:t>
            </a:r>
          </a:p>
          <a:p>
            <a:pPr lvl="1"/>
            <a:r>
              <a:rPr lang="en-US" dirty="0" smtClean="0"/>
              <a:t>Dense: MTJ Java library</a:t>
            </a:r>
          </a:p>
          <a:p>
            <a:pPr marL="914400" lvl="1" indent="-457200">
              <a:buFont typeface="+mj-lt"/>
              <a:buAutoNum type="arabicPeriod"/>
            </a:pPr>
            <a:endParaRPr lang="en-US" sz="2000" dirty="0" smtClean="0"/>
          </a:p>
          <a:p>
            <a:pPr marL="914400" lvl="1" indent="-457200">
              <a:buFont typeface="+mj-lt"/>
              <a:buAutoNum type="arabicPeriod"/>
            </a:pPr>
            <a:endParaRPr lang="en-US" sz="2000" dirty="0" smtClean="0"/>
          </a:p>
          <a:p>
            <a:pPr marL="914400" lvl="1" indent="-457200">
              <a:buFont typeface="+mj-lt"/>
              <a:buAutoNum type="arabicPeriod"/>
            </a:pPr>
            <a:endParaRPr lang="en-US" dirty="0" smtClean="0"/>
          </a:p>
          <a:p>
            <a:pPr marL="457200" lvl="1" indent="0">
              <a:buNone/>
            </a:pPr>
            <a:endParaRPr lang="en-US" sz="1400" dirty="0" smtClean="0"/>
          </a:p>
          <a:p>
            <a:r>
              <a:rPr lang="en-US" sz="2000" dirty="0" smtClean="0"/>
              <a:t>Node: </a:t>
            </a:r>
            <a:r>
              <a:rPr lang="en-US" sz="1800" dirty="0" smtClean="0"/>
              <a:t>16GB </a:t>
            </a:r>
            <a:r>
              <a:rPr lang="en-US" sz="1800" dirty="0"/>
              <a:t>RAM, </a:t>
            </a:r>
            <a:r>
              <a:rPr lang="en-US" sz="1800" dirty="0" smtClean="0"/>
              <a:t>8 </a:t>
            </a:r>
            <a:r>
              <a:rPr lang="en-US" sz="1800" dirty="0"/>
              <a:t>i7 </a:t>
            </a:r>
            <a:r>
              <a:rPr lang="en-US" sz="1800" dirty="0" smtClean="0"/>
              <a:t>cores, </a:t>
            </a:r>
            <a:r>
              <a:rPr lang="en-US" sz="1800" dirty="0"/>
              <a:t>Accumulo </a:t>
            </a:r>
            <a:r>
              <a:rPr lang="en-US" sz="1800" dirty="0" smtClean="0"/>
              <a:t>1.8.0</a:t>
            </a:r>
            <a:endParaRPr lang="en-US" sz="1800" dirty="0"/>
          </a:p>
          <a:p>
            <a:r>
              <a:rPr lang="en-US" sz="2000" dirty="0" smtClean="0"/>
              <a:t>Data: </a:t>
            </a:r>
            <a:r>
              <a:rPr lang="en-US" sz="1800" dirty="0" smtClean="0"/>
              <a:t>Unpermuted power </a:t>
            </a:r>
            <a:r>
              <a:rPr lang="en-US" sz="1800" dirty="0"/>
              <a:t>law graph </a:t>
            </a:r>
            <a:r>
              <a:rPr lang="en-US" sz="1800" dirty="0" smtClean="0"/>
              <a:t>generator</a:t>
            </a:r>
            <a:endParaRPr lang="en-US" sz="1800" dirty="0"/>
          </a:p>
          <a:p>
            <a:pPr lvl="1"/>
            <a:r>
              <a:rPr lang="en-US" sz="1800" dirty="0" smtClean="0"/>
              <a:t>2</a:t>
            </a:r>
            <a:r>
              <a:rPr lang="en-US" sz="1800" baseline="30000" dirty="0" smtClean="0"/>
              <a:t>SCALE</a:t>
            </a:r>
            <a:r>
              <a:rPr lang="en-US" sz="1800" dirty="0" smtClean="0"/>
              <a:t> nodes, 16 </a:t>
            </a:r>
            <a:r>
              <a:rPr lang="en-US" sz="1800" dirty="0"/>
              <a:t>edges/node</a:t>
            </a:r>
          </a:p>
          <a:p>
            <a:r>
              <a:rPr lang="en-US" sz="2000" dirty="0" smtClean="0"/>
              <a:t>Accumulo Threads: 1-2 tablets</a:t>
            </a:r>
            <a:endParaRPr lang="en-US" dirty="0"/>
          </a:p>
        </p:txBody>
      </p:sp>
      <p:sp>
        <p:nvSpPr>
          <p:cNvPr id="6" name="Rectangle 5"/>
          <p:cNvSpPr/>
          <p:nvPr/>
        </p:nvSpPr>
        <p:spPr bwMode="auto">
          <a:xfrm>
            <a:off x="5486312" y="3321464"/>
            <a:ext cx="1099219" cy="395582"/>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D4M / MTJ</a:t>
            </a:r>
          </a:p>
        </p:txBody>
      </p:sp>
      <p:sp>
        <p:nvSpPr>
          <p:cNvPr id="7" name="Flowchart: Magnetic Disk 6"/>
          <p:cNvSpPr/>
          <p:nvPr/>
        </p:nvSpPr>
        <p:spPr bwMode="auto">
          <a:xfrm>
            <a:off x="7310682" y="2744279"/>
            <a:ext cx="616404" cy="577185"/>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p>
        </p:txBody>
      </p:sp>
      <p:sp>
        <p:nvSpPr>
          <p:cNvPr id="8" name="Flowchart: Magnetic Disk 7"/>
          <p:cNvSpPr/>
          <p:nvPr/>
        </p:nvSpPr>
        <p:spPr bwMode="auto">
          <a:xfrm>
            <a:off x="7310682" y="3717046"/>
            <a:ext cx="616404" cy="577185"/>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b="1" kern="0" dirty="0">
                <a:solidFill>
                  <a:srgbClr val="000000"/>
                </a:solidFill>
                <a:latin typeface="Arial" pitchFamily="-110" charset="0"/>
              </a:rPr>
              <a:t>R</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9" name="Right Arrow 8"/>
          <p:cNvSpPr/>
          <p:nvPr/>
        </p:nvSpPr>
        <p:spPr bwMode="auto">
          <a:xfrm rot="9683423">
            <a:off x="6504711" y="3167020"/>
            <a:ext cx="865456" cy="150729"/>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0" name="Right Arrow 9"/>
          <p:cNvSpPr/>
          <p:nvPr/>
        </p:nvSpPr>
        <p:spPr bwMode="auto">
          <a:xfrm rot="1267254">
            <a:off x="6520498" y="3742612"/>
            <a:ext cx="865456" cy="150729"/>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2" name="Curved Right Arrow 1"/>
          <p:cNvSpPr/>
          <p:nvPr/>
        </p:nvSpPr>
        <p:spPr>
          <a:xfrm rot="16200000">
            <a:off x="5845196" y="3528926"/>
            <a:ext cx="329387" cy="705626"/>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5041515" y="2600635"/>
            <a:ext cx="2344489" cy="584775"/>
          </a:xfrm>
          <a:prstGeom prst="rect">
            <a:avLst/>
          </a:prstGeom>
        </p:spPr>
        <p:txBody>
          <a:bodyPr wrap="square">
            <a:spAutoFit/>
          </a:bodyPr>
          <a:lstStyle/>
          <a:p>
            <a:pPr marL="914400" lvl="1" indent="-457200">
              <a:spcBef>
                <a:spcPct val="20000"/>
              </a:spcBef>
              <a:buFont typeface="+mj-lt"/>
              <a:buAutoNum type="arabicPeriod"/>
            </a:pPr>
            <a:r>
              <a:rPr lang="en-US" sz="1600" b="1" dirty="0">
                <a:solidFill>
                  <a:srgbClr val="000000"/>
                </a:solidFill>
                <a:latin typeface="Open Sans"/>
                <a:cs typeface="Open Sans"/>
              </a:rPr>
              <a:t>Read from Accumulo</a:t>
            </a:r>
          </a:p>
        </p:txBody>
      </p:sp>
      <p:sp>
        <p:nvSpPr>
          <p:cNvPr id="15" name="Rectangle 14"/>
          <p:cNvSpPr/>
          <p:nvPr/>
        </p:nvSpPr>
        <p:spPr>
          <a:xfrm>
            <a:off x="3232865" y="3698619"/>
            <a:ext cx="2240861" cy="584775"/>
          </a:xfrm>
          <a:prstGeom prst="rect">
            <a:avLst/>
          </a:prstGeom>
        </p:spPr>
        <p:txBody>
          <a:bodyPr wrap="square">
            <a:spAutoFit/>
          </a:bodyPr>
          <a:lstStyle/>
          <a:p>
            <a:pPr marL="914400" lvl="1" indent="-457200">
              <a:spcBef>
                <a:spcPct val="20000"/>
              </a:spcBef>
              <a:buFont typeface="+mj-lt"/>
              <a:buAutoNum type="arabicPeriod" startAt="2"/>
            </a:pPr>
            <a:r>
              <a:rPr lang="en-US" sz="1600" b="1" dirty="0">
                <a:solidFill>
                  <a:srgbClr val="000000"/>
                </a:solidFill>
                <a:latin typeface="Open Sans"/>
                <a:cs typeface="Open Sans"/>
              </a:rPr>
              <a:t>Compute in memory</a:t>
            </a:r>
          </a:p>
        </p:txBody>
      </p:sp>
      <p:sp>
        <p:nvSpPr>
          <p:cNvPr id="17" name="Rectangle 16"/>
          <p:cNvSpPr/>
          <p:nvPr/>
        </p:nvSpPr>
        <p:spPr>
          <a:xfrm>
            <a:off x="5268735" y="4094201"/>
            <a:ext cx="2187936" cy="584775"/>
          </a:xfrm>
          <a:prstGeom prst="rect">
            <a:avLst/>
          </a:prstGeom>
        </p:spPr>
        <p:txBody>
          <a:bodyPr wrap="square">
            <a:spAutoFit/>
          </a:bodyPr>
          <a:lstStyle/>
          <a:p>
            <a:pPr marL="914400" lvl="1" indent="-457200">
              <a:spcBef>
                <a:spcPct val="20000"/>
              </a:spcBef>
              <a:buFont typeface="+mj-lt"/>
              <a:buAutoNum type="arabicPeriod" startAt="3"/>
            </a:pPr>
            <a:r>
              <a:rPr lang="en-US" sz="1600" b="1" dirty="0">
                <a:solidFill>
                  <a:srgbClr val="000000"/>
                </a:solidFill>
                <a:latin typeface="Open Sans"/>
                <a:cs typeface="Open Sans"/>
              </a:rPr>
              <a:t>Write to Accumulo</a:t>
            </a:r>
          </a:p>
        </p:txBody>
      </p:sp>
    </p:spTree>
    <p:extLst>
      <p:ext uri="{BB962C8B-B14F-4D97-AF65-F5344CB8AC3E}">
        <p14:creationId xmlns:p14="http://schemas.microsoft.com/office/powerpoint/2010/main" val="3950828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Alg 1: Jaccard Coefficients</a:t>
            </a:r>
            <a:endParaRPr lang="en-US" dirty="0"/>
          </a:p>
        </p:txBody>
      </p:sp>
      <p:sp>
        <p:nvSpPr>
          <p:cNvPr id="8" name="Text Placeholder 7"/>
          <p:cNvSpPr>
            <a:spLocks noGrp="1"/>
          </p:cNvSpPr>
          <p:nvPr>
            <p:ph type="body" sz="quarter" idx="11"/>
          </p:nvPr>
        </p:nvSpPr>
        <p:spPr/>
        <p:txBody>
          <a:bodyPr/>
          <a:lstStyle/>
          <a:p>
            <a:r>
              <a:rPr lang="en-US" dirty="0" smtClean="0"/>
              <a:t>Neighborhood </a:t>
            </a:r>
            <a:r>
              <a:rPr lang="en-US" dirty="0"/>
              <a:t>overlap of two </a:t>
            </a:r>
            <a:r>
              <a:rPr lang="en-US" dirty="0" smtClean="0"/>
              <a:t>vertices </a:t>
            </a:r>
          </a:p>
          <a:p>
            <a:r>
              <a:rPr lang="en-US" dirty="0" smtClean="0"/>
              <a:t>Vertex similarity measure</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03" y="3275271"/>
            <a:ext cx="3361994" cy="938403"/>
          </a:xfrm>
          <a:prstGeom prst="rect">
            <a:avLst/>
          </a:prstGeom>
        </p:spPr>
      </p:pic>
      <p:sp>
        <p:nvSpPr>
          <p:cNvPr id="6" name="Rectangle 5"/>
          <p:cNvSpPr/>
          <p:nvPr/>
        </p:nvSpPr>
        <p:spPr>
          <a:xfrm>
            <a:off x="269830" y="5790209"/>
            <a:ext cx="3786121" cy="523220"/>
          </a:xfrm>
          <a:prstGeom prst="rect">
            <a:avLst/>
          </a:prstGeom>
        </p:spPr>
        <p:txBody>
          <a:bodyPr wrap="square">
            <a:spAutoFit/>
          </a:bodyPr>
          <a:lstStyle/>
          <a:p>
            <a:r>
              <a:rPr lang="en-US" sz="1400" i="1" dirty="0" err="1"/>
              <a:t>Graphulo</a:t>
            </a:r>
            <a:r>
              <a:rPr lang="en-US" sz="1400" i="1" dirty="0"/>
              <a:t>: Linear algebra graph kernels for NoSQL </a:t>
            </a:r>
            <a:r>
              <a:rPr lang="en-US" sz="1400" i="1" dirty="0" smtClean="0"/>
              <a:t>databases, </a:t>
            </a:r>
            <a:r>
              <a:rPr lang="en-US" sz="1400" dirty="0" err="1" smtClean="0"/>
              <a:t>Gadepally</a:t>
            </a:r>
            <a:r>
              <a:rPr lang="en-US" sz="1400" dirty="0" smtClean="0"/>
              <a:t> et al, IEEE </a:t>
            </a:r>
            <a:r>
              <a:rPr lang="en-US" sz="1400" dirty="0"/>
              <a:t>IPDPSW </a:t>
            </a:r>
            <a:r>
              <a:rPr lang="en-US" sz="1400" dirty="0" smtClean="0"/>
              <a:t>2015</a:t>
            </a:r>
            <a:endParaRPr lang="en-US" sz="1400" dirty="0"/>
          </a:p>
        </p:txBody>
      </p:sp>
      <p:sp>
        <p:nvSpPr>
          <p:cNvPr id="2" name="Rectangle 1"/>
          <p:cNvSpPr/>
          <p:nvPr/>
        </p:nvSpPr>
        <p:spPr>
          <a:xfrm>
            <a:off x="990600" y="4752194"/>
            <a:ext cx="7162800" cy="369332"/>
          </a:xfrm>
          <a:prstGeom prst="rect">
            <a:avLst/>
          </a:prstGeom>
        </p:spPr>
        <p:txBody>
          <a:bodyPr wrap="square">
            <a:spAutoFit/>
          </a:bodyPr>
          <a:lstStyle/>
          <a:p>
            <a:r>
              <a:rPr lang="en-US" dirty="0">
                <a:solidFill>
                  <a:srgbClr val="A71D5D"/>
                </a:solidFill>
                <a:latin typeface="Consolas" panose="020B0609020204030204" pitchFamily="49" charset="0"/>
              </a:rPr>
              <a:t>long</a:t>
            </a:r>
            <a:r>
              <a:rPr lang="en-US" dirty="0">
                <a:solidFill>
                  <a:srgbClr val="333333"/>
                </a:solidFill>
                <a:latin typeface="Consolas" panose="020B0609020204030204" pitchFamily="49" charset="0"/>
              </a:rPr>
              <a:t> </a:t>
            </a:r>
            <a:r>
              <a:rPr lang="en-US" dirty="0" err="1">
                <a:solidFill>
                  <a:srgbClr val="795DA3"/>
                </a:solidFill>
                <a:latin typeface="Consolas" panose="020B0609020204030204" pitchFamily="49" charset="0"/>
              </a:rPr>
              <a:t>Jaccard</a:t>
            </a:r>
            <a:r>
              <a:rPr lang="en-US" dirty="0">
                <a:solidFill>
                  <a:srgbClr val="333333"/>
                </a:solidFill>
                <a:latin typeface="Consolas" panose="020B0609020204030204" pitchFamily="49" charset="0"/>
              </a:rPr>
              <a:t>(String </a:t>
            </a:r>
            <a:r>
              <a:rPr lang="en-US" dirty="0" err="1">
                <a:solidFill>
                  <a:srgbClr val="333333"/>
                </a:solidFill>
                <a:latin typeface="Consolas" panose="020B0609020204030204" pitchFamily="49" charset="0"/>
              </a:rPr>
              <a:t>Aorig</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ADeg</a:t>
            </a:r>
            <a:r>
              <a:rPr lang="en-US" dirty="0">
                <a:solidFill>
                  <a:srgbClr val="333333"/>
                </a:solidFill>
                <a:latin typeface="Consolas" panose="020B0609020204030204" pitchFamily="49" charset="0"/>
              </a:rPr>
              <a:t>, String </a:t>
            </a:r>
            <a:r>
              <a:rPr lang="en-US" dirty="0" err="1" smtClean="0">
                <a:solidFill>
                  <a:srgbClr val="333333"/>
                </a:solidFill>
                <a:latin typeface="Consolas" panose="020B0609020204030204" pitchFamily="49" charset="0"/>
              </a:rPr>
              <a:t>Rfinal</a:t>
            </a:r>
            <a:r>
              <a:rPr lang="en-US" dirty="0" smtClean="0">
                <a:solidFill>
                  <a:srgbClr val="333333"/>
                </a:solidFill>
                <a:latin typeface="Consolas" panose="020B0609020204030204" pitchFamily="49" charset="0"/>
              </a:rPr>
              <a:t>)</a:t>
            </a:r>
            <a:endParaRPr lang="en-US" dirty="0"/>
          </a:p>
        </p:txBody>
      </p:sp>
    </p:spTree>
    <p:extLst>
      <p:ext uri="{BB962C8B-B14F-4D97-AF65-F5344CB8AC3E}">
        <p14:creationId xmlns:p14="http://schemas.microsoft.com/office/powerpoint/2010/main" val="113631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Alg 1: Jaccard Coefficients</a:t>
            </a:r>
            <a:endParaRPr lang="en-US" dirty="0"/>
          </a:p>
        </p:txBody>
      </p:sp>
      <p:pic>
        <p:nvPicPr>
          <p:cNvPr id="5" name="Chart Placeholder 4"/>
          <p:cNvPicPr>
            <a:picLocks noGrp="1" noChangeAspect="1"/>
          </p:cNvPicPr>
          <p:nvPr>
            <p:ph type="chart" sz="quarter" idx="12"/>
          </p:nvPr>
        </p:nvPicPr>
        <p:blipFill>
          <a:blip r:embed="rId3"/>
          <a:stretch>
            <a:fillRect/>
          </a:stretch>
        </p:blipFill>
        <p:spPr>
          <a:xfrm>
            <a:off x="1429199" y="2051963"/>
            <a:ext cx="6696378" cy="3005811"/>
          </a:xfrm>
          <a:prstGeom prst="rect">
            <a:avLst/>
          </a:prstGeom>
        </p:spPr>
      </p:pic>
      <p:sp>
        <p:nvSpPr>
          <p:cNvPr id="2" name="TextBox 1"/>
          <p:cNvSpPr txBox="1"/>
          <p:nvPr/>
        </p:nvSpPr>
        <p:spPr>
          <a:xfrm>
            <a:off x="4764088" y="4393762"/>
            <a:ext cx="2571183" cy="1328023"/>
          </a:xfrm>
          <a:prstGeom prst="roundRect">
            <a:avLst/>
          </a:prstGeom>
          <a:noFill/>
          <a:ln>
            <a:solidFill>
              <a:schemeClr val="tx1"/>
            </a:solidFill>
          </a:ln>
        </p:spPr>
        <p:txBody>
          <a:bodyPr wrap="square" rtlCol="0">
            <a:spAutoFit/>
          </a:bodyPr>
          <a:lstStyle/>
          <a:p>
            <a:pPr algn="ctr"/>
            <a:r>
              <a:rPr lang="en-US" sz="2400" dirty="0" smtClean="0"/>
              <a:t>Fusion:</a:t>
            </a:r>
          </a:p>
          <a:p>
            <a:pPr algn="ctr"/>
            <a:r>
              <a:rPr lang="en-US" sz="2400" dirty="0" smtClean="0"/>
              <a:t>A single </a:t>
            </a:r>
            <a:r>
              <a:rPr lang="en-US" sz="2400" dirty="0" err="1" smtClean="0"/>
              <a:t>Graphulo</a:t>
            </a:r>
            <a:r>
              <a:rPr lang="en-US" sz="2400" dirty="0" smtClean="0"/>
              <a:t> </a:t>
            </a:r>
            <a:r>
              <a:rPr lang="en-US" sz="2400" dirty="0" err="1" smtClean="0"/>
              <a:t>TwoTable</a:t>
            </a:r>
            <a:r>
              <a:rPr lang="en-US" sz="2400" dirty="0" smtClean="0"/>
              <a:t> pass!</a:t>
            </a:r>
            <a:endParaRPr lang="en-US" sz="2400" dirty="0"/>
          </a:p>
        </p:txBody>
      </p:sp>
    </p:spTree>
    <p:extLst>
      <p:ext uri="{BB962C8B-B14F-4D97-AF65-F5344CB8AC3E}">
        <p14:creationId xmlns:p14="http://schemas.microsoft.com/office/powerpoint/2010/main" val="1313390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Jaccard Performance</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758" r="7351"/>
          <a:stretch/>
        </p:blipFill>
        <p:spPr>
          <a:xfrm>
            <a:off x="2012951" y="1559817"/>
            <a:ext cx="5483224" cy="4596812"/>
          </a:xfrm>
          <a:prstGeom prst="rect">
            <a:avLst/>
          </a:prstGeom>
        </p:spPr>
      </p:pic>
      <p:sp>
        <p:nvSpPr>
          <p:cNvPr id="7" name="TextBox 6"/>
          <p:cNvSpPr txBox="1"/>
          <p:nvPr/>
        </p:nvSpPr>
        <p:spPr>
          <a:xfrm>
            <a:off x="2937241" y="5895975"/>
            <a:ext cx="3085204" cy="369332"/>
          </a:xfrm>
          <a:prstGeom prst="rect">
            <a:avLst/>
          </a:prstGeom>
          <a:noFill/>
        </p:spPr>
        <p:txBody>
          <a:bodyPr wrap="none" rtlCol="0">
            <a:spAutoFit/>
          </a:bodyPr>
          <a:lstStyle/>
          <a:p>
            <a:r>
              <a:rPr lang="en-US" dirty="0" smtClean="0"/>
              <a:t>Problem size = 2^             nodes</a:t>
            </a:r>
            <a:endParaRPr lang="en-US" dirty="0"/>
          </a:p>
        </p:txBody>
      </p:sp>
    </p:spTree>
    <p:extLst>
      <p:ext uri="{BB962C8B-B14F-4D97-AF65-F5344CB8AC3E}">
        <p14:creationId xmlns:p14="http://schemas.microsoft.com/office/powerpoint/2010/main" val="2306832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Alg 2: k-Truss Subgraph</a:t>
            </a:r>
            <a:endParaRPr lang="en-US" dirty="0"/>
          </a:p>
        </p:txBody>
      </p:sp>
      <p:sp>
        <p:nvSpPr>
          <p:cNvPr id="8" name="Text Placeholder 7"/>
          <p:cNvSpPr>
            <a:spLocks noGrp="1"/>
          </p:cNvSpPr>
          <p:nvPr>
            <p:ph type="body" sz="quarter" idx="11"/>
          </p:nvPr>
        </p:nvSpPr>
        <p:spPr/>
        <p:txBody>
          <a:bodyPr/>
          <a:lstStyle/>
          <a:p>
            <a:r>
              <a:rPr lang="en-US" dirty="0"/>
              <a:t>A graph is a k-Truss if each edge </a:t>
            </a:r>
            <a:r>
              <a:rPr lang="en-US" dirty="0" smtClean="0"/>
              <a:t/>
            </a:r>
            <a:br>
              <a:rPr lang="en-US" dirty="0" smtClean="0"/>
            </a:br>
            <a:r>
              <a:rPr lang="en-US" dirty="0" smtClean="0"/>
              <a:t>is </a:t>
            </a:r>
            <a:r>
              <a:rPr lang="en-US" dirty="0"/>
              <a:t>part of at least k-2 triangles</a:t>
            </a:r>
          </a:p>
          <a:p>
            <a:pPr lvl="1"/>
            <a:r>
              <a:rPr lang="en-US" dirty="0" smtClean="0"/>
              <a:t>May </a:t>
            </a:r>
            <a:r>
              <a:rPr lang="en-US" dirty="0"/>
              <a:t>be the </a:t>
            </a:r>
            <a:r>
              <a:rPr lang="en-US" dirty="0" smtClean="0"/>
              <a:t>empty graph</a:t>
            </a:r>
            <a:endParaRPr lang="en-US" dirty="0"/>
          </a:p>
          <a:p>
            <a:r>
              <a:rPr lang="en-US" dirty="0" smtClean="0"/>
              <a:t>Indicates a graph’s "core community"</a:t>
            </a:r>
            <a:endParaRPr lang="en-US" dirty="0"/>
          </a:p>
        </p:txBody>
      </p:sp>
      <p:grpSp>
        <p:nvGrpSpPr>
          <p:cNvPr id="31" name="Group 30"/>
          <p:cNvGrpSpPr/>
          <p:nvPr/>
        </p:nvGrpSpPr>
        <p:grpSpPr>
          <a:xfrm>
            <a:off x="3787971" y="3757018"/>
            <a:ext cx="1568058" cy="1537605"/>
            <a:chOff x="3822007" y="2523688"/>
            <a:chExt cx="1568058" cy="1537605"/>
          </a:xfrm>
        </p:grpSpPr>
        <p:sp>
          <p:nvSpPr>
            <p:cNvPr id="32" name="Oval 31"/>
            <p:cNvSpPr/>
            <p:nvPr/>
          </p:nvSpPr>
          <p:spPr bwMode="auto">
            <a:xfrm>
              <a:off x="3870960" y="3478728"/>
              <a:ext cx="274320" cy="274320"/>
            </a:xfrm>
            <a:prstGeom prst="ellipse">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33" name="Oval 32"/>
            <p:cNvSpPr/>
            <p:nvPr/>
          </p:nvSpPr>
          <p:spPr bwMode="auto">
            <a:xfrm>
              <a:off x="5066792" y="3478728"/>
              <a:ext cx="274320" cy="274320"/>
            </a:xfrm>
            <a:prstGeom prst="ellipse">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34" name="Oval 33"/>
            <p:cNvSpPr/>
            <p:nvPr/>
          </p:nvSpPr>
          <p:spPr bwMode="auto">
            <a:xfrm>
              <a:off x="5066792" y="2523688"/>
              <a:ext cx="274320" cy="274320"/>
            </a:xfrm>
            <a:prstGeom prst="ellipse">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35" name="Oval 34"/>
            <p:cNvSpPr/>
            <p:nvPr/>
          </p:nvSpPr>
          <p:spPr bwMode="auto">
            <a:xfrm>
              <a:off x="3870960" y="2528768"/>
              <a:ext cx="274320" cy="274320"/>
            </a:xfrm>
            <a:prstGeom prst="ellipse">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36" name="Straight Connector 35"/>
            <p:cNvCxnSpPr>
              <a:stCxn id="32" idx="6"/>
              <a:endCxn id="33" idx="2"/>
            </p:cNvCxnSpPr>
            <p:nvPr/>
          </p:nvCxnSpPr>
          <p:spPr bwMode="auto">
            <a:xfrm>
              <a:off x="4145280" y="3615888"/>
              <a:ext cx="921512" cy="0"/>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37" name="Straight Connector 36"/>
            <p:cNvCxnSpPr>
              <a:stCxn id="35" idx="5"/>
              <a:endCxn id="33" idx="1"/>
            </p:cNvCxnSpPr>
            <p:nvPr/>
          </p:nvCxnSpPr>
          <p:spPr bwMode="auto">
            <a:xfrm>
              <a:off x="4105107" y="2762915"/>
              <a:ext cx="1001858" cy="755986"/>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38" name="Straight Connector 37"/>
            <p:cNvCxnSpPr>
              <a:stCxn id="34" idx="4"/>
              <a:endCxn id="33" idx="0"/>
            </p:cNvCxnSpPr>
            <p:nvPr/>
          </p:nvCxnSpPr>
          <p:spPr bwMode="auto">
            <a:xfrm>
              <a:off x="5203952" y="2798008"/>
              <a:ext cx="0" cy="680720"/>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39" name="Straight Connector 38"/>
            <p:cNvCxnSpPr>
              <a:stCxn id="35" idx="4"/>
              <a:endCxn id="32" idx="0"/>
            </p:cNvCxnSpPr>
            <p:nvPr/>
          </p:nvCxnSpPr>
          <p:spPr bwMode="auto">
            <a:xfrm>
              <a:off x="4008120" y="2803088"/>
              <a:ext cx="0" cy="675640"/>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40" name="Straight Connector 39"/>
            <p:cNvCxnSpPr>
              <a:stCxn id="34" idx="3"/>
              <a:endCxn id="32" idx="7"/>
            </p:cNvCxnSpPr>
            <p:nvPr/>
          </p:nvCxnSpPr>
          <p:spPr bwMode="auto">
            <a:xfrm flipH="1">
              <a:off x="4105107" y="2757835"/>
              <a:ext cx="1001858" cy="761066"/>
            </a:xfrm>
            <a:prstGeom prst="line">
              <a:avLst/>
            </a:prstGeom>
            <a:solidFill>
              <a:srgbClr val="618FFD"/>
            </a:solidFill>
            <a:ln w="12700" cap="flat" cmpd="sng" algn="ctr">
              <a:solidFill>
                <a:srgbClr val="000000"/>
              </a:solidFill>
              <a:prstDash val="solid"/>
              <a:round/>
              <a:headEnd type="none" w="sm" len="sm"/>
              <a:tailEnd type="none" w="sm" len="sm"/>
            </a:ln>
            <a:effectLst/>
          </p:spPr>
        </p:cxnSp>
        <p:sp>
          <p:nvSpPr>
            <p:cNvPr id="41" name="TextBox 40"/>
            <p:cNvSpPr txBox="1"/>
            <p:nvPr/>
          </p:nvSpPr>
          <p:spPr>
            <a:xfrm>
              <a:off x="3822007" y="3753516"/>
              <a:ext cx="1568058"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a:rPr>
                <a:t>Example 3-truss</a:t>
              </a:r>
            </a:p>
          </p:txBody>
        </p:sp>
      </p:grpSp>
      <p:sp>
        <p:nvSpPr>
          <p:cNvPr id="2" name="Rectangle 1"/>
          <p:cNvSpPr/>
          <p:nvPr/>
        </p:nvSpPr>
        <p:spPr>
          <a:xfrm>
            <a:off x="1190625" y="5443710"/>
            <a:ext cx="6762750" cy="369332"/>
          </a:xfrm>
          <a:prstGeom prst="rect">
            <a:avLst/>
          </a:prstGeom>
        </p:spPr>
        <p:txBody>
          <a:bodyPr wrap="square">
            <a:spAutoFit/>
          </a:bodyPr>
          <a:lstStyle/>
          <a:p>
            <a:r>
              <a:rPr lang="en-US" dirty="0">
                <a:solidFill>
                  <a:srgbClr val="A71D5D"/>
                </a:solidFill>
                <a:latin typeface="Consolas" panose="020B0609020204030204" pitchFamily="49" charset="0"/>
              </a:rPr>
              <a:t>long</a:t>
            </a:r>
            <a:r>
              <a:rPr lang="en-US" dirty="0">
                <a:solidFill>
                  <a:srgbClr val="333333"/>
                </a:solidFill>
                <a:latin typeface="Consolas" panose="020B0609020204030204" pitchFamily="49" charset="0"/>
              </a:rPr>
              <a:t> </a:t>
            </a:r>
            <a:r>
              <a:rPr lang="en-US" dirty="0" err="1" smtClean="0">
                <a:solidFill>
                  <a:srgbClr val="795DA3"/>
                </a:solidFill>
                <a:latin typeface="Consolas" panose="020B0609020204030204" pitchFamily="49" charset="0"/>
              </a:rPr>
              <a:t>kTrussAdj</a:t>
            </a:r>
            <a:r>
              <a:rPr lang="en-US" dirty="0" smtClean="0">
                <a:solidFill>
                  <a:srgbClr val="333333"/>
                </a:solidFill>
                <a:latin typeface="Consolas" panose="020B0609020204030204" pitchFamily="49" charset="0"/>
              </a:rPr>
              <a:t>(String </a:t>
            </a:r>
            <a:r>
              <a:rPr lang="en-US" dirty="0" err="1">
                <a:solidFill>
                  <a:srgbClr val="333333"/>
                </a:solidFill>
                <a:latin typeface="Consolas" panose="020B0609020204030204" pitchFamily="49" charset="0"/>
              </a:rPr>
              <a:t>Aorig</a:t>
            </a:r>
            <a:r>
              <a:rPr lang="en-US" dirty="0">
                <a:solidFill>
                  <a:srgbClr val="333333"/>
                </a:solidFill>
                <a:latin typeface="Consolas" panose="020B0609020204030204" pitchFamily="49" charset="0"/>
              </a:rPr>
              <a:t>, String </a:t>
            </a:r>
            <a:r>
              <a:rPr lang="en-US" dirty="0" err="1">
                <a:solidFill>
                  <a:srgbClr val="333333"/>
                </a:solidFill>
                <a:latin typeface="Consolas" panose="020B0609020204030204" pitchFamily="49" charset="0"/>
              </a:rPr>
              <a:t>Rfinal</a:t>
            </a:r>
            <a:r>
              <a:rPr lang="en-US" dirty="0">
                <a:solidFill>
                  <a:srgbClr val="333333"/>
                </a:solidFill>
                <a:latin typeface="Consolas" panose="020B0609020204030204" pitchFamily="49" charset="0"/>
              </a:rPr>
              <a:t>, </a:t>
            </a:r>
            <a:r>
              <a:rPr lang="en-US" dirty="0" err="1">
                <a:solidFill>
                  <a:srgbClr val="A71D5D"/>
                </a:solidFill>
                <a:latin typeface="Consolas" panose="020B0609020204030204" pitchFamily="49" charset="0"/>
              </a:rPr>
              <a:t>int</a:t>
            </a:r>
            <a:r>
              <a:rPr lang="en-US" dirty="0">
                <a:solidFill>
                  <a:srgbClr val="333333"/>
                </a:solidFill>
                <a:latin typeface="Consolas" panose="020B0609020204030204" pitchFamily="49" charset="0"/>
              </a:rPr>
              <a:t> k</a:t>
            </a:r>
            <a:r>
              <a:rPr lang="en-US" dirty="0" smtClean="0">
                <a:latin typeface="Consolas" panose="020B0609020204030204" pitchFamily="49" charset="0"/>
              </a:rPr>
              <a:t>)</a:t>
            </a:r>
            <a:endParaRPr lang="en-US" dirty="0"/>
          </a:p>
        </p:txBody>
      </p:sp>
    </p:spTree>
    <p:extLst>
      <p:ext uri="{BB962C8B-B14F-4D97-AF65-F5344CB8AC3E}">
        <p14:creationId xmlns:p14="http://schemas.microsoft.com/office/powerpoint/2010/main" val="256539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Alg 2: k-Truss Subgraph</a:t>
            </a:r>
          </a:p>
        </p:txBody>
      </p:sp>
      <p:pic>
        <p:nvPicPr>
          <p:cNvPr id="6" name="Chart Placeholder 5"/>
          <p:cNvPicPr>
            <a:picLocks noGrp="1" noChangeAspect="1"/>
          </p:cNvPicPr>
          <p:nvPr>
            <p:ph type="chart" sz="quarter" idx="12"/>
          </p:nvPr>
        </p:nvPicPr>
        <p:blipFill>
          <a:blip r:embed="rId3"/>
          <a:stretch>
            <a:fillRect/>
          </a:stretch>
        </p:blipFill>
        <p:spPr>
          <a:xfrm>
            <a:off x="1167191" y="1573761"/>
            <a:ext cx="5986084" cy="4089581"/>
          </a:xfrm>
          <a:prstGeom prst="rect">
            <a:avLst/>
          </a:prstGeom>
        </p:spPr>
      </p:pic>
      <p:sp>
        <p:nvSpPr>
          <p:cNvPr id="2" name="TextBox 1"/>
          <p:cNvSpPr txBox="1"/>
          <p:nvPr/>
        </p:nvSpPr>
        <p:spPr>
          <a:xfrm>
            <a:off x="3815422" y="5527800"/>
            <a:ext cx="4561156" cy="510778"/>
          </a:xfrm>
          <a:prstGeom prst="roundRect">
            <a:avLst/>
          </a:prstGeom>
          <a:noFill/>
          <a:ln>
            <a:solidFill>
              <a:schemeClr val="tx1"/>
            </a:solidFill>
          </a:ln>
        </p:spPr>
        <p:txBody>
          <a:bodyPr wrap="square" rtlCol="0">
            <a:spAutoFit/>
          </a:bodyPr>
          <a:lstStyle/>
          <a:p>
            <a:pPr algn="ctr"/>
            <a:r>
              <a:rPr lang="en-US" sz="2400" dirty="0" smtClean="0"/>
              <a:t>Iterations of </a:t>
            </a:r>
            <a:r>
              <a:rPr lang="en-US" sz="2400" dirty="0" err="1" smtClean="0"/>
              <a:t>Graphulo</a:t>
            </a:r>
            <a:r>
              <a:rPr lang="en-US" sz="2400" dirty="0" smtClean="0"/>
              <a:t> </a:t>
            </a:r>
            <a:r>
              <a:rPr lang="en-US" sz="2400" dirty="0" err="1" smtClean="0"/>
              <a:t>TwoTables</a:t>
            </a:r>
            <a:endParaRPr lang="en-US" sz="2400" dirty="0"/>
          </a:p>
        </p:txBody>
      </p:sp>
    </p:spTree>
    <p:extLst>
      <p:ext uri="{BB962C8B-B14F-4D97-AF65-F5344CB8AC3E}">
        <p14:creationId xmlns:p14="http://schemas.microsoft.com/office/powerpoint/2010/main" val="4027736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3-Truss Performance</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28" r="6203"/>
          <a:stretch/>
        </p:blipFill>
        <p:spPr>
          <a:xfrm>
            <a:off x="1952625" y="1540531"/>
            <a:ext cx="5622926" cy="4616334"/>
          </a:xfrm>
          <a:prstGeom prst="rect">
            <a:avLst/>
          </a:prstGeom>
        </p:spPr>
      </p:pic>
      <p:sp>
        <p:nvSpPr>
          <p:cNvPr id="3" name="TextBox 2"/>
          <p:cNvSpPr txBox="1"/>
          <p:nvPr/>
        </p:nvSpPr>
        <p:spPr>
          <a:xfrm>
            <a:off x="2937241" y="5895975"/>
            <a:ext cx="3085204" cy="369332"/>
          </a:xfrm>
          <a:prstGeom prst="rect">
            <a:avLst/>
          </a:prstGeom>
          <a:noFill/>
        </p:spPr>
        <p:txBody>
          <a:bodyPr wrap="none" rtlCol="0">
            <a:spAutoFit/>
          </a:bodyPr>
          <a:lstStyle/>
          <a:p>
            <a:r>
              <a:rPr lang="en-US" dirty="0" smtClean="0"/>
              <a:t>Problem size = 2^             nodes</a:t>
            </a:r>
            <a:endParaRPr lang="en-US" dirty="0"/>
          </a:p>
        </p:txBody>
      </p:sp>
    </p:spTree>
    <p:extLst>
      <p:ext uri="{BB962C8B-B14F-4D97-AF65-F5344CB8AC3E}">
        <p14:creationId xmlns:p14="http://schemas.microsoft.com/office/powerpoint/2010/main" val="3876978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Placeholder 3"/>
          <p:cNvPicPr>
            <a:picLocks noGrp="1" noChangeAspect="1"/>
          </p:cNvPicPr>
          <p:nvPr>
            <p:ph type="chart" sz="quarter" idx="12"/>
          </p:nvPr>
        </p:nvPicPr>
        <p:blipFill>
          <a:blip r:embed="rId3"/>
          <a:stretch>
            <a:fillRect/>
          </a:stretch>
        </p:blipFill>
        <p:spPr>
          <a:xfrm>
            <a:off x="258099" y="1729217"/>
            <a:ext cx="8530301" cy="3974910"/>
          </a:xfrm>
          <a:prstGeom prst="rect">
            <a:avLst/>
          </a:prstGeom>
        </p:spPr>
      </p:pic>
      <p:sp>
        <p:nvSpPr>
          <p:cNvPr id="3" name="Text Placeholder 2"/>
          <p:cNvSpPr>
            <a:spLocks noGrp="1"/>
          </p:cNvSpPr>
          <p:nvPr>
            <p:ph type="body" sz="quarter" idx="10"/>
          </p:nvPr>
        </p:nvSpPr>
        <p:spPr/>
        <p:txBody>
          <a:bodyPr/>
          <a:lstStyle/>
          <a:p>
            <a:r>
              <a:rPr lang="en-US" dirty="0" smtClean="0"/>
              <a:t>Performance Diff</a:t>
            </a:r>
            <a:endParaRPr lang="en-US" dirty="0"/>
          </a:p>
        </p:txBody>
      </p:sp>
      <p:sp>
        <p:nvSpPr>
          <p:cNvPr id="5" name="Frame 4"/>
          <p:cNvSpPr/>
          <p:nvPr/>
        </p:nvSpPr>
        <p:spPr>
          <a:xfrm>
            <a:off x="3208191" y="1593416"/>
            <a:ext cx="793441" cy="1855959"/>
          </a:xfrm>
          <a:prstGeom prst="fram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208191" y="3675710"/>
            <a:ext cx="793441" cy="1683941"/>
          </a:xfrm>
          <a:prstGeom prst="fram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648902" y="5585986"/>
            <a:ext cx="5846196" cy="707886"/>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sz="2000" dirty="0"/>
              <a:t>Graphulo Overhead</a:t>
            </a:r>
            <a:r>
              <a:rPr lang="en-US" sz="2000" dirty="0" smtClean="0"/>
              <a:t>: How </a:t>
            </a:r>
            <a:r>
              <a:rPr lang="en-US" sz="2000" dirty="0"/>
              <a:t>many more entries Graphulo writes to Accumulo than the main-memory systems</a:t>
            </a:r>
          </a:p>
        </p:txBody>
      </p:sp>
    </p:spTree>
    <p:extLst>
      <p:ext uri="{BB962C8B-B14F-4D97-AF65-F5344CB8AC3E}">
        <p14:creationId xmlns:p14="http://schemas.microsoft.com/office/powerpoint/2010/main" val="2223928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p:cNvSpPr txBox="1">
            <a:spLocks/>
          </p:cNvSpPr>
          <p:nvPr/>
        </p:nvSpPr>
        <p:spPr>
          <a:xfrm>
            <a:off x="628650" y="2474781"/>
            <a:ext cx="7886700" cy="747390"/>
          </a:xfrm>
          <a:prstGeom prst="rect">
            <a:avLst/>
          </a:prstGeom>
        </p:spPr>
        <p:txBody>
          <a:bodyPr/>
          <a:lstStyle>
            <a:lvl1pPr algn="ctr" defTabSz="457200" rtl="0" eaLnBrk="1" latinLnBrk="0" hangingPunct="1">
              <a:spcBef>
                <a:spcPct val="0"/>
              </a:spcBef>
              <a:buNone/>
              <a:defRPr sz="4400" kern="1200">
                <a:solidFill>
                  <a:srgbClr val="000000"/>
                </a:solidFill>
                <a:latin typeface="+mj-lt"/>
                <a:ea typeface="+mj-ea"/>
                <a:cs typeface="+mj-cs"/>
              </a:defRPr>
            </a:lvl1pPr>
          </a:lstStyle>
          <a:p>
            <a:r>
              <a:rPr lang="en-US" dirty="0" smtClean="0">
                <a:solidFill>
                  <a:schemeClr val="tx1">
                    <a:lumMod val="50000"/>
                    <a:lumOff val="50000"/>
                  </a:schemeClr>
                </a:solidFill>
              </a:rPr>
              <a:t>Computation </a:t>
            </a:r>
            <a:r>
              <a:rPr lang="en-US" dirty="0" smtClean="0">
                <a:solidFill>
                  <a:schemeClr val="tx1">
                    <a:lumMod val="50000"/>
                    <a:lumOff val="50000"/>
                  </a:schemeClr>
                </a:solidFill>
                <a:sym typeface="Wingdings" panose="05000000000000000000" pitchFamily="2" charset="2"/>
              </a:rPr>
              <a:t> </a:t>
            </a:r>
            <a:r>
              <a:rPr lang="en-US" dirty="0" smtClean="0">
                <a:solidFill>
                  <a:schemeClr val="tx1">
                    <a:lumMod val="50000"/>
                    <a:lumOff val="50000"/>
                  </a:schemeClr>
                </a:solidFill>
              </a:rPr>
              <a:t>Databases </a:t>
            </a:r>
            <a:endParaRPr lang="en-US" dirty="0">
              <a:solidFill>
                <a:schemeClr val="tx1">
                  <a:lumMod val="50000"/>
                  <a:lumOff val="50000"/>
                </a:schemeClr>
              </a:solidFill>
            </a:endParaRPr>
          </a:p>
        </p:txBody>
      </p:sp>
      <p:pic>
        <p:nvPicPr>
          <p:cNvPr id="12" name="Picture 2" descr="https://news.bitcoin.com/wp-content/uploads/2015/12/Database-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28" y="813186"/>
            <a:ext cx="14859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p:cNvPicPr>
            <a:picLocks noChangeAspect="1" noChangeArrowheads="1"/>
          </p:cNvPicPr>
          <p:nvPr/>
        </p:nvPicPr>
        <p:blipFill>
          <a:blip r:embed="rId4" cstate="print"/>
          <a:srcRect/>
          <a:stretch>
            <a:fillRect/>
          </a:stretch>
        </p:blipFill>
        <p:spPr bwMode="auto">
          <a:xfrm>
            <a:off x="2735073" y="1131214"/>
            <a:ext cx="1459074" cy="116787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1700329" y="744376"/>
            <a:ext cx="1388814" cy="1330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cxnSp>
        <p:nvCxnSpPr>
          <p:cNvPr id="16" name="AutoShape 70"/>
          <p:cNvCxnSpPr>
            <a:cxnSpLocks noChangeShapeType="1"/>
            <a:endCxn id="14" idx="0"/>
          </p:cNvCxnSpPr>
          <p:nvPr/>
        </p:nvCxnSpPr>
        <p:spPr bwMode="auto">
          <a:xfrm>
            <a:off x="2532828" y="905452"/>
            <a:ext cx="931781" cy="225761"/>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xmlns="">
                <a:noFill/>
              </a14:hiddenFill>
            </a:ext>
          </a:extLst>
        </p:spPr>
      </p:cxnSp>
      <p:sp>
        <p:nvSpPr>
          <p:cNvPr id="17" name="Title 4"/>
          <p:cNvSpPr txBox="1">
            <a:spLocks/>
          </p:cNvSpPr>
          <p:nvPr/>
        </p:nvSpPr>
        <p:spPr>
          <a:xfrm>
            <a:off x="628650" y="3426894"/>
            <a:ext cx="7886700" cy="747390"/>
          </a:xfrm>
          <a:prstGeom prst="rect">
            <a:avLst/>
          </a:prstGeom>
        </p:spPr>
        <p:txBody>
          <a:bodyPr/>
          <a:lstStyle>
            <a:lvl1pPr algn="ctr" defTabSz="457200" rtl="0" eaLnBrk="1" latinLnBrk="0" hangingPunct="1">
              <a:spcBef>
                <a:spcPct val="0"/>
              </a:spcBef>
              <a:buNone/>
              <a:defRPr sz="4400" kern="1200">
                <a:solidFill>
                  <a:srgbClr val="000000"/>
                </a:solidFill>
                <a:latin typeface="+mj-lt"/>
                <a:ea typeface="+mj-ea"/>
                <a:cs typeface="+mj-cs"/>
              </a:defRPr>
            </a:lvl1pPr>
          </a:lstStyle>
          <a:p>
            <a:r>
              <a:rPr lang="en-US" dirty="0"/>
              <a:t>Graph Algorithms </a:t>
            </a:r>
            <a:r>
              <a:rPr lang="en-US" dirty="0">
                <a:sym typeface="Wingdings" panose="05000000000000000000" pitchFamily="2" charset="2"/>
              </a:rPr>
              <a:t></a:t>
            </a:r>
            <a:r>
              <a:rPr lang="en-US" dirty="0"/>
              <a:t> BigTable</a:t>
            </a:r>
          </a:p>
        </p:txBody>
      </p:sp>
    </p:spTree>
    <p:extLst>
      <p:ext uri="{BB962C8B-B14F-4D97-AF65-F5344CB8AC3E}">
        <p14:creationId xmlns:p14="http://schemas.microsoft.com/office/powerpoint/2010/main" val="3164833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Placeholder 3"/>
          <p:cNvPicPr>
            <a:picLocks noGrp="1" noChangeAspect="1"/>
          </p:cNvPicPr>
          <p:nvPr>
            <p:ph type="chart" sz="quarter" idx="12"/>
          </p:nvPr>
        </p:nvPicPr>
        <p:blipFill>
          <a:blip r:embed="rId3"/>
          <a:stretch>
            <a:fillRect/>
          </a:stretch>
        </p:blipFill>
        <p:spPr>
          <a:xfrm>
            <a:off x="258099" y="1729217"/>
            <a:ext cx="8530301" cy="3974910"/>
          </a:xfrm>
          <a:prstGeom prst="rect">
            <a:avLst/>
          </a:prstGeom>
        </p:spPr>
      </p:pic>
      <p:sp>
        <p:nvSpPr>
          <p:cNvPr id="3" name="Text Placeholder 2"/>
          <p:cNvSpPr>
            <a:spLocks noGrp="1"/>
          </p:cNvSpPr>
          <p:nvPr>
            <p:ph type="body" sz="quarter" idx="10"/>
          </p:nvPr>
        </p:nvSpPr>
        <p:spPr/>
        <p:txBody>
          <a:bodyPr/>
          <a:lstStyle/>
          <a:p>
            <a:r>
              <a:rPr lang="en-US" dirty="0" smtClean="0"/>
              <a:t>Performance Diff</a:t>
            </a:r>
            <a:endParaRPr lang="en-US" dirty="0"/>
          </a:p>
        </p:txBody>
      </p:sp>
      <p:sp>
        <p:nvSpPr>
          <p:cNvPr id="5" name="Frame 4"/>
          <p:cNvSpPr/>
          <p:nvPr/>
        </p:nvSpPr>
        <p:spPr>
          <a:xfrm>
            <a:off x="3208191" y="1593416"/>
            <a:ext cx="793441" cy="1855959"/>
          </a:xfrm>
          <a:prstGeom prst="fram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208191" y="3675710"/>
            <a:ext cx="793441" cy="1683941"/>
          </a:xfrm>
          <a:prstGeom prst="fram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648902" y="5585986"/>
            <a:ext cx="5846196" cy="707886"/>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sz="2000" dirty="0"/>
              <a:t>Graphulo Overhead</a:t>
            </a:r>
            <a:r>
              <a:rPr lang="en-US" sz="2000" dirty="0" smtClean="0"/>
              <a:t>: How </a:t>
            </a:r>
            <a:r>
              <a:rPr lang="en-US" sz="2000" dirty="0"/>
              <a:t>many more entries Graphulo writes to Accumulo than the main-memory systems</a:t>
            </a:r>
          </a:p>
        </p:txBody>
      </p:sp>
      <p:sp>
        <p:nvSpPr>
          <p:cNvPr id="2" name="Rounded Rectangle 1"/>
          <p:cNvSpPr/>
          <p:nvPr/>
        </p:nvSpPr>
        <p:spPr>
          <a:xfrm>
            <a:off x="4486275" y="1812077"/>
            <a:ext cx="3514725" cy="1371600"/>
          </a:xfrm>
          <a:prstGeom prst="roundRect">
            <a:avLst/>
          </a:prstGeom>
          <a:solidFill>
            <a:schemeClr val="accent2">
              <a:lumMod val="20000"/>
              <a:lumOff val="80000"/>
            </a:schemeClr>
          </a:solidFill>
          <a:effectLst>
            <a:outerShdw blurRad="40000" dist="23000" dir="5400000" rotWithShape="0">
              <a:srgbClr val="000000">
                <a:alpha val="35000"/>
              </a:srgbClr>
            </a:outerShdw>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ysClr val="windowText" lastClr="000000"/>
                </a:solidFill>
              </a:rPr>
              <a:t>Comparable I/O;</a:t>
            </a:r>
          </a:p>
          <a:p>
            <a:pPr algn="ctr"/>
            <a:r>
              <a:rPr lang="en-US" b="1" dirty="0" smtClean="0">
                <a:solidFill>
                  <a:sysClr val="windowText" lastClr="000000"/>
                </a:solidFill>
              </a:rPr>
              <a:t>savings in communication outweighs I/O overhead</a:t>
            </a:r>
            <a:endParaRPr lang="en-US" b="1" dirty="0">
              <a:solidFill>
                <a:sysClr val="windowText" lastClr="000000"/>
              </a:solidFill>
            </a:endParaRPr>
          </a:p>
        </p:txBody>
      </p:sp>
      <p:sp>
        <p:nvSpPr>
          <p:cNvPr id="9" name="TextBox 8"/>
          <p:cNvSpPr txBox="1"/>
          <p:nvPr/>
        </p:nvSpPr>
        <p:spPr>
          <a:xfrm>
            <a:off x="4619624" y="981075"/>
            <a:ext cx="4381501" cy="584775"/>
          </a:xfrm>
          <a:prstGeom prst="wedgeRectCallout">
            <a:avLst>
              <a:gd name="adj1" fmla="val -64311"/>
              <a:gd name="adj2" fmla="val 96705"/>
            </a:avLst>
          </a:prstGeom>
          <a:noFill/>
          <a:ln>
            <a:solidFill>
              <a:schemeClr val="tx1"/>
            </a:solidFill>
          </a:ln>
        </p:spPr>
        <p:txBody>
          <a:bodyPr wrap="square" rtlCol="0">
            <a:spAutoFit/>
          </a:bodyPr>
          <a:lstStyle/>
          <a:p>
            <a:r>
              <a:rPr lang="en-US" sz="1600" dirty="0" smtClean="0"/>
              <a:t>(Overhead is due to Graphulo writing all partial products whereas main-memory systems pre-sum)</a:t>
            </a:r>
            <a:endParaRPr lang="en-US" sz="1600" dirty="0"/>
          </a:p>
        </p:txBody>
      </p:sp>
    </p:spTree>
    <p:extLst>
      <p:ext uri="{BB962C8B-B14F-4D97-AF65-F5344CB8AC3E}">
        <p14:creationId xmlns:p14="http://schemas.microsoft.com/office/powerpoint/2010/main" val="1379546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Placeholder 3"/>
          <p:cNvPicPr>
            <a:picLocks noGrp="1" noChangeAspect="1"/>
          </p:cNvPicPr>
          <p:nvPr>
            <p:ph type="chart" sz="quarter" idx="12"/>
          </p:nvPr>
        </p:nvPicPr>
        <p:blipFill>
          <a:blip r:embed="rId3"/>
          <a:stretch>
            <a:fillRect/>
          </a:stretch>
        </p:blipFill>
        <p:spPr>
          <a:xfrm>
            <a:off x="258099" y="1729217"/>
            <a:ext cx="8530301" cy="3974910"/>
          </a:xfrm>
          <a:prstGeom prst="rect">
            <a:avLst/>
          </a:prstGeom>
        </p:spPr>
      </p:pic>
      <p:sp>
        <p:nvSpPr>
          <p:cNvPr id="3" name="Text Placeholder 2"/>
          <p:cNvSpPr>
            <a:spLocks noGrp="1"/>
          </p:cNvSpPr>
          <p:nvPr>
            <p:ph type="body" sz="quarter" idx="10"/>
          </p:nvPr>
        </p:nvSpPr>
        <p:spPr/>
        <p:txBody>
          <a:bodyPr/>
          <a:lstStyle/>
          <a:p>
            <a:r>
              <a:rPr lang="en-US" dirty="0" smtClean="0"/>
              <a:t>Performance Diff</a:t>
            </a:r>
            <a:endParaRPr lang="en-US" dirty="0"/>
          </a:p>
        </p:txBody>
      </p:sp>
      <p:sp>
        <p:nvSpPr>
          <p:cNvPr id="5" name="Frame 4"/>
          <p:cNvSpPr/>
          <p:nvPr/>
        </p:nvSpPr>
        <p:spPr>
          <a:xfrm>
            <a:off x="3208191" y="1593416"/>
            <a:ext cx="793441" cy="1855959"/>
          </a:xfrm>
          <a:prstGeom prst="fram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208191" y="3675710"/>
            <a:ext cx="793441" cy="1683941"/>
          </a:xfrm>
          <a:prstGeom prst="fram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648902" y="5585986"/>
            <a:ext cx="5846196" cy="707886"/>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sz="2000" dirty="0"/>
              <a:t>Graphulo Overhead</a:t>
            </a:r>
            <a:r>
              <a:rPr lang="en-US" sz="2000" dirty="0" smtClean="0"/>
              <a:t>: How </a:t>
            </a:r>
            <a:r>
              <a:rPr lang="en-US" sz="2000" dirty="0"/>
              <a:t>many more entries Graphulo writes to Accumulo than the main-memory systems</a:t>
            </a:r>
          </a:p>
        </p:txBody>
      </p:sp>
      <p:sp>
        <p:nvSpPr>
          <p:cNvPr id="2" name="Rounded Rectangle 1"/>
          <p:cNvSpPr/>
          <p:nvPr/>
        </p:nvSpPr>
        <p:spPr>
          <a:xfrm>
            <a:off x="4486275" y="1812077"/>
            <a:ext cx="3514725" cy="1371600"/>
          </a:xfrm>
          <a:prstGeom prst="roundRect">
            <a:avLst/>
          </a:prstGeom>
          <a:solidFill>
            <a:schemeClr val="accent2">
              <a:lumMod val="20000"/>
              <a:lumOff val="80000"/>
            </a:schemeClr>
          </a:solidFill>
          <a:effectLst>
            <a:outerShdw blurRad="40000" dist="23000" dir="5400000" rotWithShape="0">
              <a:srgbClr val="000000">
                <a:alpha val="35000"/>
              </a:srgbClr>
            </a:outerShdw>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ysClr val="windowText" lastClr="000000"/>
                </a:solidFill>
              </a:rPr>
              <a:t>Comparable I/O;</a:t>
            </a:r>
          </a:p>
          <a:p>
            <a:pPr algn="ctr"/>
            <a:r>
              <a:rPr lang="en-US" b="1" dirty="0" smtClean="0">
                <a:solidFill>
                  <a:sysClr val="windowText" lastClr="000000"/>
                </a:solidFill>
              </a:rPr>
              <a:t>savings in communication outweighs I/O overhead</a:t>
            </a:r>
            <a:endParaRPr lang="en-US" b="1" dirty="0">
              <a:solidFill>
                <a:sysClr val="windowText" lastClr="000000"/>
              </a:solidFill>
            </a:endParaRPr>
          </a:p>
        </p:txBody>
      </p:sp>
      <p:sp>
        <p:nvSpPr>
          <p:cNvPr id="8" name="Rounded Rectangle 7"/>
          <p:cNvSpPr/>
          <p:nvPr/>
        </p:nvSpPr>
        <p:spPr>
          <a:xfrm>
            <a:off x="4486275" y="3765817"/>
            <a:ext cx="3514725" cy="1537320"/>
          </a:xfrm>
          <a:prstGeom prst="roundRect">
            <a:avLst/>
          </a:prstGeom>
          <a:solidFill>
            <a:schemeClr val="accent2">
              <a:lumMod val="20000"/>
              <a:lumOff val="80000"/>
            </a:schemeClr>
          </a:solidFill>
          <a:effectLst>
            <a:outerShdw blurRad="40000" dist="23000" dir="5400000" rotWithShape="0">
              <a:srgbClr val="000000">
                <a:alpha val="35000"/>
              </a:srgbClr>
            </a:outerShdw>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ysClr val="windowText" lastClr="000000"/>
                </a:solidFill>
              </a:rPr>
              <a:t>Vastly different I/O;</a:t>
            </a:r>
          </a:p>
          <a:p>
            <a:pPr algn="ctr"/>
            <a:r>
              <a:rPr lang="en-US" b="1" dirty="0" smtClean="0">
                <a:solidFill>
                  <a:sysClr val="windowText" lastClr="000000"/>
                </a:solidFill>
              </a:rPr>
              <a:t>main-memory systems cache temporary tables whereas Graphulo writes all to Accumulo</a:t>
            </a:r>
            <a:endParaRPr lang="en-US" b="1" dirty="0">
              <a:solidFill>
                <a:sysClr val="windowText" lastClr="000000"/>
              </a:solidFill>
            </a:endParaRPr>
          </a:p>
        </p:txBody>
      </p:sp>
      <p:sp>
        <p:nvSpPr>
          <p:cNvPr id="9" name="TextBox 8"/>
          <p:cNvSpPr txBox="1"/>
          <p:nvPr/>
        </p:nvSpPr>
        <p:spPr>
          <a:xfrm>
            <a:off x="4619624" y="981075"/>
            <a:ext cx="4381501" cy="584775"/>
          </a:xfrm>
          <a:prstGeom prst="wedgeRectCallout">
            <a:avLst>
              <a:gd name="adj1" fmla="val -64311"/>
              <a:gd name="adj2" fmla="val 96705"/>
            </a:avLst>
          </a:prstGeom>
          <a:noFill/>
          <a:ln>
            <a:solidFill>
              <a:schemeClr val="tx1"/>
            </a:solidFill>
          </a:ln>
        </p:spPr>
        <p:txBody>
          <a:bodyPr wrap="square" rtlCol="0">
            <a:spAutoFit/>
          </a:bodyPr>
          <a:lstStyle/>
          <a:p>
            <a:r>
              <a:rPr lang="en-US" sz="1600" dirty="0" smtClean="0"/>
              <a:t>(Overhead is due to Graphulo writing all partial products whereas main-memory systems pre-sum)</a:t>
            </a:r>
            <a:endParaRPr lang="en-US" sz="1600" dirty="0"/>
          </a:p>
        </p:txBody>
      </p:sp>
    </p:spTree>
    <p:extLst>
      <p:ext uri="{BB962C8B-B14F-4D97-AF65-F5344CB8AC3E}">
        <p14:creationId xmlns:p14="http://schemas.microsoft.com/office/powerpoint/2010/main" val="1674570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59305" y="1736725"/>
            <a:ext cx="8303626" cy="4015497"/>
          </a:xfrm>
        </p:spPr>
        <p:txBody>
          <a:bodyPr/>
          <a:lstStyle/>
          <a:p>
            <a:pPr>
              <a:spcBef>
                <a:spcPts val="800"/>
              </a:spcBef>
            </a:pPr>
            <a:r>
              <a:rPr lang="en-US" i="1" dirty="0" smtClean="0"/>
              <a:t>How</a:t>
            </a:r>
            <a:r>
              <a:rPr lang="en-US" dirty="0" smtClean="0"/>
              <a:t> </a:t>
            </a:r>
            <a:r>
              <a:rPr lang="en-US" dirty="0"/>
              <a:t>to </a:t>
            </a:r>
            <a:r>
              <a:rPr lang="en-US" dirty="0" smtClean="0"/>
              <a:t>do matrix math </a:t>
            </a:r>
            <a:r>
              <a:rPr lang="en-US" dirty="0"/>
              <a:t>in Accumulo</a:t>
            </a:r>
            <a:r>
              <a:rPr lang="en-US" dirty="0" smtClean="0"/>
              <a:t>?</a:t>
            </a:r>
          </a:p>
          <a:p>
            <a:pPr lvl="1">
              <a:spcBef>
                <a:spcPts val="800"/>
              </a:spcBef>
            </a:pPr>
            <a:r>
              <a:rPr lang="en-US" dirty="0" smtClean="0"/>
              <a:t>The </a:t>
            </a:r>
            <a:r>
              <a:rPr lang="en-US" dirty="0" err="1" smtClean="0"/>
              <a:t>TwoTable</a:t>
            </a:r>
            <a:r>
              <a:rPr lang="en-US" dirty="0" smtClean="0"/>
              <a:t> iterator pipeline</a:t>
            </a:r>
            <a:endParaRPr lang="en-US" dirty="0"/>
          </a:p>
          <a:p>
            <a:pPr>
              <a:spcBef>
                <a:spcPts val="800"/>
              </a:spcBef>
            </a:pPr>
            <a:r>
              <a:rPr lang="en-US" dirty="0" smtClean="0"/>
              <a:t>Jaccard &amp; k-Truss</a:t>
            </a:r>
          </a:p>
          <a:p>
            <a:pPr>
              <a:spcBef>
                <a:spcPts val="800"/>
              </a:spcBef>
            </a:pPr>
            <a:r>
              <a:rPr lang="en-US" i="1" dirty="0" smtClean="0"/>
              <a:t>When</a:t>
            </a:r>
            <a:r>
              <a:rPr lang="en-US" dirty="0" smtClean="0"/>
              <a:t> </a:t>
            </a:r>
            <a:r>
              <a:rPr lang="en-US" dirty="0"/>
              <a:t>to </a:t>
            </a:r>
            <a:r>
              <a:rPr lang="en-US" dirty="0" smtClean="0"/>
              <a:t>do matrix math </a:t>
            </a:r>
            <a:r>
              <a:rPr lang="en-US" dirty="0"/>
              <a:t>in Accumulo</a:t>
            </a:r>
            <a:r>
              <a:rPr lang="en-US" dirty="0" smtClean="0"/>
              <a:t>?</a:t>
            </a:r>
          </a:p>
          <a:p>
            <a:pPr lvl="1">
              <a:spcBef>
                <a:spcPts val="800"/>
              </a:spcBef>
            </a:pPr>
            <a:r>
              <a:rPr lang="en-US" dirty="0" smtClean="0"/>
              <a:t>Memory requirements</a:t>
            </a:r>
          </a:p>
          <a:p>
            <a:pPr lvl="1">
              <a:spcBef>
                <a:spcPts val="800"/>
              </a:spcBef>
            </a:pPr>
            <a:r>
              <a:rPr lang="en-US" dirty="0" smtClean="0"/>
              <a:t>Compare in-database I/O vs. alternatives</a:t>
            </a:r>
          </a:p>
          <a:p>
            <a:pPr>
              <a:spcBef>
                <a:spcPts val="800"/>
              </a:spcBef>
            </a:pPr>
            <a:r>
              <a:rPr lang="en-US" dirty="0" smtClean="0"/>
              <a:t>Future Work: </a:t>
            </a:r>
            <a:r>
              <a:rPr lang="en-US" i="1" dirty="0" smtClean="0"/>
              <a:t>Multi-Node</a:t>
            </a:r>
            <a:r>
              <a:rPr lang="en-US" dirty="0" smtClean="0"/>
              <a:t>, </a:t>
            </a:r>
            <a:br>
              <a:rPr lang="en-US" dirty="0" smtClean="0"/>
            </a:br>
            <a:r>
              <a:rPr lang="en-US" dirty="0" smtClean="0"/>
              <a:t>	expand to </a:t>
            </a:r>
            <a:r>
              <a:rPr lang="en-US" i="1" dirty="0" smtClean="0"/>
              <a:t>Relational Algebra</a:t>
            </a:r>
            <a:r>
              <a:rPr lang="en-US" dirty="0" smtClean="0"/>
              <a:t>, </a:t>
            </a:r>
            <a:br>
              <a:rPr lang="en-US" dirty="0" smtClean="0"/>
            </a:br>
            <a:r>
              <a:rPr lang="en-US" dirty="0" smtClean="0"/>
              <a:t>	use an </a:t>
            </a:r>
            <a:r>
              <a:rPr lang="en-US" i="1" dirty="0" smtClean="0"/>
              <a:t>Optimizer</a:t>
            </a:r>
            <a:r>
              <a:rPr lang="en-US" dirty="0" smtClean="0"/>
              <a:t> to choose the best plan</a:t>
            </a:r>
          </a:p>
        </p:txBody>
      </p:sp>
      <p:pic>
        <p:nvPicPr>
          <p:cNvPr id="6" name="Picture 5" descr="141212-GraphuloLogo.pdf"/>
          <p:cNvPicPr>
            <a:picLocks noChangeAspect="1"/>
          </p:cNvPicPr>
          <p:nvPr/>
        </p:nvPicPr>
        <p:blipFill rotWithShape="1">
          <a:blip r:embed="rId3">
            <a:extLst>
              <a:ext uri="{28A0092B-C50C-407E-A947-70E740481C1C}">
                <a14:useLocalDpi xmlns:a14="http://schemas.microsoft.com/office/drawing/2010/main" val="0"/>
              </a:ext>
            </a:extLst>
          </a:blip>
          <a:srcRect l="2146" t="18889" r="3004" b="17875"/>
          <a:stretch/>
        </p:blipFill>
        <p:spPr>
          <a:xfrm>
            <a:off x="2657006" y="328097"/>
            <a:ext cx="3829988" cy="823234"/>
          </a:xfrm>
          <a:prstGeom prst="rect">
            <a:avLst/>
          </a:prstGeom>
        </p:spPr>
      </p:pic>
      <p:sp>
        <p:nvSpPr>
          <p:cNvPr id="7" name="Rectangle 6"/>
          <p:cNvSpPr/>
          <p:nvPr/>
        </p:nvSpPr>
        <p:spPr>
          <a:xfrm>
            <a:off x="3385996" y="5953171"/>
            <a:ext cx="3865830" cy="830997"/>
          </a:xfrm>
          <a:prstGeom prst="rect">
            <a:avLst/>
          </a:prstGeom>
        </p:spPr>
        <p:txBody>
          <a:bodyPr wrap="square">
            <a:spAutoFit/>
          </a:bodyPr>
          <a:lstStyle/>
          <a:p>
            <a:r>
              <a:rPr lang="en-US" sz="2400" dirty="0" smtClean="0"/>
              <a:t>Contact: Dylan Hutchison</a:t>
            </a:r>
          </a:p>
          <a:p>
            <a:r>
              <a:rPr lang="en-US" sz="2400" dirty="0" smtClean="0">
                <a:hlinkClick r:id="rId4"/>
              </a:rPr>
              <a:t>dhutchis@cs.washington.edu</a:t>
            </a:r>
            <a:r>
              <a:rPr lang="en-US" sz="2400" dirty="0" smtClean="0"/>
              <a:t> </a:t>
            </a:r>
            <a:endParaRPr lang="en-US" sz="2400" dirty="0"/>
          </a:p>
        </p:txBody>
      </p:sp>
      <p:sp>
        <p:nvSpPr>
          <p:cNvPr id="2" name="Rectangle 1"/>
          <p:cNvSpPr/>
          <p:nvPr/>
        </p:nvSpPr>
        <p:spPr>
          <a:xfrm>
            <a:off x="2981437" y="1148606"/>
            <a:ext cx="3181127" cy="461665"/>
          </a:xfrm>
          <a:prstGeom prst="rect">
            <a:avLst/>
          </a:prstGeom>
        </p:spPr>
        <p:txBody>
          <a:bodyPr wrap="none">
            <a:spAutoFit/>
          </a:bodyPr>
          <a:lstStyle/>
          <a:p>
            <a:r>
              <a:rPr lang="en-US" sz="2400" dirty="0">
                <a:hlinkClick r:id="rId5"/>
              </a:rPr>
              <a:t>http://</a:t>
            </a:r>
            <a:r>
              <a:rPr lang="en-US" sz="2400" dirty="0" smtClean="0">
                <a:hlinkClick r:id="rId5"/>
              </a:rPr>
              <a:t>graphulo.mit.edu</a:t>
            </a:r>
            <a:endParaRPr lang="en-US" sz="2400" dirty="0"/>
          </a:p>
        </p:txBody>
      </p:sp>
    </p:spTree>
    <p:extLst>
      <p:ext uri="{BB962C8B-B14F-4D97-AF65-F5344CB8AC3E}">
        <p14:creationId xmlns:p14="http://schemas.microsoft.com/office/powerpoint/2010/main" val="3496495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1216071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Overall Graphulo Performance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1603216"/>
            <a:ext cx="5921376" cy="4412660"/>
          </a:xfrm>
          <a:prstGeom prst="rect">
            <a:avLst/>
          </a:prstGeom>
        </p:spPr>
      </p:pic>
      <p:sp>
        <p:nvSpPr>
          <p:cNvPr id="4" name="TextBox 3"/>
          <p:cNvSpPr txBox="1"/>
          <p:nvPr/>
        </p:nvSpPr>
        <p:spPr>
          <a:xfrm>
            <a:off x="2822941" y="5831210"/>
            <a:ext cx="3085204" cy="369332"/>
          </a:xfrm>
          <a:prstGeom prst="rect">
            <a:avLst/>
          </a:prstGeom>
          <a:noFill/>
        </p:spPr>
        <p:txBody>
          <a:bodyPr wrap="none" rtlCol="0">
            <a:spAutoFit/>
          </a:bodyPr>
          <a:lstStyle/>
          <a:p>
            <a:r>
              <a:rPr lang="en-US" dirty="0" smtClean="0"/>
              <a:t>Problem size = 2^             nodes</a:t>
            </a:r>
            <a:endParaRPr lang="en-US" dirty="0"/>
          </a:p>
        </p:txBody>
      </p:sp>
    </p:spTree>
    <p:extLst>
      <p:ext uri="{BB962C8B-B14F-4D97-AF65-F5344CB8AC3E}">
        <p14:creationId xmlns:p14="http://schemas.microsoft.com/office/powerpoint/2010/main" val="1628140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Alg 1: Jaccard Coefficients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86" y="1756786"/>
            <a:ext cx="4517104" cy="4318665"/>
          </a:xfrm>
          <a:prstGeom prst="rect">
            <a:avLst/>
          </a:prstGeom>
        </p:spPr>
      </p:pic>
      <p:sp>
        <p:nvSpPr>
          <p:cNvPr id="2" name="TextBox 1"/>
          <p:cNvSpPr txBox="1"/>
          <p:nvPr/>
        </p:nvSpPr>
        <p:spPr>
          <a:xfrm>
            <a:off x="5386812" y="4255995"/>
            <a:ext cx="2571183" cy="1328023"/>
          </a:xfrm>
          <a:prstGeom prst="roundRect">
            <a:avLst/>
          </a:prstGeom>
          <a:noFill/>
          <a:ln>
            <a:solidFill>
              <a:schemeClr val="tx1"/>
            </a:solidFill>
          </a:ln>
        </p:spPr>
        <p:txBody>
          <a:bodyPr wrap="square" rtlCol="0">
            <a:spAutoFit/>
          </a:bodyPr>
          <a:lstStyle/>
          <a:p>
            <a:pPr algn="ctr"/>
            <a:r>
              <a:rPr lang="en-US" sz="2400" dirty="0" smtClean="0"/>
              <a:t>Fusion:</a:t>
            </a:r>
          </a:p>
          <a:p>
            <a:pPr algn="ctr"/>
            <a:r>
              <a:rPr lang="en-US" sz="2400" dirty="0" smtClean="0"/>
              <a:t>A single </a:t>
            </a:r>
            <a:r>
              <a:rPr lang="en-US" sz="2400" dirty="0" err="1" smtClean="0"/>
              <a:t>Graphulo</a:t>
            </a:r>
            <a:r>
              <a:rPr lang="en-US" sz="2400" dirty="0" smtClean="0"/>
              <a:t> </a:t>
            </a:r>
            <a:r>
              <a:rPr lang="en-US" sz="2400" dirty="0" err="1" smtClean="0"/>
              <a:t>TwoTable</a:t>
            </a:r>
            <a:r>
              <a:rPr lang="en-US" sz="2400" dirty="0" smtClean="0"/>
              <a:t> pass!</a:t>
            </a:r>
            <a:endParaRPr lang="en-US" sz="2400" dirty="0"/>
          </a:p>
        </p:txBody>
      </p:sp>
      <p:pic>
        <p:nvPicPr>
          <p:cNvPr id="5" name="Chart Placeholder 4"/>
          <p:cNvPicPr>
            <a:picLocks noGrp="1" noChangeAspect="1"/>
          </p:cNvPicPr>
          <p:nvPr>
            <p:ph type="chart" sz="quarter" idx="12"/>
          </p:nvPr>
        </p:nvPicPr>
        <p:blipFill>
          <a:blip r:embed="rId4"/>
          <a:stretch>
            <a:fillRect/>
          </a:stretch>
        </p:blipFill>
        <p:spPr>
          <a:xfrm>
            <a:off x="3138944" y="1575714"/>
            <a:ext cx="5624808" cy="2524814"/>
          </a:xfrm>
          <a:prstGeom prst="rect">
            <a:avLst/>
          </a:prstGeom>
        </p:spPr>
      </p:pic>
    </p:spTree>
    <p:extLst>
      <p:ext uri="{BB962C8B-B14F-4D97-AF65-F5344CB8AC3E}">
        <p14:creationId xmlns:p14="http://schemas.microsoft.com/office/powerpoint/2010/main" val="156434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Arrow Connector 105"/>
          <p:cNvCxnSpPr>
            <a:stCxn id="84" idx="2"/>
          </p:cNvCxnSpPr>
          <p:nvPr/>
        </p:nvCxnSpPr>
        <p:spPr bwMode="auto">
          <a:xfrm flipH="1">
            <a:off x="1134060" y="3091648"/>
            <a:ext cx="501312" cy="1028796"/>
          </a:xfrm>
          <a:prstGeom prst="straightConnector1">
            <a:avLst/>
          </a:prstGeom>
          <a:solidFill>
            <a:srgbClr val="618FFD"/>
          </a:solidFill>
          <a:ln w="25400" cap="flat" cmpd="sng" algn="ctr">
            <a:solidFill>
              <a:srgbClr val="000000"/>
            </a:solidFill>
            <a:prstDash val="solid"/>
            <a:round/>
            <a:headEnd type="none" w="sm" len="sm"/>
            <a:tailEnd type="arrow"/>
          </a:ln>
          <a:effectLst/>
        </p:spPr>
      </p:cxnSp>
      <p:sp>
        <p:nvSpPr>
          <p:cNvPr id="3" name="Text Placeholder 2"/>
          <p:cNvSpPr>
            <a:spLocks noGrp="1"/>
          </p:cNvSpPr>
          <p:nvPr>
            <p:ph type="body" sz="quarter" idx="10"/>
          </p:nvPr>
        </p:nvSpPr>
        <p:spPr/>
        <p:txBody>
          <a:bodyPr/>
          <a:lstStyle/>
          <a:p>
            <a:r>
              <a:rPr lang="en-US" dirty="0"/>
              <a:t>Alg 2: k-Truss Subgraph</a:t>
            </a:r>
          </a:p>
        </p:txBody>
      </p:sp>
      <p:pic>
        <p:nvPicPr>
          <p:cNvPr id="6" name="Chart Placeholder 5"/>
          <p:cNvPicPr>
            <a:picLocks noGrp="1" noChangeAspect="1"/>
          </p:cNvPicPr>
          <p:nvPr>
            <p:ph type="chart" sz="quarter" idx="12"/>
          </p:nvPr>
        </p:nvPicPr>
        <p:blipFill>
          <a:blip r:embed="rId3"/>
          <a:stretch>
            <a:fillRect/>
          </a:stretch>
        </p:blipFill>
        <p:spPr>
          <a:xfrm>
            <a:off x="3396041" y="1573762"/>
            <a:ext cx="5250017" cy="3586713"/>
          </a:xfrm>
          <a:prstGeom prst="rect">
            <a:avLst/>
          </a:prstGeom>
        </p:spPr>
      </p:pic>
      <p:sp>
        <p:nvSpPr>
          <p:cNvPr id="2" name="TextBox 1"/>
          <p:cNvSpPr txBox="1"/>
          <p:nvPr/>
        </p:nvSpPr>
        <p:spPr>
          <a:xfrm>
            <a:off x="2291422" y="5527800"/>
            <a:ext cx="4561156" cy="510778"/>
          </a:xfrm>
          <a:prstGeom prst="roundRect">
            <a:avLst/>
          </a:prstGeom>
          <a:noFill/>
          <a:ln>
            <a:solidFill>
              <a:schemeClr val="tx1"/>
            </a:solidFill>
          </a:ln>
        </p:spPr>
        <p:txBody>
          <a:bodyPr wrap="square" rtlCol="0">
            <a:spAutoFit/>
          </a:bodyPr>
          <a:lstStyle/>
          <a:p>
            <a:pPr algn="ctr"/>
            <a:r>
              <a:rPr lang="en-US" sz="2400" dirty="0" smtClean="0"/>
              <a:t>Iterations of </a:t>
            </a:r>
            <a:r>
              <a:rPr lang="en-US" sz="2400" dirty="0" err="1" smtClean="0"/>
              <a:t>Graphulo</a:t>
            </a:r>
            <a:r>
              <a:rPr lang="en-US" sz="2400" dirty="0" smtClean="0"/>
              <a:t> </a:t>
            </a:r>
            <a:r>
              <a:rPr lang="en-US" sz="2400" dirty="0" err="1" smtClean="0"/>
              <a:t>TwoTables</a:t>
            </a:r>
            <a:endParaRPr lang="en-US" sz="2400" dirty="0"/>
          </a:p>
        </p:txBody>
      </p:sp>
      <p:sp>
        <p:nvSpPr>
          <p:cNvPr id="80" name="Flowchart: Magnetic Disk 79"/>
          <p:cNvSpPr/>
          <p:nvPr/>
        </p:nvSpPr>
        <p:spPr bwMode="auto">
          <a:xfrm>
            <a:off x="671757" y="1840090"/>
            <a:ext cx="616404" cy="577185"/>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A</a:t>
            </a:r>
          </a:p>
        </p:txBody>
      </p:sp>
      <p:sp>
        <p:nvSpPr>
          <p:cNvPr id="82" name="Flowchart: Magnetic Disk 81"/>
          <p:cNvSpPr/>
          <p:nvPr/>
        </p:nvSpPr>
        <p:spPr bwMode="auto">
          <a:xfrm>
            <a:off x="671757" y="4120444"/>
            <a:ext cx="616404" cy="577185"/>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B</a:t>
            </a:r>
          </a:p>
        </p:txBody>
      </p:sp>
      <p:sp>
        <p:nvSpPr>
          <p:cNvPr id="84" name="Rectangle 83"/>
          <p:cNvSpPr/>
          <p:nvPr/>
        </p:nvSpPr>
        <p:spPr bwMode="auto">
          <a:xfrm>
            <a:off x="1085762" y="2696066"/>
            <a:ext cx="1099219" cy="395582"/>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err="1" smtClean="0">
                <a:ln>
                  <a:noFill/>
                </a:ln>
                <a:solidFill>
                  <a:srgbClr val="000000"/>
                </a:solidFill>
                <a:effectLst/>
                <a:uLnTx/>
                <a:uFillTx/>
                <a:latin typeface="Arial" pitchFamily="-110" charset="0"/>
              </a:rPr>
              <a:t>TableMult</a:t>
            </a: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85" name="Straight Arrow Connector 84"/>
          <p:cNvCxnSpPr>
            <a:endCxn id="84" idx="0"/>
          </p:cNvCxnSpPr>
          <p:nvPr/>
        </p:nvCxnSpPr>
        <p:spPr bwMode="auto">
          <a:xfrm>
            <a:off x="851770" y="2417275"/>
            <a:ext cx="783602" cy="278791"/>
          </a:xfrm>
          <a:prstGeom prst="straightConnector1">
            <a:avLst/>
          </a:prstGeom>
          <a:solidFill>
            <a:srgbClr val="618FFD"/>
          </a:solidFill>
          <a:ln w="25400" cap="flat" cmpd="sng" algn="ctr">
            <a:solidFill>
              <a:srgbClr val="000000"/>
            </a:solidFill>
            <a:prstDash val="solid"/>
            <a:round/>
            <a:headEnd type="none" w="sm" len="sm"/>
            <a:tailEnd type="arrow"/>
          </a:ln>
          <a:effectLst/>
        </p:spPr>
      </p:cxnSp>
      <p:cxnSp>
        <p:nvCxnSpPr>
          <p:cNvPr id="86" name="Curved Connector 85"/>
          <p:cNvCxnSpPr/>
          <p:nvPr/>
        </p:nvCxnSpPr>
        <p:spPr bwMode="auto">
          <a:xfrm>
            <a:off x="1296436" y="2160432"/>
            <a:ext cx="642233" cy="535634"/>
          </a:xfrm>
          <a:prstGeom prst="curvedConnector3">
            <a:avLst>
              <a:gd name="adj1" fmla="val 113436"/>
            </a:avLst>
          </a:prstGeom>
          <a:solidFill>
            <a:srgbClr val="618FFD"/>
          </a:solidFill>
          <a:ln w="25400" cap="flat" cmpd="sng" algn="ctr">
            <a:solidFill>
              <a:srgbClr val="000000"/>
            </a:solidFill>
            <a:prstDash val="solid"/>
            <a:round/>
            <a:headEnd type="none" w="sm" len="sm"/>
            <a:tailEnd type="triangle" w="med" len="lg"/>
          </a:ln>
          <a:effectLst/>
        </p:spPr>
      </p:cxnSp>
      <p:sp>
        <p:nvSpPr>
          <p:cNvPr id="87" name="TextBox 86"/>
          <p:cNvSpPr txBox="1"/>
          <p:nvPr/>
        </p:nvSpPr>
        <p:spPr>
          <a:xfrm>
            <a:off x="1724516" y="2161984"/>
            <a:ext cx="1026492" cy="276999"/>
          </a:xfrm>
          <a:prstGeom prst="rect">
            <a:avLst/>
          </a:prstGeom>
          <a:solidFill>
            <a:srgbClr val="FFFFFF"/>
          </a:solidFill>
          <a:ln>
            <a:solidFill>
              <a:srgbClr val="000000"/>
            </a:solidFill>
            <a:prstDash val="solid"/>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a:rPr>
              <a:t>deepCopy</a:t>
            </a:r>
            <a:r>
              <a:rPr kumimoji="0" lang="en-US" sz="1200" b="1" i="0" u="none" strike="noStrike" kern="0" cap="none" spc="0" normalizeH="0" baseline="0" noProof="0" dirty="0" smtClean="0">
                <a:ln>
                  <a:noFill/>
                </a:ln>
                <a:solidFill>
                  <a:srgbClr val="000000"/>
                </a:solidFill>
                <a:effectLst/>
                <a:uLnTx/>
                <a:uFillTx/>
                <a:latin typeface="Arial"/>
              </a:rPr>
              <a:t>()</a:t>
            </a:r>
          </a:p>
        </p:txBody>
      </p:sp>
      <p:sp>
        <p:nvSpPr>
          <p:cNvPr id="92" name="Rectangle 91"/>
          <p:cNvSpPr/>
          <p:nvPr/>
        </p:nvSpPr>
        <p:spPr>
          <a:xfrm>
            <a:off x="1724516" y="3031885"/>
            <a:ext cx="530915" cy="369332"/>
          </a:xfrm>
          <a:prstGeom prst="rect">
            <a:avLst/>
          </a:prstGeom>
        </p:spPr>
        <p:txBody>
          <a:bodyPr wrap="none">
            <a:spAutoFit/>
          </a:bodyPr>
          <a:lstStyle/>
          <a:p>
            <a:r>
              <a:rPr lang="en-US" dirty="0" smtClean="0"/>
              <a:t>⊗2</a:t>
            </a:r>
            <a:endParaRPr lang="en-US" dirty="0"/>
          </a:p>
        </p:txBody>
      </p:sp>
      <p:grpSp>
        <p:nvGrpSpPr>
          <p:cNvPr id="93" name="Group 92"/>
          <p:cNvGrpSpPr/>
          <p:nvPr/>
        </p:nvGrpSpPr>
        <p:grpSpPr>
          <a:xfrm>
            <a:off x="1114753" y="3396593"/>
            <a:ext cx="367872" cy="367871"/>
            <a:chOff x="6642503" y="2496744"/>
            <a:chExt cx="457201" cy="457200"/>
          </a:xfrm>
        </p:grpSpPr>
        <p:sp>
          <p:nvSpPr>
            <p:cNvPr id="94" name="Rectangle 93"/>
            <p:cNvSpPr/>
            <p:nvPr/>
          </p:nvSpPr>
          <p:spPr bwMode="auto">
            <a:xfrm>
              <a:off x="6642505" y="2496744"/>
              <a:ext cx="457199" cy="457200"/>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cxnSp>
          <p:nvCxnSpPr>
            <p:cNvPr id="95" name="Straight Arrow Connector 94"/>
            <p:cNvCxnSpPr/>
            <p:nvPr/>
          </p:nvCxnSpPr>
          <p:spPr bwMode="auto">
            <a:xfrm flipH="1" flipV="1">
              <a:off x="6642503" y="2496744"/>
              <a:ext cx="457199" cy="457200"/>
            </a:xfrm>
            <a:prstGeom prst="straightConnector1">
              <a:avLst/>
            </a:prstGeom>
            <a:solidFill>
              <a:srgbClr val="618FFD"/>
            </a:solidFill>
            <a:ln w="44450" cap="flat" cmpd="sng" algn="ctr">
              <a:solidFill>
                <a:srgbClr val="000000"/>
              </a:solidFill>
              <a:prstDash val="sysDash"/>
              <a:round/>
              <a:headEnd type="none" w="sm" len="sm"/>
              <a:tailEnd type="none"/>
            </a:ln>
            <a:effectLst/>
          </p:spPr>
        </p:cxnSp>
      </p:grpSp>
      <p:cxnSp>
        <p:nvCxnSpPr>
          <p:cNvPr id="97" name="Curved Connector 96"/>
          <p:cNvCxnSpPr/>
          <p:nvPr/>
        </p:nvCxnSpPr>
        <p:spPr bwMode="auto">
          <a:xfrm rot="16200000" flipH="1">
            <a:off x="-155036" y="3223487"/>
            <a:ext cx="1802938" cy="81288"/>
          </a:xfrm>
          <a:prstGeom prst="curvedConnector3">
            <a:avLst>
              <a:gd name="adj1" fmla="val 100717"/>
            </a:avLst>
          </a:prstGeom>
          <a:solidFill>
            <a:srgbClr val="618FFD"/>
          </a:solidFill>
          <a:ln w="25400" cap="flat" cmpd="sng" algn="ctr">
            <a:solidFill>
              <a:srgbClr val="000000"/>
            </a:solidFill>
            <a:prstDash val="solid"/>
            <a:round/>
            <a:headEnd type="none" w="sm" len="sm"/>
            <a:tailEnd type="triangle" w="med" len="lg"/>
          </a:ln>
          <a:effectLst/>
        </p:spPr>
      </p:cxnSp>
      <p:cxnSp>
        <p:nvCxnSpPr>
          <p:cNvPr id="110" name="Straight Arrow Connector 109"/>
          <p:cNvCxnSpPr>
            <a:stCxn id="82" idx="4"/>
            <a:endCxn id="80" idx="1"/>
          </p:cNvCxnSpPr>
          <p:nvPr/>
        </p:nvCxnSpPr>
        <p:spPr bwMode="auto">
          <a:xfrm flipH="1" flipV="1">
            <a:off x="979959" y="1840090"/>
            <a:ext cx="308202" cy="2568947"/>
          </a:xfrm>
          <a:prstGeom prst="curvedConnector4">
            <a:avLst>
              <a:gd name="adj1" fmla="val -684032"/>
              <a:gd name="adj2" fmla="val 107663"/>
            </a:avLst>
          </a:prstGeom>
          <a:solidFill>
            <a:srgbClr val="618FFD"/>
          </a:solidFill>
          <a:ln w="25400" cap="flat" cmpd="sng" algn="ctr">
            <a:solidFill>
              <a:srgbClr val="000000"/>
            </a:solidFill>
            <a:prstDash val="solid"/>
            <a:round/>
            <a:headEnd type="none" w="sm" len="sm"/>
            <a:tailEnd type="triangle"/>
          </a:ln>
          <a:effectLst/>
        </p:spPr>
      </p:cxnSp>
      <p:sp>
        <p:nvSpPr>
          <p:cNvPr id="122" name="Rectangle 121"/>
          <p:cNvSpPr/>
          <p:nvPr/>
        </p:nvSpPr>
        <p:spPr bwMode="auto">
          <a:xfrm>
            <a:off x="1938670" y="3627282"/>
            <a:ext cx="1449312" cy="567742"/>
          </a:xfrm>
          <a:prstGeom prst="rect">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B % 2 = 1 &amp;&amp; (B - 1) / 2 ≥ k-2</a:t>
            </a:r>
          </a:p>
        </p:txBody>
      </p:sp>
      <p:sp>
        <p:nvSpPr>
          <p:cNvPr id="123" name="Flowchart: Alternate Process 122"/>
          <p:cNvSpPr/>
          <p:nvPr/>
        </p:nvSpPr>
        <p:spPr bwMode="auto">
          <a:xfrm>
            <a:off x="1588844" y="4893709"/>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124" name="Right Arrow 123"/>
          <p:cNvSpPr/>
          <p:nvPr/>
        </p:nvSpPr>
        <p:spPr bwMode="auto">
          <a:xfrm rot="5228754">
            <a:off x="799845" y="3930467"/>
            <a:ext cx="1823135" cy="150729"/>
          </a:xfrm>
          <a:prstGeom prst="rightArrow">
            <a:avLst/>
          </a:prstGeom>
          <a:gradFill flip="none" rotWithShape="1">
            <a:gsLst>
              <a:gs pos="0">
                <a:srgbClr val="919191">
                  <a:lumMod val="40000"/>
                  <a:lumOff val="60000"/>
                  <a:shade val="30000"/>
                  <a:satMod val="115000"/>
                </a:srgbClr>
              </a:gs>
              <a:gs pos="50000">
                <a:srgbClr val="919191">
                  <a:lumMod val="40000"/>
                  <a:lumOff val="60000"/>
                  <a:shade val="67500"/>
                  <a:satMod val="115000"/>
                </a:srgbClr>
              </a:gs>
              <a:gs pos="100000">
                <a:srgbClr val="919191">
                  <a:lumMod val="40000"/>
                  <a:lumOff val="60000"/>
                  <a:shade val="100000"/>
                  <a:satMod val="115000"/>
                </a:srgbClr>
              </a:gs>
            </a:gsLst>
            <a:lin ang="16200000" scaled="1"/>
            <a:tileRect/>
          </a:gra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125" name="Rectangle 124"/>
          <p:cNvSpPr/>
          <p:nvPr/>
        </p:nvSpPr>
        <p:spPr>
          <a:xfrm>
            <a:off x="1783906" y="4544284"/>
            <a:ext cx="519694" cy="369332"/>
          </a:xfrm>
          <a:prstGeom prst="rect">
            <a:avLst/>
          </a:prstGeom>
        </p:spPr>
        <p:txBody>
          <a:bodyPr wrap="none">
            <a:spAutoFit/>
          </a:bodyPr>
          <a:lstStyle/>
          <a:p>
            <a:r>
              <a:rPr lang="en-US" dirty="0" err="1" smtClean="0"/>
              <a:t>nnz</a:t>
            </a:r>
            <a:endParaRPr lang="en-US" dirty="0"/>
          </a:p>
        </p:txBody>
      </p:sp>
    </p:spTree>
    <p:extLst>
      <p:ext uri="{BB962C8B-B14F-4D97-AF65-F5344CB8AC3E}">
        <p14:creationId xmlns:p14="http://schemas.microsoft.com/office/powerpoint/2010/main" val="3159242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Background on Accumulo</a:t>
            </a:r>
          </a:p>
        </p:txBody>
      </p:sp>
      <p:sp>
        <p:nvSpPr>
          <p:cNvPr id="4" name="Text Placeholder 3"/>
          <p:cNvSpPr>
            <a:spLocks noGrp="1"/>
          </p:cNvSpPr>
          <p:nvPr>
            <p:ph type="body" sz="quarter" idx="11"/>
          </p:nvPr>
        </p:nvSpPr>
        <p:spPr>
          <a:xfrm>
            <a:off x="659304" y="1736724"/>
            <a:ext cx="8276465" cy="4464899"/>
          </a:xfrm>
        </p:spPr>
        <p:txBody>
          <a:bodyPr/>
          <a:lstStyle/>
          <a:p>
            <a:pPr marL="0" indent="0">
              <a:buNone/>
            </a:pPr>
            <a:endParaRPr lang="en-US" sz="1600" dirty="0" smtClean="0"/>
          </a:p>
          <a:p>
            <a:pPr marL="0" indent="0">
              <a:buNone/>
            </a:pPr>
            <a:r>
              <a:rPr lang="en-US" sz="2000" dirty="0" smtClean="0"/>
              <a:t>Best </a:t>
            </a:r>
            <a:r>
              <a:rPr lang="en-US" sz="2000" dirty="0"/>
              <a:t>for:</a:t>
            </a:r>
          </a:p>
          <a:p>
            <a:r>
              <a:rPr lang="en-US" sz="2000" dirty="0"/>
              <a:t>Large, de-normalized </a:t>
            </a:r>
            <a:r>
              <a:rPr lang="en-US" sz="2000" dirty="0" smtClean="0"/>
              <a:t>tables; no schema necessary</a:t>
            </a:r>
          </a:p>
          <a:p>
            <a:pPr lvl="1"/>
            <a:r>
              <a:rPr lang="en-US" sz="1800" dirty="0"/>
              <a:t>Unlimited </a:t>
            </a:r>
            <a:r>
              <a:rPr lang="en-US" sz="1800" dirty="0" smtClean="0"/>
              <a:t>columns; un-interpreted values; everything is a byte[]</a:t>
            </a:r>
            <a:endParaRPr lang="en-US" sz="1800" dirty="0"/>
          </a:p>
          <a:p>
            <a:r>
              <a:rPr lang="en-US" sz="2000" dirty="0" smtClean="0"/>
              <a:t>TBs </a:t>
            </a:r>
            <a:r>
              <a:rPr lang="en-US" sz="2000" dirty="0"/>
              <a:t>to </a:t>
            </a:r>
            <a:r>
              <a:rPr lang="en-US" sz="2000" dirty="0" smtClean="0"/>
              <a:t>PBs of data; robust </a:t>
            </a:r>
            <a:r>
              <a:rPr lang="en-US" sz="2000" dirty="0"/>
              <a:t>horizontal </a:t>
            </a:r>
            <a:r>
              <a:rPr lang="en-US" sz="2000" dirty="0" smtClean="0"/>
              <a:t>scaling</a:t>
            </a:r>
          </a:p>
          <a:p>
            <a:r>
              <a:rPr lang="en-US" sz="2000" dirty="0" smtClean="0"/>
              <a:t>Hadoop </a:t>
            </a:r>
            <a:r>
              <a:rPr lang="en-US" sz="2000" dirty="0"/>
              <a:t>HDFS / Java ecosystem</a:t>
            </a:r>
          </a:p>
          <a:p>
            <a:r>
              <a:rPr lang="en-US" sz="2000" dirty="0" smtClean="0"/>
              <a:t>Cell-level </a:t>
            </a:r>
            <a:r>
              <a:rPr lang="en-US" sz="2000" dirty="0"/>
              <a:t>visibility</a:t>
            </a:r>
          </a:p>
          <a:p>
            <a:endParaRPr lang="en-US" sz="2000" dirty="0"/>
          </a:p>
          <a:p>
            <a:r>
              <a:rPr lang="en-US" sz="2000" dirty="0"/>
              <a:t>Row store by </a:t>
            </a:r>
            <a:r>
              <a:rPr lang="en-US" sz="2000" dirty="0" smtClean="0"/>
              <a:t>default</a:t>
            </a:r>
          </a:p>
          <a:p>
            <a:pPr lvl="1"/>
            <a:r>
              <a:rPr lang="en-US" sz="1800" dirty="0" smtClean="0">
                <a:sym typeface="Wingdings" panose="05000000000000000000" pitchFamily="2" charset="2"/>
              </a:rPr>
              <a:t>Scan over rows for O(log n) lookup &amp; sorted order </a:t>
            </a:r>
          </a:p>
          <a:p>
            <a:pPr lvl="1"/>
            <a:r>
              <a:rPr lang="en-US" sz="1800" dirty="0" smtClean="0"/>
              <a:t>Use </a:t>
            </a:r>
            <a:r>
              <a:rPr lang="en-US" sz="1800" dirty="0"/>
              <a:t>Transpose Tables </a:t>
            </a:r>
            <a:r>
              <a:rPr lang="en-US" sz="1800" dirty="0" smtClean="0"/>
              <a:t>for column indexing</a:t>
            </a:r>
            <a:r>
              <a:rPr lang="en-US" sz="1800" baseline="30000" dirty="0" smtClean="0"/>
              <a:t>1</a:t>
            </a:r>
          </a:p>
          <a:p>
            <a:r>
              <a:rPr lang="en-US" sz="2000" dirty="0" smtClean="0"/>
              <a:t>Iterator </a:t>
            </a:r>
            <a:r>
              <a:rPr lang="en-US" sz="2000" dirty="0"/>
              <a:t>processing </a:t>
            </a:r>
            <a:r>
              <a:rPr lang="en-US" sz="2000" dirty="0" smtClean="0"/>
              <a:t>framework</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761140758"/>
              </p:ext>
            </p:extLst>
          </p:nvPr>
        </p:nvGraphicFramePr>
        <p:xfrm>
          <a:off x="2609800" y="1368957"/>
          <a:ext cx="6164238" cy="914400"/>
        </p:xfrm>
        <a:graphic>
          <a:graphicData uri="http://schemas.openxmlformats.org/drawingml/2006/table">
            <a:tbl>
              <a:tblPr/>
              <a:tblGrid>
                <a:gridCol w="842974"/>
                <a:gridCol w="1027114"/>
                <a:gridCol w="975525"/>
                <a:gridCol w="1129984"/>
                <a:gridCol w="1211748"/>
                <a:gridCol w="976893"/>
              </a:tblGrid>
              <a:tr h="0">
                <a:tc grid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  Key</a:t>
                      </a:r>
                      <a:endParaRPr lang="en-US" sz="1400"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003767">
                        <a:lumMod val="20000"/>
                        <a:lumOff val="8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Row</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hMerge="1">
                  <a:txBody>
                    <a:bodyPr/>
                    <a:lstStyle/>
                    <a:p>
                      <a:endParaRPr lang="en-US"/>
                    </a:p>
                  </a:txBody>
                  <a:tcPr/>
                </a:tc>
                <a:tc hMerge="1">
                  <a:txBody>
                    <a:bodyPr/>
                    <a:lstStyle/>
                    <a:p>
                      <a:endParaRPr lang="en-US"/>
                    </a:p>
                  </a:txBody>
                  <a:tcPr/>
                </a:tc>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u="sng"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c vMerge="1">
                  <a:txBody>
                    <a:bodyPr/>
                    <a:lstStyle/>
                    <a:p>
                      <a:endParaRPr lang="en-US"/>
                    </a:p>
                  </a:txBody>
                  <a:tcPr/>
                </a:tc>
              </a:tr>
            </a:tbl>
          </a:graphicData>
        </a:graphic>
      </p:graphicFrame>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42368" y="3969173"/>
            <a:ext cx="3061297" cy="731567"/>
          </a:xfrm>
          <a:prstGeom prst="rect">
            <a:avLst/>
          </a:prstGeom>
        </p:spPr>
      </p:pic>
      <p:sp>
        <p:nvSpPr>
          <p:cNvPr id="9" name="Rectangle 8"/>
          <p:cNvSpPr/>
          <p:nvPr/>
        </p:nvSpPr>
        <p:spPr>
          <a:xfrm>
            <a:off x="5435883" y="5647892"/>
            <a:ext cx="3338155" cy="738664"/>
          </a:xfrm>
          <a:prstGeom prst="rect">
            <a:avLst/>
          </a:prstGeom>
        </p:spPr>
        <p:txBody>
          <a:bodyPr wrap="square">
            <a:spAutoFit/>
          </a:bodyPr>
          <a:lstStyle/>
          <a:p>
            <a:r>
              <a:rPr lang="en-US" sz="1400" baseline="30000" dirty="0"/>
              <a:t>1</a:t>
            </a:r>
            <a:r>
              <a:rPr lang="en-US" sz="1400" i="1" dirty="0" smtClean="0"/>
              <a:t>D4M </a:t>
            </a:r>
            <a:r>
              <a:rPr lang="en-US" sz="1400" i="1" dirty="0"/>
              <a:t>2.0 Schema: A General Purpose High Performance Schema for the </a:t>
            </a:r>
            <a:r>
              <a:rPr lang="en-US" sz="1400" i="1" dirty="0" err="1"/>
              <a:t>Accumulo</a:t>
            </a:r>
            <a:r>
              <a:rPr lang="en-US" sz="1400" i="1" dirty="0"/>
              <a:t> </a:t>
            </a:r>
            <a:r>
              <a:rPr lang="en-US" sz="1400" i="1" dirty="0" smtClean="0"/>
              <a:t>Database</a:t>
            </a:r>
            <a:r>
              <a:rPr lang="en-US" sz="1400" dirty="0" smtClean="0"/>
              <a:t>,</a:t>
            </a:r>
            <a:r>
              <a:rPr lang="en-US" sz="1400" i="1" dirty="0" smtClean="0"/>
              <a:t> </a:t>
            </a:r>
            <a:r>
              <a:rPr lang="en-US" sz="1400" dirty="0" err="1" smtClean="0"/>
              <a:t>Kepner</a:t>
            </a:r>
            <a:r>
              <a:rPr lang="en-US" sz="1400" dirty="0" smtClean="0"/>
              <a:t> et al, IEEE HPEC 2013</a:t>
            </a:r>
            <a:endParaRPr lang="en-US" sz="1400" dirty="0"/>
          </a:p>
        </p:txBody>
      </p:sp>
    </p:spTree>
    <p:extLst>
      <p:ext uri="{BB962C8B-B14F-4D97-AF65-F5344CB8AC3E}">
        <p14:creationId xmlns:p14="http://schemas.microsoft.com/office/powerpoint/2010/main" val="806301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Placeholder 3"/>
          <p:cNvPicPr>
            <a:picLocks noGrp="1" noChangeAspect="1"/>
          </p:cNvPicPr>
          <p:nvPr>
            <p:ph type="chart" sz="quarter" idx="12"/>
          </p:nvPr>
        </p:nvPicPr>
        <p:blipFill>
          <a:blip r:embed="rId3"/>
          <a:stretch>
            <a:fillRect/>
          </a:stretch>
        </p:blipFill>
        <p:spPr>
          <a:xfrm>
            <a:off x="671757" y="1969506"/>
            <a:ext cx="7630864" cy="3145702"/>
          </a:xfrm>
          <a:prstGeom prst="rect">
            <a:avLst/>
          </a:prstGeom>
        </p:spPr>
      </p:pic>
      <p:sp>
        <p:nvSpPr>
          <p:cNvPr id="3" name="Text Placeholder 2"/>
          <p:cNvSpPr>
            <a:spLocks noGrp="1"/>
          </p:cNvSpPr>
          <p:nvPr>
            <p:ph type="body" sz="quarter" idx="10"/>
          </p:nvPr>
        </p:nvSpPr>
        <p:spPr/>
        <p:txBody>
          <a:bodyPr/>
          <a:lstStyle/>
          <a:p>
            <a:r>
              <a:rPr lang="en-US" dirty="0" err="1" smtClean="0"/>
              <a:t>GraphBLAS</a:t>
            </a:r>
            <a:r>
              <a:rPr lang="en-US" dirty="0" smtClean="0"/>
              <a:t> Operations</a:t>
            </a:r>
            <a:endParaRPr lang="en-US" dirty="0"/>
          </a:p>
        </p:txBody>
      </p:sp>
    </p:spTree>
    <p:extLst>
      <p:ext uri="{BB962C8B-B14F-4D97-AF65-F5344CB8AC3E}">
        <p14:creationId xmlns:p14="http://schemas.microsoft.com/office/powerpoint/2010/main" val="2797279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ccumulo.apache.org/images/accumul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007" y="4392244"/>
            <a:ext cx="3429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141212-GraphuloLogo.pdf"/>
          <p:cNvPicPr>
            <a:picLocks noChangeAspect="1"/>
          </p:cNvPicPr>
          <p:nvPr/>
        </p:nvPicPr>
        <p:blipFill rotWithShape="1">
          <a:blip r:embed="rId4">
            <a:extLst>
              <a:ext uri="{28A0092B-C50C-407E-A947-70E740481C1C}">
                <a14:useLocalDpi xmlns:a14="http://schemas.microsoft.com/office/drawing/2010/main" val="0"/>
              </a:ext>
            </a:extLst>
          </a:blip>
          <a:srcRect l="2146" t="18889" r="3004" b="17875"/>
          <a:stretch/>
        </p:blipFill>
        <p:spPr>
          <a:xfrm>
            <a:off x="2293493" y="5486504"/>
            <a:ext cx="4557014" cy="9795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4" name="Title 4"/>
          <p:cNvSpPr txBox="1">
            <a:spLocks/>
          </p:cNvSpPr>
          <p:nvPr/>
        </p:nvSpPr>
        <p:spPr>
          <a:xfrm>
            <a:off x="1061684" y="4489077"/>
            <a:ext cx="4101250" cy="747390"/>
          </a:xfrm>
          <a:prstGeom prst="rect">
            <a:avLst/>
          </a:prstGeom>
        </p:spPr>
        <p:txBody>
          <a:bodyPr/>
          <a:lstStyle>
            <a:lvl1pPr algn="ctr" defTabSz="457200" rtl="0" eaLnBrk="1" latinLnBrk="0" hangingPunct="1">
              <a:spcBef>
                <a:spcPct val="0"/>
              </a:spcBef>
              <a:buNone/>
              <a:defRPr sz="4400" kern="1200">
                <a:solidFill>
                  <a:srgbClr val="000000"/>
                </a:solidFill>
                <a:latin typeface="+mj-lt"/>
                <a:ea typeface="+mj-ea"/>
                <a:cs typeface="+mj-cs"/>
              </a:defRPr>
            </a:lvl1pPr>
          </a:lstStyle>
          <a:p>
            <a:pPr algn="r"/>
            <a:r>
              <a:rPr lang="en-US" b="1" dirty="0" err="1" smtClean="0"/>
              <a:t>GraphBLAS</a:t>
            </a:r>
            <a:r>
              <a:rPr lang="en-US" b="1" dirty="0"/>
              <a:t> </a:t>
            </a:r>
            <a:r>
              <a:rPr lang="en-US" b="1" dirty="0" smtClean="0">
                <a:sym typeface="Wingdings" panose="05000000000000000000" pitchFamily="2" charset="2"/>
              </a:rPr>
              <a:t></a:t>
            </a:r>
            <a:endParaRPr lang="en-US" b="1" dirty="0"/>
          </a:p>
        </p:txBody>
      </p:sp>
      <p:grpSp>
        <p:nvGrpSpPr>
          <p:cNvPr id="15" name="Group 14"/>
          <p:cNvGrpSpPr/>
          <p:nvPr/>
        </p:nvGrpSpPr>
        <p:grpSpPr>
          <a:xfrm>
            <a:off x="292538" y="4312610"/>
            <a:ext cx="1269595" cy="1100324"/>
            <a:chOff x="5783717" y="1442603"/>
            <a:chExt cx="2800350" cy="2116138"/>
          </a:xfrm>
        </p:grpSpPr>
        <p:grpSp>
          <p:nvGrpSpPr>
            <p:cNvPr id="16" name="Group 14"/>
            <p:cNvGrpSpPr>
              <a:grpSpLocks/>
            </p:cNvGrpSpPr>
            <p:nvPr/>
          </p:nvGrpSpPr>
          <p:grpSpPr bwMode="auto">
            <a:xfrm>
              <a:off x="5790067" y="1663266"/>
              <a:ext cx="241300" cy="814388"/>
              <a:chOff x="2776" y="1167"/>
              <a:chExt cx="152" cy="513"/>
            </a:xfrm>
          </p:grpSpPr>
          <p:sp>
            <p:nvSpPr>
              <p:cNvPr id="64" name="Line 15"/>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65" name="Freeform 16"/>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7" name="Group 17"/>
            <p:cNvGrpSpPr>
              <a:grpSpLocks/>
            </p:cNvGrpSpPr>
            <p:nvPr/>
          </p:nvGrpSpPr>
          <p:grpSpPr bwMode="auto">
            <a:xfrm flipH="1" flipV="1">
              <a:off x="6069467" y="1663266"/>
              <a:ext cx="241300" cy="814388"/>
              <a:chOff x="2776" y="1167"/>
              <a:chExt cx="152" cy="513"/>
            </a:xfrm>
          </p:grpSpPr>
          <p:sp>
            <p:nvSpPr>
              <p:cNvPr id="62" name="Line 18"/>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63" name="Freeform 19"/>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8" name="Group 20"/>
            <p:cNvGrpSpPr>
              <a:grpSpLocks/>
            </p:cNvGrpSpPr>
            <p:nvPr/>
          </p:nvGrpSpPr>
          <p:grpSpPr bwMode="auto">
            <a:xfrm>
              <a:off x="6031369" y="1442603"/>
              <a:ext cx="1233487" cy="211138"/>
              <a:chOff x="2928" y="1028"/>
              <a:chExt cx="777" cy="133"/>
            </a:xfrm>
          </p:grpSpPr>
          <p:sp>
            <p:nvSpPr>
              <p:cNvPr id="60" name="Line 21"/>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61" name="Freeform 22"/>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9" name="Oval 23"/>
            <p:cNvSpPr>
              <a:spLocks noChangeAspect="1" noChangeArrowheads="1"/>
            </p:cNvSpPr>
            <p:nvPr/>
          </p:nvSpPr>
          <p:spPr bwMode="auto">
            <a:xfrm>
              <a:off x="5955167" y="1563253"/>
              <a:ext cx="190500" cy="190500"/>
            </a:xfrm>
            <a:prstGeom prst="ellipse">
              <a:avLst/>
            </a:prstGeom>
            <a:solidFill>
              <a:srgbClr val="00FF00"/>
            </a:solidFill>
            <a:ln w="12700">
              <a:noFill/>
              <a:round/>
              <a:headEnd/>
              <a:tailEnd/>
            </a:ln>
          </p:spPr>
          <p:txBody>
            <a:bodyPr wrap="none" lIns="91422" tIns="45712" rIns="91422" bIns="45712" anchor="ctr"/>
            <a:lstStyle/>
            <a:p>
              <a:pPr algn="ctr" defTabSz="914400" fontAlgn="base">
                <a:spcBef>
                  <a:spcPct val="45000"/>
                </a:spcBef>
                <a:spcAft>
                  <a:spcPct val="0"/>
                </a:spcAft>
              </a:pPr>
              <a:endParaRPr lang="en-US" sz="2800">
                <a:solidFill>
                  <a:srgbClr val="000000"/>
                </a:solidFill>
                <a:latin typeface="Verdana" charset="0"/>
                <a:ea typeface="ＭＳ Ｐゴシック" charset="0"/>
              </a:endParaRPr>
            </a:p>
          </p:txBody>
        </p:sp>
        <p:grpSp>
          <p:nvGrpSpPr>
            <p:cNvPr id="20" name="Group 24"/>
            <p:cNvGrpSpPr>
              <a:grpSpLocks/>
            </p:cNvGrpSpPr>
            <p:nvPr/>
          </p:nvGrpSpPr>
          <p:grpSpPr bwMode="auto">
            <a:xfrm>
              <a:off x="6040894" y="2495118"/>
              <a:ext cx="1233487" cy="830263"/>
              <a:chOff x="2934" y="1691"/>
              <a:chExt cx="777" cy="523"/>
            </a:xfrm>
          </p:grpSpPr>
          <p:sp>
            <p:nvSpPr>
              <p:cNvPr id="58" name="Line 25"/>
              <p:cNvSpPr>
                <a:spLocks noChangeAspect="1" noChangeShapeType="1"/>
              </p:cNvSpPr>
              <p:nvPr/>
            </p:nvSpPr>
            <p:spPr bwMode="auto">
              <a:xfrm rot="3635357">
                <a:off x="3104" y="1995"/>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59" name="Freeform 26"/>
              <p:cNvSpPr>
                <a:spLocks/>
              </p:cNvSpPr>
              <p:nvPr/>
            </p:nvSpPr>
            <p:spPr bwMode="auto">
              <a:xfrm>
                <a:off x="2934" y="1691"/>
                <a:ext cx="777" cy="523"/>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 name="T10" fmla="*/ 0 60000 65536"/>
                  <a:gd name="T11" fmla="*/ 0 60000 65536"/>
                  <a:gd name="T12" fmla="*/ 0 60000 65536"/>
                  <a:gd name="T13" fmla="*/ 0 60000 65536"/>
                  <a:gd name="T14" fmla="*/ 0 60000 65536"/>
                  <a:gd name="T15" fmla="*/ 0 w 777"/>
                  <a:gd name="T16" fmla="*/ 0 h 523"/>
                  <a:gd name="T17" fmla="*/ 777 w 777"/>
                  <a:gd name="T18" fmla="*/ 523 h 523"/>
                </a:gdLst>
                <a:ahLst/>
                <a:cxnLst>
                  <a:cxn ang="T10">
                    <a:pos x="T0" y="T1"/>
                  </a:cxn>
                  <a:cxn ang="T11">
                    <a:pos x="T2" y="T3"/>
                  </a:cxn>
                  <a:cxn ang="T12">
                    <a:pos x="T4" y="T5"/>
                  </a:cxn>
                  <a:cxn ang="T13">
                    <a:pos x="T6" y="T7"/>
                  </a:cxn>
                  <a:cxn ang="T14">
                    <a:pos x="T8" y="T9"/>
                  </a:cxn>
                </a:cxnLst>
                <a:rect l="T15" t="T16" r="T17" b="T18"/>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26" name="Oval 32"/>
            <p:cNvSpPr>
              <a:spLocks noChangeAspect="1" noChangeArrowheads="1"/>
            </p:cNvSpPr>
            <p:nvPr/>
          </p:nvSpPr>
          <p:spPr bwMode="auto">
            <a:xfrm>
              <a:off x="7174367" y="3239653"/>
              <a:ext cx="190500" cy="1905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7" name="Oval 33"/>
            <p:cNvSpPr>
              <a:spLocks noChangeAspect="1" noChangeArrowheads="1"/>
            </p:cNvSpPr>
            <p:nvPr/>
          </p:nvSpPr>
          <p:spPr bwMode="auto">
            <a:xfrm>
              <a:off x="7174367" y="1563253"/>
              <a:ext cx="190500" cy="1905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8" name="Oval 34"/>
            <p:cNvSpPr>
              <a:spLocks noChangeAspect="1" noChangeArrowheads="1"/>
            </p:cNvSpPr>
            <p:nvPr/>
          </p:nvSpPr>
          <p:spPr bwMode="auto">
            <a:xfrm>
              <a:off x="7174367" y="2401453"/>
              <a:ext cx="190500" cy="1905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9" name="Oval 35"/>
            <p:cNvSpPr>
              <a:spLocks noChangeAspect="1" noChangeArrowheads="1"/>
            </p:cNvSpPr>
            <p:nvPr/>
          </p:nvSpPr>
          <p:spPr bwMode="auto">
            <a:xfrm>
              <a:off x="8393567" y="2401453"/>
              <a:ext cx="190500" cy="190500"/>
            </a:xfrm>
            <a:prstGeom prst="ellipse">
              <a:avLst/>
            </a:prstGeom>
            <a:solidFill>
              <a:schemeClr val="tx1"/>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30" name="Group 36"/>
            <p:cNvGrpSpPr>
              <a:grpSpLocks/>
            </p:cNvGrpSpPr>
            <p:nvPr/>
          </p:nvGrpSpPr>
          <p:grpSpPr bwMode="auto">
            <a:xfrm>
              <a:off x="7288669" y="2293503"/>
              <a:ext cx="1233487" cy="211138"/>
              <a:chOff x="2928" y="1028"/>
              <a:chExt cx="777" cy="133"/>
            </a:xfrm>
          </p:grpSpPr>
          <p:sp>
            <p:nvSpPr>
              <p:cNvPr id="56" name="Line 37"/>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57" name="Freeform 38"/>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1" name="Group 39"/>
            <p:cNvGrpSpPr>
              <a:grpSpLocks/>
            </p:cNvGrpSpPr>
            <p:nvPr/>
          </p:nvGrpSpPr>
          <p:grpSpPr bwMode="auto">
            <a:xfrm>
              <a:off x="6044069" y="3138053"/>
              <a:ext cx="1233487" cy="211138"/>
              <a:chOff x="2928" y="1028"/>
              <a:chExt cx="777" cy="133"/>
            </a:xfrm>
          </p:grpSpPr>
          <p:sp>
            <p:nvSpPr>
              <p:cNvPr id="54" name="Line 40"/>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55" name="Freeform 41"/>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2" name="Group 42"/>
            <p:cNvGrpSpPr>
              <a:grpSpLocks/>
            </p:cNvGrpSpPr>
            <p:nvPr/>
          </p:nvGrpSpPr>
          <p:grpSpPr bwMode="auto">
            <a:xfrm flipH="1" flipV="1">
              <a:off x="6025019" y="3347603"/>
              <a:ext cx="1233487" cy="211138"/>
              <a:chOff x="2928" y="1028"/>
              <a:chExt cx="777" cy="133"/>
            </a:xfrm>
          </p:grpSpPr>
          <p:sp>
            <p:nvSpPr>
              <p:cNvPr id="52" name="Line 43"/>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53" name="Freeform 44"/>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3" name="Group 45"/>
            <p:cNvGrpSpPr>
              <a:grpSpLocks/>
            </p:cNvGrpSpPr>
            <p:nvPr/>
          </p:nvGrpSpPr>
          <p:grpSpPr bwMode="auto">
            <a:xfrm flipH="1" flipV="1">
              <a:off x="6050419" y="2496703"/>
              <a:ext cx="1233487" cy="211138"/>
              <a:chOff x="2928" y="1028"/>
              <a:chExt cx="777" cy="133"/>
            </a:xfrm>
          </p:grpSpPr>
          <p:sp>
            <p:nvSpPr>
              <p:cNvPr id="50" name="Line 46"/>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51" name="Freeform 47"/>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4" name="Group 48"/>
            <p:cNvGrpSpPr>
              <a:grpSpLocks/>
            </p:cNvGrpSpPr>
            <p:nvPr/>
          </p:nvGrpSpPr>
          <p:grpSpPr bwMode="auto">
            <a:xfrm flipV="1">
              <a:off x="5783717" y="2526866"/>
              <a:ext cx="241300" cy="814388"/>
              <a:chOff x="2776" y="1167"/>
              <a:chExt cx="152" cy="513"/>
            </a:xfrm>
          </p:grpSpPr>
          <p:sp>
            <p:nvSpPr>
              <p:cNvPr id="48" name="Line 49"/>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9" name="Freeform 50"/>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5" name="Group 51"/>
            <p:cNvGrpSpPr>
              <a:grpSpLocks/>
            </p:cNvGrpSpPr>
            <p:nvPr/>
          </p:nvGrpSpPr>
          <p:grpSpPr bwMode="auto">
            <a:xfrm flipH="1" flipV="1">
              <a:off x="7275967" y="1663266"/>
              <a:ext cx="241300" cy="814388"/>
              <a:chOff x="2776" y="1167"/>
              <a:chExt cx="152" cy="513"/>
            </a:xfrm>
          </p:grpSpPr>
          <p:sp>
            <p:nvSpPr>
              <p:cNvPr id="46" name="Line 52"/>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7" name="Freeform 53"/>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6" name="Group 54"/>
            <p:cNvGrpSpPr>
              <a:grpSpLocks/>
            </p:cNvGrpSpPr>
            <p:nvPr/>
          </p:nvGrpSpPr>
          <p:grpSpPr bwMode="auto">
            <a:xfrm>
              <a:off x="7264855" y="2485593"/>
              <a:ext cx="1212850" cy="862013"/>
              <a:chOff x="3696" y="1680"/>
              <a:chExt cx="764" cy="543"/>
            </a:xfrm>
          </p:grpSpPr>
          <p:sp>
            <p:nvSpPr>
              <p:cNvPr id="44" name="Line 55"/>
              <p:cNvSpPr>
                <a:spLocks noChangeAspect="1" noChangeShapeType="1"/>
              </p:cNvSpPr>
              <p:nvPr/>
            </p:nvSpPr>
            <p:spPr bwMode="auto">
              <a:xfrm rot="4334049">
                <a:off x="3989" y="2107"/>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5" name="Freeform 56"/>
              <p:cNvSpPr>
                <a:spLocks/>
              </p:cNvSpPr>
              <p:nvPr/>
            </p:nvSpPr>
            <p:spPr bwMode="auto">
              <a:xfrm>
                <a:off x="3696" y="168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7" name="Group 57"/>
            <p:cNvGrpSpPr>
              <a:grpSpLocks/>
            </p:cNvGrpSpPr>
            <p:nvPr/>
          </p:nvGrpSpPr>
          <p:grpSpPr bwMode="auto">
            <a:xfrm>
              <a:off x="7298192" y="1668029"/>
              <a:ext cx="1212850" cy="862013"/>
              <a:chOff x="3726" y="1170"/>
              <a:chExt cx="764" cy="543"/>
            </a:xfrm>
          </p:grpSpPr>
          <p:sp>
            <p:nvSpPr>
              <p:cNvPr id="42" name="Line 58"/>
              <p:cNvSpPr>
                <a:spLocks noChangeAspect="1" noChangeShapeType="1"/>
              </p:cNvSpPr>
              <p:nvPr/>
            </p:nvSpPr>
            <p:spPr bwMode="auto">
              <a:xfrm rot="19202490" flipH="1">
                <a:off x="4304" y="1379"/>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 name="Freeform 59"/>
              <p:cNvSpPr>
                <a:spLocks/>
              </p:cNvSpPr>
              <p:nvPr/>
            </p:nvSpPr>
            <p:spPr bwMode="auto">
              <a:xfrm rot="10800000" flipH="1">
                <a:off x="3726" y="117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40" name="Oval 62"/>
            <p:cNvSpPr>
              <a:spLocks noChangeAspect="1" noChangeArrowheads="1"/>
            </p:cNvSpPr>
            <p:nvPr/>
          </p:nvSpPr>
          <p:spPr bwMode="auto">
            <a:xfrm>
              <a:off x="5955167" y="2401453"/>
              <a:ext cx="190500" cy="190500"/>
            </a:xfrm>
            <a:prstGeom prst="ellipse">
              <a:avLst/>
            </a:prstGeom>
            <a:solidFill>
              <a:srgbClr val="FF0000"/>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1" name="Oval 63"/>
            <p:cNvSpPr>
              <a:spLocks noChangeAspect="1" noChangeArrowheads="1"/>
            </p:cNvSpPr>
            <p:nvPr/>
          </p:nvSpPr>
          <p:spPr bwMode="auto">
            <a:xfrm>
              <a:off x="5955167" y="3239653"/>
              <a:ext cx="190500" cy="190500"/>
            </a:xfrm>
            <a:prstGeom prst="ellipse">
              <a:avLst/>
            </a:prstGeom>
            <a:solidFill>
              <a:srgbClr val="0000FF"/>
            </a:solidFill>
            <a:ln w="12700">
              <a:noFill/>
              <a:round/>
              <a:headEnd/>
              <a:tailEnd/>
            </a:ln>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72" name="Title 4"/>
          <p:cNvSpPr txBox="1">
            <a:spLocks/>
          </p:cNvSpPr>
          <p:nvPr/>
        </p:nvSpPr>
        <p:spPr>
          <a:xfrm>
            <a:off x="628650" y="2474781"/>
            <a:ext cx="7886700" cy="747390"/>
          </a:xfrm>
          <a:prstGeom prst="rect">
            <a:avLst/>
          </a:prstGeom>
        </p:spPr>
        <p:txBody>
          <a:bodyPr/>
          <a:lstStyle>
            <a:lvl1pPr algn="ctr" defTabSz="457200" rtl="0" eaLnBrk="1" latinLnBrk="0" hangingPunct="1">
              <a:spcBef>
                <a:spcPct val="0"/>
              </a:spcBef>
              <a:buNone/>
              <a:defRPr sz="4400" kern="1200">
                <a:solidFill>
                  <a:srgbClr val="000000"/>
                </a:solidFill>
                <a:latin typeface="+mj-lt"/>
                <a:ea typeface="+mj-ea"/>
                <a:cs typeface="+mj-cs"/>
              </a:defRPr>
            </a:lvl1pPr>
          </a:lstStyle>
          <a:p>
            <a:r>
              <a:rPr lang="en-US" dirty="0" smtClean="0">
                <a:solidFill>
                  <a:schemeClr val="tx1">
                    <a:lumMod val="50000"/>
                    <a:lumOff val="50000"/>
                  </a:schemeClr>
                </a:solidFill>
              </a:rPr>
              <a:t>Computation </a:t>
            </a:r>
            <a:r>
              <a:rPr lang="en-US" dirty="0" smtClean="0">
                <a:solidFill>
                  <a:schemeClr val="tx1">
                    <a:lumMod val="50000"/>
                    <a:lumOff val="50000"/>
                  </a:schemeClr>
                </a:solidFill>
                <a:sym typeface="Wingdings" panose="05000000000000000000" pitchFamily="2" charset="2"/>
              </a:rPr>
              <a:t> </a:t>
            </a:r>
            <a:r>
              <a:rPr lang="en-US" dirty="0" smtClean="0">
                <a:solidFill>
                  <a:schemeClr val="tx1">
                    <a:lumMod val="50000"/>
                    <a:lumOff val="50000"/>
                  </a:schemeClr>
                </a:solidFill>
              </a:rPr>
              <a:t>Databases </a:t>
            </a:r>
            <a:endParaRPr lang="en-US" dirty="0">
              <a:solidFill>
                <a:schemeClr val="tx1">
                  <a:lumMod val="50000"/>
                  <a:lumOff val="50000"/>
                </a:schemeClr>
              </a:solidFill>
            </a:endParaRPr>
          </a:p>
        </p:txBody>
      </p:sp>
      <p:pic>
        <p:nvPicPr>
          <p:cNvPr id="73" name="Picture 2" descr="https://news.bitcoin.com/wp-content/uploads/2015/12/Database-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4328" y="813186"/>
            <a:ext cx="14859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
          <p:cNvPicPr>
            <a:picLocks noChangeAspect="1" noChangeArrowheads="1"/>
          </p:cNvPicPr>
          <p:nvPr/>
        </p:nvPicPr>
        <p:blipFill>
          <a:blip r:embed="rId6" cstate="print"/>
          <a:srcRect/>
          <a:stretch>
            <a:fillRect/>
          </a:stretch>
        </p:blipFill>
        <p:spPr bwMode="auto">
          <a:xfrm>
            <a:off x="2735073" y="1131214"/>
            <a:ext cx="1459074" cy="116787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5"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l="28609" t="18184" r="23584" b="8517"/>
          <a:stretch>
            <a:fillRect/>
          </a:stretch>
        </p:blipFill>
        <p:spPr bwMode="auto">
          <a:xfrm>
            <a:off x="1700329" y="744376"/>
            <a:ext cx="1388814" cy="1330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cxnSp>
        <p:nvCxnSpPr>
          <p:cNvPr id="76" name="AutoShape 70"/>
          <p:cNvCxnSpPr>
            <a:cxnSpLocks noChangeShapeType="1"/>
            <a:endCxn id="74" idx="0"/>
          </p:cNvCxnSpPr>
          <p:nvPr/>
        </p:nvCxnSpPr>
        <p:spPr bwMode="auto">
          <a:xfrm>
            <a:off x="2532828" y="905452"/>
            <a:ext cx="931781" cy="225761"/>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xmlns="">
                <a:noFill/>
              </a14:hiddenFill>
            </a:ext>
          </a:extLst>
        </p:spPr>
      </p:cxnSp>
      <p:sp>
        <p:nvSpPr>
          <p:cNvPr id="77" name="Title 4"/>
          <p:cNvSpPr txBox="1">
            <a:spLocks/>
          </p:cNvSpPr>
          <p:nvPr/>
        </p:nvSpPr>
        <p:spPr>
          <a:xfrm>
            <a:off x="628650" y="3426894"/>
            <a:ext cx="7886700" cy="747390"/>
          </a:xfrm>
          <a:prstGeom prst="rect">
            <a:avLst/>
          </a:prstGeom>
        </p:spPr>
        <p:txBody>
          <a:bodyPr/>
          <a:lstStyle>
            <a:lvl1pPr algn="ctr" defTabSz="457200" rtl="0" eaLnBrk="1" latinLnBrk="0" hangingPunct="1">
              <a:spcBef>
                <a:spcPct val="0"/>
              </a:spcBef>
              <a:buNone/>
              <a:defRPr sz="4400" kern="1200">
                <a:solidFill>
                  <a:srgbClr val="000000"/>
                </a:solidFill>
                <a:latin typeface="+mj-lt"/>
                <a:ea typeface="+mj-ea"/>
                <a:cs typeface="+mj-cs"/>
              </a:defRPr>
            </a:lvl1pPr>
          </a:lstStyle>
          <a:p>
            <a:r>
              <a:rPr lang="en-US" dirty="0">
                <a:solidFill>
                  <a:schemeClr val="tx1">
                    <a:lumMod val="50000"/>
                    <a:lumOff val="50000"/>
                  </a:schemeClr>
                </a:solidFill>
              </a:rPr>
              <a:t>Graph Algorithms </a:t>
            </a:r>
            <a:r>
              <a:rPr lang="en-US" dirty="0">
                <a:solidFill>
                  <a:schemeClr val="tx1">
                    <a:lumMod val="50000"/>
                    <a:lumOff val="50000"/>
                  </a:schemeClr>
                </a:solidFill>
                <a:sym typeface="Wingdings" panose="05000000000000000000" pitchFamily="2" charset="2"/>
              </a:rPr>
              <a:t></a:t>
            </a:r>
            <a:r>
              <a:rPr lang="en-US" dirty="0">
                <a:solidFill>
                  <a:schemeClr val="tx1">
                    <a:lumMod val="50000"/>
                    <a:lumOff val="50000"/>
                  </a:schemeClr>
                </a:solidFill>
              </a:rPr>
              <a:t> BigTable</a:t>
            </a:r>
          </a:p>
        </p:txBody>
      </p:sp>
    </p:spTree>
    <p:extLst>
      <p:ext uri="{BB962C8B-B14F-4D97-AF65-F5344CB8AC3E}">
        <p14:creationId xmlns:p14="http://schemas.microsoft.com/office/powerpoint/2010/main" val="2267129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Why push Compute into Accumulo?</a:t>
            </a:r>
            <a:endParaRPr lang="en-US" dirty="0"/>
          </a:p>
        </p:txBody>
      </p:sp>
      <p:sp>
        <p:nvSpPr>
          <p:cNvPr id="4" name="Text Placeholder 3"/>
          <p:cNvSpPr>
            <a:spLocks noGrp="1"/>
          </p:cNvSpPr>
          <p:nvPr>
            <p:ph type="body" sz="quarter" idx="11"/>
          </p:nvPr>
        </p:nvSpPr>
        <p:spPr>
          <a:xfrm>
            <a:off x="659305" y="1736725"/>
            <a:ext cx="8196210" cy="4356257"/>
          </a:xfrm>
        </p:spPr>
        <p:txBody>
          <a:bodyPr/>
          <a:lstStyle/>
          <a:p>
            <a:r>
              <a:rPr lang="en-US" dirty="0" smtClean="0"/>
              <a:t>Data Locality</a:t>
            </a:r>
          </a:p>
          <a:p>
            <a:pPr lvl="1"/>
            <a:r>
              <a:rPr lang="en-US" dirty="0" smtClean="0"/>
              <a:t>Save communication</a:t>
            </a:r>
          </a:p>
          <a:p>
            <a:r>
              <a:rPr lang="en-US" dirty="0" smtClean="0"/>
              <a:t>Reuse infrastructure</a:t>
            </a:r>
          </a:p>
          <a:p>
            <a:pPr lvl="1"/>
            <a:r>
              <a:rPr lang="en-US" dirty="0" smtClean="0"/>
              <a:t>One less system to adopt and maintain</a:t>
            </a:r>
          </a:p>
          <a:p>
            <a:r>
              <a:rPr lang="en-US" dirty="0" smtClean="0"/>
              <a:t>Database features for free</a:t>
            </a:r>
          </a:p>
          <a:p>
            <a:pPr lvl="1"/>
            <a:r>
              <a:rPr lang="en-US" dirty="0" smtClean="0"/>
              <a:t>Indexed access</a:t>
            </a:r>
          </a:p>
          <a:p>
            <a:pPr lvl="1"/>
            <a:r>
              <a:rPr lang="en-US" dirty="0" smtClean="0"/>
              <a:t>Distributed execution</a:t>
            </a:r>
          </a:p>
          <a:p>
            <a:pPr marL="0" indent="0">
              <a:buNone/>
            </a:pPr>
            <a:endParaRPr lang="en-US" i="1" dirty="0" smtClean="0"/>
          </a:p>
          <a:p>
            <a:pPr marL="0" indent="0">
              <a:buNone/>
            </a:pPr>
            <a:r>
              <a:rPr lang="en-US" i="1" dirty="0" smtClean="0"/>
              <a:t>if </a:t>
            </a:r>
            <a:r>
              <a:rPr lang="en-US" dirty="0" smtClean="0"/>
              <a:t>the computation aligns with the DB’s access path</a:t>
            </a:r>
            <a:br>
              <a:rPr lang="en-US" dirty="0" smtClean="0"/>
            </a:br>
            <a:endParaRPr lang="en-US" dirty="0"/>
          </a:p>
        </p:txBody>
      </p:sp>
    </p:spTree>
    <p:extLst>
      <p:ext uri="{BB962C8B-B14F-4D97-AF65-F5344CB8AC3E}">
        <p14:creationId xmlns:p14="http://schemas.microsoft.com/office/powerpoint/2010/main" val="61903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479669" y="1178162"/>
            <a:ext cx="8184662" cy="517501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b="1" dirty="0" smtClean="0">
                <a:latin typeface="Open Sans" panose="020B0606030504020204" pitchFamily="34" charset="0"/>
                <a:ea typeface="Open Sans" panose="020B0606030504020204" pitchFamily="34" charset="0"/>
                <a:cs typeface="Open Sans" panose="020B0606030504020204" pitchFamily="34" charset="0"/>
              </a:rPr>
              <a:t> </a:t>
            </a:r>
            <a:r>
              <a:rPr lang="en-US" b="1" i="1" dirty="0" smtClean="0">
                <a:latin typeface="Open Sans" panose="020B0606030504020204" pitchFamily="34" charset="0"/>
                <a:ea typeface="Open Sans" panose="020B0606030504020204" pitchFamily="34" charset="0"/>
                <a:cs typeface="Open Sans" panose="020B0606030504020204" pitchFamily="34" charset="0"/>
              </a:rPr>
              <a:t>How </a:t>
            </a:r>
            <a:r>
              <a:rPr lang="en-US" b="1" dirty="0" smtClean="0">
                <a:latin typeface="Open Sans" panose="020B0606030504020204" pitchFamily="34" charset="0"/>
                <a:ea typeface="Open Sans" panose="020B0606030504020204" pitchFamily="34" charset="0"/>
                <a:cs typeface="Open Sans" panose="020B0606030504020204" pitchFamily="34" charset="0"/>
              </a:rPr>
              <a:t>to do matrix </a:t>
            </a:r>
            <a:br>
              <a:rPr lang="en-US" b="1" dirty="0" smtClean="0">
                <a:latin typeface="Open Sans" panose="020B0606030504020204" pitchFamily="34" charset="0"/>
                <a:ea typeface="Open Sans" panose="020B0606030504020204" pitchFamily="34" charset="0"/>
                <a:cs typeface="Open Sans" panose="020B0606030504020204" pitchFamily="34" charset="0"/>
              </a:rPr>
            </a:br>
            <a:r>
              <a:rPr lang="en-US" b="1" dirty="0" smtClean="0">
                <a:latin typeface="Open Sans" panose="020B0606030504020204" pitchFamily="34" charset="0"/>
                <a:ea typeface="Open Sans" panose="020B0606030504020204" pitchFamily="34" charset="0"/>
                <a:cs typeface="Open Sans" panose="020B0606030504020204" pitchFamily="34" charset="0"/>
              </a:rPr>
              <a:t>computation in </a:t>
            </a:r>
            <a:r>
              <a:rPr lang="en-US" b="1" dirty="0">
                <a:latin typeface="Open Sans" panose="020B0606030504020204" pitchFamily="34" charset="0"/>
                <a:ea typeface="Open Sans" panose="020B0606030504020204" pitchFamily="34" charset="0"/>
                <a:cs typeface="Open Sans" panose="020B0606030504020204" pitchFamily="34" charset="0"/>
              </a:rPr>
              <a:t>Accumulo?</a:t>
            </a:r>
            <a:br>
              <a:rPr lang="en-US" b="1" dirty="0">
                <a:latin typeface="Open Sans" panose="020B0606030504020204" pitchFamily="34" charset="0"/>
                <a:ea typeface="Open Sans" panose="020B0606030504020204" pitchFamily="34" charset="0"/>
                <a:cs typeface="Open Sans" panose="020B0606030504020204" pitchFamily="34" charset="0"/>
              </a:rPr>
            </a:br>
            <a:endParaRPr lang="en-US" b="1" dirty="0" smtClean="0">
              <a:latin typeface="Open Sans" panose="020B0606030504020204" pitchFamily="34" charset="0"/>
              <a:ea typeface="Open Sans" panose="020B0606030504020204" pitchFamily="34" charset="0"/>
              <a:cs typeface="Open Sans" panose="020B0606030504020204" pitchFamily="34" charset="0"/>
            </a:endParaRPr>
          </a:p>
          <a:p>
            <a:pPr marL="514350" indent="-514350">
              <a:buFont typeface="+mj-lt"/>
              <a:buAutoNum type="arabicPeriod"/>
            </a:pPr>
            <a:r>
              <a:rPr lang="en-US" b="1" dirty="0" smtClean="0">
                <a:latin typeface="Open Sans" panose="020B0606030504020204" pitchFamily="34" charset="0"/>
                <a:ea typeface="Open Sans" panose="020B0606030504020204" pitchFamily="34" charset="0"/>
                <a:cs typeface="Open Sans" panose="020B0606030504020204" pitchFamily="34" charset="0"/>
              </a:rPr>
              <a:t>Applications</a:t>
            </a:r>
          </a:p>
          <a:p>
            <a:pPr lvl="1"/>
            <a:r>
              <a:rPr lang="en-US" b="1" dirty="0">
                <a:latin typeface="Open Sans" panose="020B0606030504020204" pitchFamily="34" charset="0"/>
                <a:ea typeface="Open Sans" panose="020B0606030504020204" pitchFamily="34" charset="0"/>
                <a:cs typeface="Open Sans" panose="020B0606030504020204" pitchFamily="34" charset="0"/>
              </a:rPr>
              <a:t>Jaccard coefficients</a:t>
            </a:r>
          </a:p>
          <a:p>
            <a:pPr lvl="1"/>
            <a:r>
              <a:rPr lang="en-US" b="1" dirty="0">
                <a:latin typeface="Open Sans" panose="020B0606030504020204" pitchFamily="34" charset="0"/>
                <a:ea typeface="Open Sans" panose="020B0606030504020204" pitchFamily="34" charset="0"/>
                <a:cs typeface="Open Sans" panose="020B0606030504020204" pitchFamily="34" charset="0"/>
              </a:rPr>
              <a:t>k-Truss subgraph</a:t>
            </a:r>
            <a:br>
              <a:rPr lang="en-US" b="1" dirty="0">
                <a:latin typeface="Open Sans" panose="020B0606030504020204" pitchFamily="34" charset="0"/>
                <a:ea typeface="Open Sans" panose="020B0606030504020204" pitchFamily="34" charset="0"/>
                <a:cs typeface="Open Sans" panose="020B0606030504020204" pitchFamily="34" charset="0"/>
              </a:rPr>
            </a:br>
            <a:endParaRPr lang="en-US" b="1" dirty="0" smtClean="0">
              <a:latin typeface="Open Sans" panose="020B0606030504020204" pitchFamily="34" charset="0"/>
              <a:ea typeface="Open Sans" panose="020B0606030504020204" pitchFamily="34" charset="0"/>
              <a:cs typeface="Open Sans" panose="020B0606030504020204" pitchFamily="34" charset="0"/>
            </a:endParaRPr>
          </a:p>
          <a:p>
            <a:pPr marL="514350" indent="-514350">
              <a:buFont typeface="+mj-lt"/>
              <a:buAutoNum type="arabicPeriod"/>
            </a:pPr>
            <a:r>
              <a:rPr lang="en-US" b="1" dirty="0" smtClean="0">
                <a:latin typeface="Open Sans" panose="020B0606030504020204" pitchFamily="34" charset="0"/>
                <a:ea typeface="Open Sans" panose="020B0606030504020204" pitchFamily="34" charset="0"/>
                <a:cs typeface="Open Sans" panose="020B0606030504020204" pitchFamily="34" charset="0"/>
              </a:rPr>
              <a:t> </a:t>
            </a:r>
            <a:r>
              <a:rPr lang="en-US" b="1" i="1" dirty="0" smtClean="0">
                <a:latin typeface="Open Sans" panose="020B0606030504020204" pitchFamily="34" charset="0"/>
                <a:ea typeface="Open Sans" panose="020B0606030504020204" pitchFamily="34" charset="0"/>
                <a:cs typeface="Open Sans" panose="020B0606030504020204" pitchFamily="34" charset="0"/>
              </a:rPr>
              <a:t>When</a:t>
            </a:r>
            <a:r>
              <a:rPr lang="en-US" b="1" dirty="0" smtClean="0">
                <a:latin typeface="Open Sans" panose="020B0606030504020204" pitchFamily="34" charset="0"/>
                <a:ea typeface="Open Sans" panose="020B0606030504020204" pitchFamily="34" charset="0"/>
                <a:cs typeface="Open Sans" panose="020B0606030504020204" pitchFamily="34" charset="0"/>
              </a:rPr>
              <a:t> is this a good idea?</a:t>
            </a:r>
          </a:p>
          <a:p>
            <a:pPr lvl="1"/>
            <a:r>
              <a:rPr lang="en-US" b="1" dirty="0" smtClean="0">
                <a:latin typeface="Open Sans" panose="020B0606030504020204" pitchFamily="34" charset="0"/>
                <a:ea typeface="Open Sans" panose="020B0606030504020204" pitchFamily="34" charset="0"/>
                <a:cs typeface="Open Sans" panose="020B0606030504020204" pitchFamily="34" charset="0"/>
              </a:rPr>
              <a:t>Spoiler: Compare </a:t>
            </a:r>
            <a:r>
              <a:rPr lang="en-US" b="1" u="sng" dirty="0" smtClean="0">
                <a:latin typeface="Open Sans" panose="020B0606030504020204" pitchFamily="34" charset="0"/>
                <a:ea typeface="Open Sans" panose="020B0606030504020204" pitchFamily="34" charset="0"/>
                <a:cs typeface="Open Sans" panose="020B0606030504020204" pitchFamily="34" charset="0"/>
              </a:rPr>
              <a:t>Memory</a:t>
            </a:r>
            <a:r>
              <a:rPr lang="en-US" b="1" dirty="0" smtClean="0">
                <a:latin typeface="Open Sans" panose="020B0606030504020204" pitchFamily="34" charset="0"/>
                <a:ea typeface="Open Sans" panose="020B0606030504020204" pitchFamily="34" charset="0"/>
                <a:cs typeface="Open Sans" panose="020B0606030504020204" pitchFamily="34" charset="0"/>
              </a:rPr>
              <a:t> and </a:t>
            </a:r>
            <a:r>
              <a:rPr lang="en-US" b="1" u="sng" dirty="0" smtClean="0">
                <a:latin typeface="Open Sans" panose="020B0606030504020204" pitchFamily="34" charset="0"/>
                <a:ea typeface="Open Sans" panose="020B0606030504020204" pitchFamily="34" charset="0"/>
                <a:cs typeface="Open Sans" panose="020B0606030504020204" pitchFamily="34" charset="0"/>
              </a:rPr>
              <a:t>I/O</a:t>
            </a:r>
            <a:endParaRPr lang="en-US" b="1" u="sng"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314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t>Adjacency Matrix Schema</a:t>
            </a:r>
            <a:endParaRPr lang="en-US" dirty="0"/>
          </a:p>
        </p:txBody>
      </p:sp>
      <p:sp>
        <p:nvSpPr>
          <p:cNvPr id="4" name="Text Placeholder 3"/>
          <p:cNvSpPr>
            <a:spLocks noGrp="1"/>
          </p:cNvSpPr>
          <p:nvPr>
            <p:ph type="body" sz="quarter" idx="11"/>
          </p:nvPr>
        </p:nvSpPr>
        <p:spPr>
          <a:xfrm>
            <a:off x="659304" y="1736724"/>
            <a:ext cx="8276465" cy="4464899"/>
          </a:xfrm>
        </p:spPr>
        <p:txBody>
          <a:bodyPr/>
          <a:lstStyle/>
          <a:p>
            <a:pPr marL="0" indent="0">
              <a:buNone/>
            </a:pPr>
            <a:endParaRPr lang="en-US" sz="2000" dirty="0"/>
          </a:p>
          <a:p>
            <a:pPr marL="0" indent="0">
              <a:buNone/>
            </a:pPr>
            <a:endParaRPr lang="en-US" sz="2000" dirty="0" smtClean="0"/>
          </a:p>
          <a:p>
            <a:r>
              <a:rPr lang="en-US" sz="2000" dirty="0" smtClean="0"/>
              <a:t>(Row, Column Qualifier, Value)</a:t>
            </a:r>
            <a:br>
              <a:rPr lang="en-US" sz="2000" dirty="0" smtClean="0"/>
            </a:br>
            <a:r>
              <a:rPr lang="en-US" sz="2000" dirty="0" smtClean="0"/>
              <a:t>   = (v</a:t>
            </a:r>
            <a:r>
              <a:rPr lang="en-US" sz="2000" baseline="-25000" dirty="0" smtClean="0"/>
              <a:t>1</a:t>
            </a:r>
            <a:r>
              <a:rPr lang="en-US" sz="2000" dirty="0" smtClean="0"/>
              <a:t>, v</a:t>
            </a:r>
            <a:r>
              <a:rPr lang="en-US" sz="2000" baseline="-25000" dirty="0" smtClean="0"/>
              <a:t>2</a:t>
            </a:r>
            <a:r>
              <a:rPr lang="en-US" sz="2000" dirty="0" smtClean="0"/>
              <a:t>, weight)</a:t>
            </a:r>
            <a:r>
              <a:rPr lang="en-US" sz="2000" dirty="0"/>
              <a:t/>
            </a:r>
            <a:br>
              <a:rPr lang="en-US" sz="2000" dirty="0"/>
            </a:br>
            <a:r>
              <a:rPr lang="en-US" sz="2000" dirty="0" smtClean="0"/>
              <a:t>   [Transpose: </a:t>
            </a:r>
            <a:r>
              <a:rPr lang="en-US" sz="2000" dirty="0"/>
              <a:t>(</a:t>
            </a:r>
            <a:r>
              <a:rPr lang="en-US" sz="2000" dirty="0" smtClean="0"/>
              <a:t>v</a:t>
            </a:r>
            <a:r>
              <a:rPr lang="en-US" sz="2000" baseline="-25000" dirty="0" smtClean="0"/>
              <a:t>2</a:t>
            </a:r>
            <a:r>
              <a:rPr lang="en-US" sz="2000" dirty="0" smtClean="0"/>
              <a:t>, v</a:t>
            </a:r>
            <a:r>
              <a:rPr lang="en-US" sz="2000" baseline="-25000" dirty="0" smtClean="0"/>
              <a:t>1</a:t>
            </a:r>
            <a:r>
              <a:rPr lang="en-US" sz="2000" dirty="0" smtClean="0"/>
              <a:t>, </a:t>
            </a:r>
            <a:r>
              <a:rPr lang="en-US" sz="2000" dirty="0"/>
              <a:t>weight</a:t>
            </a:r>
            <a:r>
              <a:rPr lang="en-US" sz="2000" dirty="0" smtClean="0"/>
              <a:t>)]</a:t>
            </a:r>
          </a:p>
        </p:txBody>
      </p:sp>
      <p:graphicFrame>
        <p:nvGraphicFramePr>
          <p:cNvPr id="7" name="Table 6"/>
          <p:cNvGraphicFramePr>
            <a:graphicFrameLocks noGrp="1"/>
          </p:cNvGraphicFramePr>
          <p:nvPr>
            <p:extLst>
              <p:ext uri="{D42A27DB-BD31-4B8C-83A1-F6EECF244321}">
                <p14:modId xmlns:p14="http://schemas.microsoft.com/office/powerpoint/2010/main" val="1966947645"/>
              </p:ext>
            </p:extLst>
          </p:nvPr>
        </p:nvGraphicFramePr>
        <p:xfrm>
          <a:off x="2609800" y="1368957"/>
          <a:ext cx="6164238" cy="914400"/>
        </p:xfrm>
        <a:graphic>
          <a:graphicData uri="http://schemas.openxmlformats.org/drawingml/2006/table">
            <a:tbl>
              <a:tblPr/>
              <a:tblGrid>
                <a:gridCol w="842974"/>
                <a:gridCol w="1027114"/>
                <a:gridCol w="975525"/>
                <a:gridCol w="1129984"/>
                <a:gridCol w="1211748"/>
                <a:gridCol w="976893"/>
              </a:tblGrid>
              <a:tr h="0">
                <a:tc grid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  Key</a:t>
                      </a:r>
                      <a:endParaRPr lang="en-US" sz="1400"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003767">
                        <a:lumMod val="20000"/>
                        <a:lumOff val="8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Row</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hMerge="1">
                  <a:txBody>
                    <a:bodyPr/>
                    <a:lstStyle/>
                    <a:p>
                      <a:endParaRPr lang="en-US"/>
                    </a:p>
                  </a:txBody>
                  <a:tcPr/>
                </a:tc>
                <a:tc hMerge="1">
                  <a:txBody>
                    <a:bodyPr/>
                    <a:lstStyle/>
                    <a:p>
                      <a:endParaRPr lang="en-US"/>
                    </a:p>
                  </a:txBody>
                  <a:tcPr/>
                </a:tc>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u="sng"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c vMerge="1">
                  <a:txBody>
                    <a:bodyPr/>
                    <a:lstStyle/>
                    <a:p>
                      <a:endParaRPr lang="en-US"/>
                    </a:p>
                  </a:txBody>
                  <a:tcPr/>
                </a:tc>
              </a:tr>
            </a:tbl>
          </a:graphicData>
        </a:graphic>
      </p:graphicFrame>
      <p:sp>
        <p:nvSpPr>
          <p:cNvPr id="12" name="Content Placeholder 4"/>
          <p:cNvSpPr txBox="1">
            <a:spLocks/>
          </p:cNvSpPr>
          <p:nvPr/>
        </p:nvSpPr>
        <p:spPr>
          <a:xfrm>
            <a:off x="6576437" y="2626962"/>
            <a:ext cx="1892343" cy="3050221"/>
          </a:xfrm>
          <a:prstGeom prst="rect">
            <a:avLst/>
          </a:prstGeom>
          <a:solidFill>
            <a:srgbClr val="AED9FF"/>
          </a:solidFill>
          <a:ln w="12700">
            <a:solidFill>
              <a:srgbClr val="000000"/>
            </a:solidFill>
          </a:ln>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1500" b="1">
                <a:solidFill>
                  <a:schemeClr val="tx1"/>
                </a:solidFill>
                <a:latin typeface="+mn-lt"/>
                <a:ea typeface="+mn-ea"/>
                <a:cs typeface="+mn-cs"/>
              </a:defRPr>
            </a:lvl1pPr>
            <a:lvl2pPr marL="403913" indent="-191687" algn="l" rtl="0" eaLnBrk="1" fontAlgn="base" hangingPunct="1">
              <a:lnSpc>
                <a:spcPts val="1499"/>
              </a:lnSpc>
              <a:spcBef>
                <a:spcPts val="450"/>
              </a:spcBef>
              <a:spcAft>
                <a:spcPct val="0"/>
              </a:spcAft>
              <a:buSzPct val="100000"/>
              <a:buChar char="–"/>
              <a:defRPr sz="1400"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Wingdings" charset="2"/>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pPr marL="0" marR="0" lvl="0" indent="0" algn="ctr" defTabSz="914400" rtl="0" eaLnBrk="1" fontAlgn="base" latinLnBrk="0" hangingPunct="1">
              <a:lnSpc>
                <a:spcPts val="1650"/>
              </a:lnSpc>
              <a:spcBef>
                <a:spcPts val="900"/>
              </a:spcBef>
              <a:spcAft>
                <a:spcPct val="0"/>
              </a:spcAft>
              <a:buClrTx/>
              <a:buSzPct val="100000"/>
              <a:buFont typeface="Arial"/>
              <a:buNone/>
              <a:tabLst/>
              <a:defRPr/>
            </a:pPr>
            <a:r>
              <a:rPr kumimoji="0" lang="en-US" sz="1600" b="1" i="0" u="none" strike="noStrike" kern="0" cap="none" spc="0" normalizeH="0" baseline="0" noProof="0" dirty="0" smtClean="0">
                <a:ln>
                  <a:noFill/>
                </a:ln>
                <a:solidFill>
                  <a:srgbClr val="000000"/>
                </a:solidFill>
                <a:effectLst/>
                <a:uLnTx/>
                <a:uFillTx/>
                <a:latin typeface="Arial"/>
                <a:ea typeface="+mn-ea"/>
                <a:cs typeface="+mn-cs"/>
              </a:rPr>
              <a:t>Adjacency Table</a:t>
            </a:r>
            <a:endPar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ts val="1650"/>
              </a:lnSpc>
              <a:spcBef>
                <a:spcPts val="900"/>
              </a:spcBef>
              <a:spcAft>
                <a:spcPct val="0"/>
              </a:spcAft>
              <a:buClrTx/>
              <a:buSzPct val="100000"/>
              <a:buFont typeface="Arial"/>
              <a:buNone/>
              <a:tabLst/>
              <a:defRPr/>
            </a:pPr>
            <a:r>
              <a:rPr lang="en-US" sz="1600" b="0" kern="0" dirty="0" smtClean="0">
                <a:solidFill>
                  <a:srgbClr val="000000"/>
                </a:solidFill>
                <a:latin typeface="Consolas" panose="020B0609020204030204" pitchFamily="49" charset="0"/>
                <a:cs typeface="Consolas" panose="020B0609020204030204" pitchFamily="49" charset="0"/>
              </a:rPr>
              <a:t>row :</a:t>
            </a:r>
            <a:r>
              <a:rPr lang="en-US" sz="1600" b="0" kern="0" dirty="0" err="1" smtClean="0">
                <a:solidFill>
                  <a:srgbClr val="000000"/>
                </a:solidFill>
                <a:latin typeface="Consolas" panose="020B0609020204030204" pitchFamily="49" charset="0"/>
                <a:cs typeface="Consolas" panose="020B0609020204030204" pitchFamily="49" charset="0"/>
              </a:rPr>
              <a:t>colq</a:t>
            </a:r>
            <a:r>
              <a:rPr lang="en-US" sz="1600" b="0" kern="0" dirty="0" smtClean="0">
                <a:solidFill>
                  <a:srgbClr val="000000"/>
                </a:solidFill>
                <a:latin typeface="Consolas" panose="020B0609020204030204" pitchFamily="49" charset="0"/>
                <a:cs typeface="Consolas" panose="020B0609020204030204" pitchFamily="49" charset="0"/>
              </a:rPr>
              <a:t> -&gt;</a:t>
            </a:r>
            <a:r>
              <a:rPr lang="en-US" sz="1600" b="0" kern="0" dirty="0" err="1" smtClean="0">
                <a:solidFill>
                  <a:srgbClr val="000000"/>
                </a:solidFill>
                <a:latin typeface="Consolas" panose="020B0609020204030204" pitchFamily="49" charset="0"/>
                <a:cs typeface="Consolas" panose="020B0609020204030204" pitchFamily="49" charset="0"/>
              </a:rPr>
              <a:t>val</a:t>
            </a:r>
            <a:r>
              <a:rPr lang="en-US" sz="1600" b="0" kern="0" dirty="0" smtClean="0">
                <a:solidFill>
                  <a:srgbClr val="000000"/>
                </a:solidFill>
                <a:latin typeface="Consolas" panose="020B0609020204030204" pitchFamily="49" charset="0"/>
                <a:cs typeface="Consolas" panose="020B0609020204030204" pitchFamily="49" charset="0"/>
              </a:rPr>
              <a:t/>
            </a:r>
            <a:br>
              <a:rPr lang="en-US" sz="1600" b="0" kern="0" dirty="0" smtClean="0">
                <a:solidFill>
                  <a:srgbClr val="000000"/>
                </a:solidFill>
                <a:latin typeface="Consolas" panose="020B0609020204030204" pitchFamily="49" charset="0"/>
                <a:cs typeface="Consolas" panose="020B0609020204030204" pitchFamily="49" charset="0"/>
              </a:rPr>
            </a:br>
            <a:r>
              <a:rPr lang="en-US" sz="1600" b="0" kern="0" dirty="0">
                <a:solidFill>
                  <a:srgbClr val="000000"/>
                </a:solidFill>
                <a:latin typeface="Consolas" panose="020B0609020204030204" pitchFamily="49" charset="0"/>
                <a:cs typeface="Consolas" panose="020B0609020204030204" pitchFamily="49" charset="0"/>
              </a:rPr>
              <a:t/>
            </a:r>
            <a:br>
              <a:rPr lang="en-US" sz="1600" b="0" kern="0" dirty="0">
                <a:solidFill>
                  <a:srgbClr val="000000"/>
                </a:solidFill>
                <a:latin typeface="Consolas" panose="020B0609020204030204" pitchFamily="49" charset="0"/>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 []  -&gt; 141</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 []  -&gt; 12</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:101 [] -&gt;  9</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:105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 []  -&gt;  9</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:110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:111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:113 [] -&gt; 12</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10 :1 []  -&gt; 18</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10 :109 [] -&gt; 2</a:t>
            </a:r>
          </a:p>
        </p:txBody>
      </p:sp>
      <p:sp>
        <p:nvSpPr>
          <p:cNvPr id="6" name="Rectangle 5"/>
          <p:cNvSpPr/>
          <p:nvPr/>
        </p:nvSpPr>
        <p:spPr>
          <a:xfrm>
            <a:off x="3263106" y="5539187"/>
            <a:ext cx="3619500" cy="720197"/>
          </a:xfrm>
          <a:prstGeom prst="rect">
            <a:avLst/>
          </a:prstGeom>
        </p:spPr>
        <p:txBody>
          <a:bodyPr wrap="square">
            <a:spAutoFit/>
          </a:bodyPr>
          <a:lstStyle/>
          <a:p>
            <a:pPr lvl="1">
              <a:spcBef>
                <a:spcPct val="20000"/>
              </a:spcBef>
            </a:pPr>
            <a:r>
              <a:rPr lang="en-US" sz="1200" b="1" dirty="0" smtClean="0">
                <a:solidFill>
                  <a:srgbClr val="000000"/>
                </a:solidFill>
                <a:latin typeface="Open Sans"/>
                <a:cs typeface="Open Sans"/>
              </a:rPr>
              <a:t>Other schemas supported:</a:t>
            </a:r>
          </a:p>
          <a:p>
            <a:pPr marL="742950" lvl="1" indent="-285750">
              <a:spcBef>
                <a:spcPct val="20000"/>
              </a:spcBef>
              <a:buFont typeface="Arial"/>
              <a:buChar char="–"/>
            </a:pPr>
            <a:r>
              <a:rPr lang="en-US" sz="1200" b="1" dirty="0" smtClean="0">
                <a:solidFill>
                  <a:srgbClr val="000000"/>
                </a:solidFill>
                <a:latin typeface="Open Sans"/>
                <a:cs typeface="Open Sans"/>
              </a:rPr>
              <a:t>Graph </a:t>
            </a:r>
            <a:r>
              <a:rPr lang="en-US" sz="1200" b="1" dirty="0">
                <a:solidFill>
                  <a:srgbClr val="000000"/>
                </a:solidFill>
                <a:latin typeface="Open Sans"/>
                <a:cs typeface="Open Sans"/>
              </a:rPr>
              <a:t>as Incidence Matrix</a:t>
            </a:r>
          </a:p>
          <a:p>
            <a:pPr marL="742950" lvl="1" indent="-285750">
              <a:spcBef>
                <a:spcPct val="20000"/>
              </a:spcBef>
              <a:buFont typeface="Arial"/>
              <a:buChar char="–"/>
            </a:pPr>
            <a:r>
              <a:rPr lang="en-US" sz="1200" b="1" dirty="0">
                <a:solidFill>
                  <a:srgbClr val="000000"/>
                </a:solidFill>
                <a:latin typeface="Open Sans"/>
                <a:cs typeface="Open Sans"/>
              </a:rPr>
              <a:t>Graph as Single Table with degrees</a:t>
            </a:r>
          </a:p>
        </p:txBody>
      </p:sp>
      <mc:AlternateContent xmlns:mc="http://schemas.openxmlformats.org/markup-compatibility/2006" xmlns:a14="http://schemas.microsoft.com/office/drawing/2010/main">
        <mc:Choice Requires="a14">
          <p:sp>
            <p:nvSpPr>
              <p:cNvPr id="9" name="TextBox 8"/>
              <p:cNvSpPr txBox="1"/>
              <p:nvPr/>
            </p:nvSpPr>
            <p:spPr>
              <a:xfrm>
                <a:off x="4156836" y="4152072"/>
                <a:ext cx="2036391" cy="1121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1</m:t>
                            </m:r>
                          </m:e>
                          <m:e>
                            <m:r>
                              <a:rPr lang="en-US" sz="2000" b="0" i="1" smtClean="0">
                                <a:latin typeface="Cambria Math" panose="02040503050406030204" pitchFamily="18" charset="0"/>
                              </a:rPr>
                              <m:t>  10</m:t>
                            </m:r>
                          </m:e>
                          <m:e>
                            <m:r>
                              <a:rPr lang="en-US" sz="2000" i="1">
                                <a:latin typeface="Cambria Math" panose="02040503050406030204" pitchFamily="18" charset="0"/>
                              </a:rPr>
                              <m:t>⋯</m:t>
                            </m:r>
                          </m:e>
                        </m:mr>
                      </m:m>
                    </m:oMath>
                  </m:oMathPara>
                </a14:m>
                <a:endParaRPr lang="en-US"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10</m:t>
                                </m:r>
                              </m:e>
                              <m:e>
                                <m:r>
                                  <a:rPr lang="en-US" sz="2000" i="1">
                                    <a:latin typeface="Cambria Math" panose="02040503050406030204" pitchFamily="18" charset="0"/>
                                  </a:rPr>
                                  <m:t>⋮</m:t>
                                </m:r>
                              </m:e>
                            </m:eqArr>
                          </m:e>
                        </m:mr>
                      </m:m>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41</m:t>
                                </m:r>
                              </m:e>
                              <m:e>
                                <m:r>
                                  <a:rPr lang="en-US" sz="2000" b="0" i="1" smtClean="0">
                                    <a:latin typeface="Cambria Math" panose="02040503050406030204" pitchFamily="18" charset="0"/>
                                  </a:rPr>
                                  <m:t>12</m:t>
                                </m:r>
                              </m:e>
                              <m:e>
                                <m:r>
                                  <a:rPr lang="en-US" sz="2000" i="1">
                                    <a:latin typeface="Cambria Math" panose="02040503050406030204" pitchFamily="18" charset="0"/>
                                  </a:rPr>
                                  <m:t>⋯</m:t>
                                </m:r>
                              </m:e>
                            </m:mr>
                            <m:mr>
                              <m:e>
                                <m:r>
                                  <a:rPr lang="en-US" sz="2000" b="0" i="1" smtClean="0">
                                    <a:latin typeface="Cambria Math" panose="02040503050406030204" pitchFamily="18" charset="0"/>
                                  </a:rPr>
                                  <m:t>18</m:t>
                                </m:r>
                              </m:e>
                              <m:e/>
                              <m:e>
                                <m:r>
                                  <a:rPr lang="en-US" sz="2000" i="1" smtClean="0">
                                    <a:latin typeface="Cambria Math" panose="02040503050406030204" pitchFamily="18" charset="0"/>
                                  </a:rPr>
                                  <m:t>⋮</m:t>
                                </m:r>
                              </m:e>
                            </m:mr>
                            <m:mr>
                              <m:e>
                                <m:r>
                                  <a:rPr lang="en-US" sz="2000" i="1">
                                    <a:latin typeface="Cambria Math" panose="02040503050406030204" pitchFamily="18" charset="0"/>
                                  </a:rPr>
                                  <m:t>⋮</m:t>
                                </m:r>
                              </m:e>
                              <m:e>
                                <m:r>
                                  <a:rPr lang="en-US" sz="2000" i="1" smtClean="0">
                                    <a:latin typeface="Cambria Math" panose="02040503050406030204" pitchFamily="18" charset="0"/>
                                  </a:rPr>
                                  <m:t>⋯</m:t>
                                </m:r>
                              </m:e>
                              <m:e>
                                <m:r>
                                  <a:rPr lang="en-US" sz="2000" i="1">
                                    <a:latin typeface="Cambria Math" panose="02040503050406030204" pitchFamily="18" charset="0"/>
                                  </a:rPr>
                                  <m:t>⋱</m:t>
                                </m:r>
                              </m:e>
                            </m:mr>
                          </m:m>
                        </m:e>
                      </m:d>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156836" y="4152072"/>
                <a:ext cx="2036391" cy="112158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7636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t>Adjacency Matrix Schema</a:t>
            </a:r>
            <a:endParaRPr lang="en-US" dirty="0"/>
          </a:p>
        </p:txBody>
      </p:sp>
      <p:sp>
        <p:nvSpPr>
          <p:cNvPr id="4" name="Text Placeholder 3"/>
          <p:cNvSpPr>
            <a:spLocks noGrp="1"/>
          </p:cNvSpPr>
          <p:nvPr>
            <p:ph type="body" sz="quarter" idx="11"/>
          </p:nvPr>
        </p:nvSpPr>
        <p:spPr>
          <a:xfrm>
            <a:off x="659304" y="1736724"/>
            <a:ext cx="8276465" cy="4464899"/>
          </a:xfrm>
        </p:spPr>
        <p:txBody>
          <a:bodyPr/>
          <a:lstStyle/>
          <a:p>
            <a:pPr marL="0" indent="0">
              <a:buNone/>
            </a:pPr>
            <a:endParaRPr lang="en-US" sz="2000" dirty="0"/>
          </a:p>
          <a:p>
            <a:pPr marL="0" indent="0">
              <a:buNone/>
            </a:pPr>
            <a:endParaRPr lang="en-US" sz="2000" dirty="0" smtClean="0"/>
          </a:p>
          <a:p>
            <a:r>
              <a:rPr lang="en-US" sz="2000" dirty="0" smtClean="0"/>
              <a:t>(Row, Column Qualifier, Value)</a:t>
            </a:r>
            <a:br>
              <a:rPr lang="en-US" sz="2000" dirty="0" smtClean="0"/>
            </a:br>
            <a:r>
              <a:rPr lang="en-US" sz="2000" dirty="0" smtClean="0"/>
              <a:t>   = (v</a:t>
            </a:r>
            <a:r>
              <a:rPr lang="en-US" sz="2000" baseline="-25000" dirty="0" smtClean="0"/>
              <a:t>1</a:t>
            </a:r>
            <a:r>
              <a:rPr lang="en-US" sz="2000" dirty="0" smtClean="0"/>
              <a:t>, v</a:t>
            </a:r>
            <a:r>
              <a:rPr lang="en-US" sz="2000" baseline="-25000" dirty="0" smtClean="0"/>
              <a:t>2</a:t>
            </a:r>
            <a:r>
              <a:rPr lang="en-US" sz="2000" dirty="0" smtClean="0"/>
              <a:t>, weight</a:t>
            </a:r>
            <a:r>
              <a:rPr lang="en-US" sz="2000" dirty="0"/>
              <a:t>)</a:t>
            </a:r>
            <a:br>
              <a:rPr lang="en-US" sz="2000" dirty="0"/>
            </a:br>
            <a:r>
              <a:rPr lang="en-US" sz="2000" dirty="0"/>
              <a:t> </a:t>
            </a:r>
            <a:r>
              <a:rPr lang="en-US" sz="2000" dirty="0" smtClean="0"/>
              <a:t>  [</a:t>
            </a:r>
            <a:r>
              <a:rPr lang="en-US" sz="2000" dirty="0"/>
              <a:t>Transpose: (v</a:t>
            </a:r>
            <a:r>
              <a:rPr lang="en-US" sz="2000" baseline="-25000" dirty="0"/>
              <a:t>2</a:t>
            </a:r>
            <a:r>
              <a:rPr lang="en-US" sz="2000" dirty="0"/>
              <a:t>, v</a:t>
            </a:r>
            <a:r>
              <a:rPr lang="en-US" sz="2000" baseline="-25000" dirty="0"/>
              <a:t>1</a:t>
            </a:r>
            <a:r>
              <a:rPr lang="en-US" sz="2000" dirty="0"/>
              <a:t>, weight)]</a:t>
            </a:r>
            <a:endParaRPr lang="en-US" sz="2000" dirty="0" smtClean="0"/>
          </a:p>
          <a:p>
            <a:r>
              <a:rPr lang="en-US" sz="2000" dirty="0" smtClean="0"/>
              <a:t>Degree table: store </a:t>
            </a:r>
            <a:br>
              <a:rPr lang="en-US" sz="2000" dirty="0" smtClean="0"/>
            </a:br>
            <a:r>
              <a:rPr lang="en-US" sz="2000" dirty="0" smtClean="0"/>
              <a:t>   vertex degrees separately</a:t>
            </a:r>
          </a:p>
        </p:txBody>
      </p:sp>
      <p:graphicFrame>
        <p:nvGraphicFramePr>
          <p:cNvPr id="7" name="Table 6"/>
          <p:cNvGraphicFramePr>
            <a:graphicFrameLocks noGrp="1"/>
          </p:cNvGraphicFramePr>
          <p:nvPr>
            <p:extLst>
              <p:ext uri="{D42A27DB-BD31-4B8C-83A1-F6EECF244321}">
                <p14:modId xmlns:p14="http://schemas.microsoft.com/office/powerpoint/2010/main" val="1966947645"/>
              </p:ext>
            </p:extLst>
          </p:nvPr>
        </p:nvGraphicFramePr>
        <p:xfrm>
          <a:off x="2609800" y="1368957"/>
          <a:ext cx="6164238" cy="914400"/>
        </p:xfrm>
        <a:graphic>
          <a:graphicData uri="http://schemas.openxmlformats.org/drawingml/2006/table">
            <a:tbl>
              <a:tblPr/>
              <a:tblGrid>
                <a:gridCol w="842974"/>
                <a:gridCol w="1027114"/>
                <a:gridCol w="975525"/>
                <a:gridCol w="1129984"/>
                <a:gridCol w="1211748"/>
                <a:gridCol w="976893"/>
              </a:tblGrid>
              <a:tr h="0">
                <a:tc grid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  Key</a:t>
                      </a:r>
                      <a:endParaRPr lang="en-US" sz="1400"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003767">
                        <a:lumMod val="20000"/>
                        <a:lumOff val="8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u="sng" dirty="0" smtClean="0">
                          <a:solidFill>
                            <a:srgbClr val="222222"/>
                          </a:solidFill>
                          <a:effectLst/>
                          <a:latin typeface="inherit"/>
                        </a:rPr>
                        <a:t>Row</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hMerge="1">
                  <a:txBody>
                    <a:bodyPr/>
                    <a:lstStyle/>
                    <a:p>
                      <a:endParaRPr lang="en-US"/>
                    </a:p>
                  </a:txBody>
                  <a:tcPr/>
                </a:tc>
                <a:tc hMerge="1">
                  <a:txBody>
                    <a:bodyPr/>
                    <a:lstStyle/>
                    <a:p>
                      <a:endParaRPr lang="en-US"/>
                    </a:p>
                  </a:txBody>
                  <a:tcPr/>
                </a:tc>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ctr"/>
                      <a:r>
                        <a:rPr lang="en-US" sz="1400"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u="sng"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rtl="0" fontAlgn="t"/>
                      <a:r>
                        <a:rPr lang="en-US" sz="1400"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618FFD">
                        <a:lumMod val="40000"/>
                        <a:lumOff val="60000"/>
                      </a:srgbClr>
                    </a:solidFill>
                  </a:tcPr>
                </a:tc>
                <a:tc vMerge="1">
                  <a:txBody>
                    <a:bodyPr/>
                    <a:lstStyle/>
                    <a:p>
                      <a:endParaRPr lang="en-US"/>
                    </a:p>
                  </a:txBody>
                  <a:tcPr/>
                </a:tc>
                <a:tc vMerge="1">
                  <a:txBody>
                    <a:bodyPr/>
                    <a:lstStyle/>
                    <a:p>
                      <a:endParaRPr lang="en-US"/>
                    </a:p>
                  </a:txBody>
                  <a:tcPr/>
                </a:tc>
              </a:tr>
            </a:tbl>
          </a:graphicData>
        </a:graphic>
      </p:graphicFrame>
      <p:sp>
        <p:nvSpPr>
          <p:cNvPr id="13" name="Rectangle 12"/>
          <p:cNvSpPr/>
          <p:nvPr/>
        </p:nvSpPr>
        <p:spPr>
          <a:xfrm>
            <a:off x="1128215" y="4215934"/>
            <a:ext cx="2134891" cy="1733808"/>
          </a:xfrm>
          <a:prstGeom prst="rect">
            <a:avLst/>
          </a:prstGeom>
          <a:solidFill>
            <a:srgbClr val="AED9FF"/>
          </a:solidFill>
          <a:ln w="12700">
            <a:solidFill>
              <a:srgbClr val="000000"/>
            </a:solidFill>
          </a:ln>
        </p:spPr>
        <p:txBody>
          <a:bodyPr wrap="square">
            <a:spAutoFit/>
          </a:bodyPr>
          <a:lstStyle/>
          <a:p>
            <a:pPr marL="0" marR="0" lvl="0" indent="0" algn="ctr" defTabSz="914400" eaLnBrk="1" fontAlgn="base" latinLnBrk="0" hangingPunct="1">
              <a:lnSpc>
                <a:spcPts val="1650"/>
              </a:lnSpc>
              <a:spcBef>
                <a:spcPts val="0"/>
              </a:spcBef>
              <a:spcAft>
                <a:spcPts val="900"/>
              </a:spcAft>
              <a:buClrTx/>
              <a:buSzPct val="10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Degree Table</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 :in [] -&gt;  1084</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 :out [] -&gt; 1027</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10 :in [] -&gt;  118</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10 :out [] -&gt;  94</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100 :in [] -&gt;   8</a:t>
            </a:r>
          </a:p>
          <a:p>
            <a:pPr marL="0" marR="0" lvl="0" indent="0" defTabSz="914400" eaLnBrk="1" fontAlgn="base" latinLnBrk="0" hangingPunct="1">
              <a:lnSpc>
                <a:spcPts val="1650"/>
              </a:lnSpc>
              <a:spcBef>
                <a:spcPts val="0"/>
              </a:spcBef>
              <a:spcAft>
                <a:spcPct val="0"/>
              </a:spcAft>
              <a:buClrTx/>
              <a:buSzPct val="100000"/>
              <a:buFontTx/>
              <a:buNone/>
              <a:tabLst/>
              <a:defRPr/>
            </a:pP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rPr>
              <a:t>100 :out [] -&gt; 10</a:t>
            </a:r>
          </a:p>
        </p:txBody>
      </p:sp>
      <mc:AlternateContent xmlns:mc="http://schemas.openxmlformats.org/markup-compatibility/2006" xmlns:a14="http://schemas.microsoft.com/office/drawing/2010/main">
        <mc:Choice Requires="a14">
          <p:sp>
            <p:nvSpPr>
              <p:cNvPr id="2" name="TextBox 1"/>
              <p:cNvSpPr txBox="1"/>
              <p:nvPr/>
            </p:nvSpPr>
            <p:spPr>
              <a:xfrm>
                <a:off x="4156836" y="4152072"/>
                <a:ext cx="2036391" cy="1121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1</m:t>
                            </m:r>
                          </m:e>
                          <m:e>
                            <m:r>
                              <a:rPr lang="en-US" sz="2000" b="0" i="1" smtClean="0">
                                <a:latin typeface="Cambria Math" panose="02040503050406030204" pitchFamily="18" charset="0"/>
                              </a:rPr>
                              <m:t>  10</m:t>
                            </m:r>
                          </m:e>
                          <m:e>
                            <m:r>
                              <a:rPr lang="en-US" sz="2000" i="1">
                                <a:latin typeface="Cambria Math" panose="02040503050406030204" pitchFamily="18" charset="0"/>
                              </a:rPr>
                              <m:t>⋯</m:t>
                            </m:r>
                          </m:e>
                        </m:mr>
                      </m:m>
                    </m:oMath>
                  </m:oMathPara>
                </a14:m>
                <a:endParaRPr lang="en-US"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10</m:t>
                                </m:r>
                              </m:e>
                              <m:e>
                                <m:r>
                                  <a:rPr lang="en-US" sz="2000" i="1">
                                    <a:latin typeface="Cambria Math" panose="02040503050406030204" pitchFamily="18" charset="0"/>
                                  </a:rPr>
                                  <m:t>⋮</m:t>
                                </m:r>
                              </m:e>
                            </m:eqArr>
                          </m:e>
                        </m:mr>
                      </m:m>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41</m:t>
                                </m:r>
                              </m:e>
                              <m:e>
                                <m:r>
                                  <a:rPr lang="en-US" sz="2000" b="0" i="1" smtClean="0">
                                    <a:latin typeface="Cambria Math" panose="02040503050406030204" pitchFamily="18" charset="0"/>
                                  </a:rPr>
                                  <m:t>12</m:t>
                                </m:r>
                              </m:e>
                              <m:e>
                                <m:r>
                                  <a:rPr lang="en-US" sz="2000" i="1">
                                    <a:latin typeface="Cambria Math" panose="02040503050406030204" pitchFamily="18" charset="0"/>
                                  </a:rPr>
                                  <m:t>⋯</m:t>
                                </m:r>
                              </m:e>
                            </m:mr>
                            <m:mr>
                              <m:e>
                                <m:r>
                                  <a:rPr lang="en-US" sz="2000" b="0" i="1" smtClean="0">
                                    <a:latin typeface="Cambria Math" panose="02040503050406030204" pitchFamily="18" charset="0"/>
                                  </a:rPr>
                                  <m:t>18</m:t>
                                </m:r>
                              </m:e>
                              <m:e/>
                              <m:e>
                                <m:r>
                                  <a:rPr lang="en-US" sz="2000" i="1" smtClean="0">
                                    <a:latin typeface="Cambria Math" panose="02040503050406030204" pitchFamily="18" charset="0"/>
                                  </a:rPr>
                                  <m:t>⋮</m:t>
                                </m:r>
                              </m:e>
                            </m:mr>
                            <m:mr>
                              <m:e>
                                <m:r>
                                  <a:rPr lang="en-US" sz="2000" i="1">
                                    <a:latin typeface="Cambria Math" panose="02040503050406030204" pitchFamily="18" charset="0"/>
                                  </a:rPr>
                                  <m:t>⋮</m:t>
                                </m:r>
                              </m:e>
                              <m:e>
                                <m:r>
                                  <a:rPr lang="en-US" sz="2000" i="1" smtClean="0">
                                    <a:latin typeface="Cambria Math" panose="02040503050406030204" pitchFamily="18" charset="0"/>
                                  </a:rPr>
                                  <m:t>⋯</m:t>
                                </m:r>
                              </m:e>
                              <m:e>
                                <m:r>
                                  <a:rPr lang="en-US" sz="2000" i="1">
                                    <a:latin typeface="Cambria Math" panose="02040503050406030204" pitchFamily="18" charset="0"/>
                                  </a:rPr>
                                  <m:t>⋱</m:t>
                                </m:r>
                              </m:e>
                            </m:mr>
                          </m:m>
                        </m:e>
                      </m:d>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156836" y="4152072"/>
                <a:ext cx="2036391" cy="112158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263106" y="5539187"/>
            <a:ext cx="3619500" cy="720197"/>
          </a:xfrm>
          <a:prstGeom prst="rect">
            <a:avLst/>
          </a:prstGeom>
        </p:spPr>
        <p:txBody>
          <a:bodyPr wrap="square">
            <a:spAutoFit/>
          </a:bodyPr>
          <a:lstStyle/>
          <a:p>
            <a:pPr lvl="1">
              <a:spcBef>
                <a:spcPct val="20000"/>
              </a:spcBef>
            </a:pPr>
            <a:r>
              <a:rPr lang="en-US" sz="1200" b="1" dirty="0" smtClean="0">
                <a:solidFill>
                  <a:srgbClr val="000000"/>
                </a:solidFill>
                <a:latin typeface="Open Sans"/>
                <a:cs typeface="Open Sans"/>
              </a:rPr>
              <a:t>Other schemas supported:</a:t>
            </a:r>
          </a:p>
          <a:p>
            <a:pPr marL="742950" lvl="1" indent="-285750">
              <a:spcBef>
                <a:spcPct val="20000"/>
              </a:spcBef>
              <a:buFont typeface="Arial"/>
              <a:buChar char="–"/>
            </a:pPr>
            <a:r>
              <a:rPr lang="en-US" sz="1200" b="1" dirty="0" smtClean="0">
                <a:solidFill>
                  <a:srgbClr val="000000"/>
                </a:solidFill>
                <a:latin typeface="Open Sans"/>
                <a:cs typeface="Open Sans"/>
              </a:rPr>
              <a:t>Graph </a:t>
            </a:r>
            <a:r>
              <a:rPr lang="en-US" sz="1200" b="1" dirty="0">
                <a:solidFill>
                  <a:srgbClr val="000000"/>
                </a:solidFill>
                <a:latin typeface="Open Sans"/>
                <a:cs typeface="Open Sans"/>
              </a:rPr>
              <a:t>as Incidence Matrix</a:t>
            </a:r>
          </a:p>
          <a:p>
            <a:pPr marL="742950" lvl="1" indent="-285750">
              <a:spcBef>
                <a:spcPct val="20000"/>
              </a:spcBef>
              <a:buFont typeface="Arial"/>
              <a:buChar char="–"/>
            </a:pPr>
            <a:r>
              <a:rPr lang="en-US" sz="1200" b="1" dirty="0">
                <a:solidFill>
                  <a:srgbClr val="000000"/>
                </a:solidFill>
                <a:latin typeface="Open Sans"/>
                <a:cs typeface="Open Sans"/>
              </a:rPr>
              <a:t>Graph as Single Table with degrees</a:t>
            </a:r>
          </a:p>
        </p:txBody>
      </p:sp>
      <p:sp>
        <p:nvSpPr>
          <p:cNvPr id="9" name="Content Placeholder 4"/>
          <p:cNvSpPr txBox="1">
            <a:spLocks/>
          </p:cNvSpPr>
          <p:nvPr/>
        </p:nvSpPr>
        <p:spPr>
          <a:xfrm>
            <a:off x="6576437" y="2626962"/>
            <a:ext cx="1892343" cy="3050221"/>
          </a:xfrm>
          <a:prstGeom prst="rect">
            <a:avLst/>
          </a:prstGeom>
          <a:solidFill>
            <a:srgbClr val="AED9FF"/>
          </a:solidFill>
          <a:ln w="12700">
            <a:solidFill>
              <a:srgbClr val="000000"/>
            </a:solidFill>
          </a:ln>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1500" b="1">
                <a:solidFill>
                  <a:schemeClr val="tx1"/>
                </a:solidFill>
                <a:latin typeface="+mn-lt"/>
                <a:ea typeface="+mn-ea"/>
                <a:cs typeface="+mn-cs"/>
              </a:defRPr>
            </a:lvl1pPr>
            <a:lvl2pPr marL="403913" indent="-191687" algn="l" rtl="0" eaLnBrk="1" fontAlgn="base" hangingPunct="1">
              <a:lnSpc>
                <a:spcPts val="1499"/>
              </a:lnSpc>
              <a:spcBef>
                <a:spcPts val="450"/>
              </a:spcBef>
              <a:spcAft>
                <a:spcPct val="0"/>
              </a:spcAft>
              <a:buSzPct val="100000"/>
              <a:buChar char="–"/>
              <a:defRPr sz="1400"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Wingdings" charset="2"/>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pPr marL="0" marR="0" lvl="0" indent="0" algn="ctr" defTabSz="914400" rtl="0" eaLnBrk="1" fontAlgn="base" latinLnBrk="0" hangingPunct="1">
              <a:lnSpc>
                <a:spcPts val="1650"/>
              </a:lnSpc>
              <a:spcBef>
                <a:spcPts val="900"/>
              </a:spcBef>
              <a:spcAft>
                <a:spcPct val="0"/>
              </a:spcAft>
              <a:buClrTx/>
              <a:buSzPct val="100000"/>
              <a:buFont typeface="Arial"/>
              <a:buNone/>
              <a:tabLst/>
              <a:defRPr/>
            </a:pPr>
            <a:r>
              <a:rPr kumimoji="0" lang="en-US" sz="1600" b="1" i="0" u="none" strike="noStrike" kern="0" cap="none" spc="0" normalizeH="0" baseline="0" noProof="0" dirty="0" smtClean="0">
                <a:ln>
                  <a:noFill/>
                </a:ln>
                <a:solidFill>
                  <a:srgbClr val="000000"/>
                </a:solidFill>
                <a:effectLst/>
                <a:uLnTx/>
                <a:uFillTx/>
                <a:latin typeface="Arial"/>
                <a:ea typeface="+mn-ea"/>
                <a:cs typeface="+mn-cs"/>
              </a:rPr>
              <a:t>Adjacency Table</a:t>
            </a:r>
            <a:endPar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ts val="1650"/>
              </a:lnSpc>
              <a:spcBef>
                <a:spcPts val="900"/>
              </a:spcBef>
              <a:spcAft>
                <a:spcPct val="0"/>
              </a:spcAft>
              <a:buClrTx/>
              <a:buSzPct val="100000"/>
              <a:buFont typeface="Arial"/>
              <a:buNone/>
              <a:tabLst/>
              <a:defRPr/>
            </a:pPr>
            <a:r>
              <a:rPr lang="en-US" sz="1600" b="0" kern="0" dirty="0" smtClean="0">
                <a:solidFill>
                  <a:srgbClr val="000000"/>
                </a:solidFill>
                <a:latin typeface="Consolas" panose="020B0609020204030204" pitchFamily="49" charset="0"/>
                <a:cs typeface="Consolas" panose="020B0609020204030204" pitchFamily="49" charset="0"/>
              </a:rPr>
              <a:t>row :</a:t>
            </a:r>
            <a:r>
              <a:rPr lang="en-US" sz="1600" b="0" kern="0" dirty="0" err="1" smtClean="0">
                <a:solidFill>
                  <a:srgbClr val="000000"/>
                </a:solidFill>
                <a:latin typeface="Consolas" panose="020B0609020204030204" pitchFamily="49" charset="0"/>
                <a:cs typeface="Consolas" panose="020B0609020204030204" pitchFamily="49" charset="0"/>
              </a:rPr>
              <a:t>colq</a:t>
            </a:r>
            <a:r>
              <a:rPr lang="en-US" sz="1600" b="0" kern="0" dirty="0" smtClean="0">
                <a:solidFill>
                  <a:srgbClr val="000000"/>
                </a:solidFill>
                <a:latin typeface="Consolas" panose="020B0609020204030204" pitchFamily="49" charset="0"/>
                <a:cs typeface="Consolas" panose="020B0609020204030204" pitchFamily="49" charset="0"/>
              </a:rPr>
              <a:t> -&gt;</a:t>
            </a:r>
            <a:r>
              <a:rPr lang="en-US" sz="1600" b="0" kern="0" dirty="0" err="1" smtClean="0">
                <a:solidFill>
                  <a:srgbClr val="000000"/>
                </a:solidFill>
                <a:latin typeface="Consolas" panose="020B0609020204030204" pitchFamily="49" charset="0"/>
                <a:cs typeface="Consolas" panose="020B0609020204030204" pitchFamily="49" charset="0"/>
              </a:rPr>
              <a:t>val</a:t>
            </a:r>
            <a:r>
              <a:rPr lang="en-US" sz="1600" b="0" kern="0" dirty="0" smtClean="0">
                <a:solidFill>
                  <a:srgbClr val="000000"/>
                </a:solidFill>
                <a:latin typeface="Consolas" panose="020B0609020204030204" pitchFamily="49" charset="0"/>
                <a:cs typeface="Consolas" panose="020B0609020204030204" pitchFamily="49" charset="0"/>
              </a:rPr>
              <a:t/>
            </a:r>
            <a:br>
              <a:rPr lang="en-US" sz="1600" b="0" kern="0" dirty="0" smtClean="0">
                <a:solidFill>
                  <a:srgbClr val="000000"/>
                </a:solidFill>
                <a:latin typeface="Consolas" panose="020B0609020204030204" pitchFamily="49" charset="0"/>
                <a:cs typeface="Consolas" panose="020B0609020204030204" pitchFamily="49" charset="0"/>
              </a:rPr>
            </a:br>
            <a:r>
              <a:rPr lang="en-US" sz="1600" b="0" kern="0" dirty="0">
                <a:solidFill>
                  <a:srgbClr val="000000"/>
                </a:solidFill>
                <a:latin typeface="Consolas" panose="020B0609020204030204" pitchFamily="49" charset="0"/>
                <a:cs typeface="Consolas" panose="020B0609020204030204" pitchFamily="49" charset="0"/>
              </a:rPr>
              <a:t/>
            </a:r>
            <a:br>
              <a:rPr lang="en-US" sz="1600" b="0" kern="0" dirty="0">
                <a:solidFill>
                  <a:srgbClr val="000000"/>
                </a:solidFill>
                <a:latin typeface="Consolas" panose="020B0609020204030204" pitchFamily="49" charset="0"/>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 []  -&gt; 141</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 []  -&gt; 12</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:101 [] -&gt;  9</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:105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 []  -&gt;  9</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:110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:111 [] -&gt;  3</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 :113 [] -&gt; 12</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10 :1 []  -&gt; 18</a:t>
            </a:r>
            <a: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r>
            <a:br>
              <a:rPr kumimoji="0" lang="en-US" sz="1600" b="1"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br>
            <a:r>
              <a:rPr kumimoji="0" lang="en-US" sz="1600" b="0" i="0" u="none" strike="noStrike" kern="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10 :109 [] -&gt; 2</a:t>
            </a:r>
          </a:p>
        </p:txBody>
      </p:sp>
    </p:spTree>
    <p:extLst>
      <p:ext uri="{BB962C8B-B14F-4D97-AF65-F5344CB8AC3E}">
        <p14:creationId xmlns:p14="http://schemas.microsoft.com/office/powerpoint/2010/main" val="299640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1330866" y="4217921"/>
            <a:ext cx="3259248" cy="1384995"/>
          </a:xfrm>
          <a:prstGeom prst="rect">
            <a:avLst/>
          </a:prstGeom>
          <a:noFill/>
          <a:ln>
            <a:solidFill>
              <a:srgbClr val="000000"/>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b="1" kern="0" dirty="0">
              <a:solidFill>
                <a:srgbClr val="000000"/>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a:rPr>
              <a:t>HDFS</a:t>
            </a:r>
          </a:p>
        </p:txBody>
      </p:sp>
      <p:sp>
        <p:nvSpPr>
          <p:cNvPr id="2" name="Text Placeholder 1"/>
          <p:cNvSpPr>
            <a:spLocks noGrp="1"/>
          </p:cNvSpPr>
          <p:nvPr>
            <p:ph type="body" sz="quarter" idx="10"/>
          </p:nvPr>
        </p:nvSpPr>
        <p:spPr>
          <a:xfrm>
            <a:off x="671757" y="371510"/>
            <a:ext cx="8318334" cy="991998"/>
          </a:xfrm>
        </p:spPr>
        <p:txBody>
          <a:bodyPr/>
          <a:lstStyle/>
          <a:p>
            <a:r>
              <a:rPr lang="en-US" dirty="0" smtClean="0"/>
              <a:t>Accumulo Scan Iterator Pipeline</a:t>
            </a:r>
            <a:endParaRPr lang="en-US" dirty="0"/>
          </a:p>
        </p:txBody>
      </p:sp>
      <p:sp>
        <p:nvSpPr>
          <p:cNvPr id="38" name="Flowchart: Magnetic Disk 37"/>
          <p:cNvSpPr/>
          <p:nvPr/>
        </p:nvSpPr>
        <p:spPr bwMode="auto">
          <a:xfrm>
            <a:off x="2817689"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47" name="Rectangle 46"/>
          <p:cNvSpPr/>
          <p:nvPr/>
        </p:nvSpPr>
        <p:spPr bwMode="auto">
          <a:xfrm>
            <a:off x="681839" y="2873608"/>
            <a:ext cx="1282763" cy="742950"/>
          </a:xfrm>
          <a:prstGeom prst="rect">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In-Memory</a:t>
            </a:r>
            <a:r>
              <a:rPr kumimoji="0" lang="en-US" sz="1600" b="1" i="0" u="none" strike="noStrike" kern="0" cap="none" spc="0" normalizeH="0" noProof="0" dirty="0" smtClean="0">
                <a:ln>
                  <a:noFill/>
                </a:ln>
                <a:solidFill>
                  <a:srgbClr val="000000"/>
                </a:solidFill>
                <a:effectLst/>
                <a:uLnTx/>
                <a:uFillTx/>
                <a:latin typeface="Arial" pitchFamily="-110" charset="0"/>
              </a:rPr>
              <a:t> Map</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55" name="Flowchart: Magnetic Disk 54"/>
          <p:cNvSpPr/>
          <p:nvPr/>
        </p:nvSpPr>
        <p:spPr bwMode="auto">
          <a:xfrm>
            <a:off x="1558870" y="4456542"/>
            <a:ext cx="971550" cy="742950"/>
          </a:xfrm>
          <a:prstGeom prst="flowChartMagneticDisk">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Arial" pitchFamily="-110" charset="0"/>
              </a:rPr>
              <a:t>RFile</a:t>
            </a:r>
            <a:endParaRPr kumimoji="0" lang="en-US" sz="1600" b="1" i="0" u="none" strike="noStrike" kern="0" cap="none" spc="0" normalizeH="0" baseline="0" noProof="0" dirty="0" smtClean="0">
              <a:ln>
                <a:noFill/>
              </a:ln>
              <a:solidFill>
                <a:srgbClr val="000000"/>
              </a:solidFill>
              <a:effectLst/>
              <a:uLnTx/>
              <a:uFillTx/>
              <a:latin typeface="Arial" pitchFamily="-110" charset="0"/>
            </a:endParaRPr>
          </a:p>
        </p:txBody>
      </p:sp>
      <p:sp>
        <p:nvSpPr>
          <p:cNvPr id="74" name="Flowchart: Alternate Process 73"/>
          <p:cNvSpPr/>
          <p:nvPr/>
        </p:nvSpPr>
        <p:spPr bwMode="auto">
          <a:xfrm>
            <a:off x="7429900" y="3016485"/>
            <a:ext cx="962025" cy="457196"/>
          </a:xfrm>
          <a:prstGeom prst="flowChartAlternateProcess">
            <a:avLst/>
          </a:prstGeom>
          <a:solidFill>
            <a:srgbClr val="D2DCF2"/>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itchFamily="-110" charset="0"/>
              </a:rPr>
              <a:t>Client</a:t>
            </a:r>
          </a:p>
        </p:txBody>
      </p:sp>
      <p:sp>
        <p:nvSpPr>
          <p:cNvPr id="3" name="TextBox 2"/>
          <p:cNvSpPr txBox="1"/>
          <p:nvPr/>
        </p:nvSpPr>
        <p:spPr>
          <a:xfrm>
            <a:off x="3973110" y="4548515"/>
            <a:ext cx="433132" cy="523220"/>
          </a:xfrm>
          <a:prstGeom prst="rect">
            <a:avLst/>
          </a:prstGeom>
          <a:noFill/>
        </p:spPr>
        <p:txBody>
          <a:bodyPr wrap="none" rtlCol="0">
            <a:spAutoFit/>
          </a:bodyPr>
          <a:lstStyle/>
          <a:p>
            <a:r>
              <a:rPr lang="en-US" sz="2800" dirty="0" smtClean="0"/>
              <a:t>…</a:t>
            </a:r>
            <a:endParaRPr lang="en-US" sz="2800" dirty="0"/>
          </a:p>
        </p:txBody>
      </p:sp>
    </p:spTree>
    <p:extLst>
      <p:ext uri="{BB962C8B-B14F-4D97-AF65-F5344CB8AC3E}">
        <p14:creationId xmlns:p14="http://schemas.microsoft.com/office/powerpoint/2010/main" val="3165643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1">
      <a:dk1>
        <a:srgbClr val="000000"/>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6720</TotalTime>
  <Words>2841</Words>
  <Application>Microsoft Office PowerPoint</Application>
  <PresentationFormat>On-screen Show (4:3)</PresentationFormat>
  <Paragraphs>439</Paragraphs>
  <Slides>38</Slides>
  <Notes>38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38</vt:i4>
      </vt:variant>
    </vt:vector>
  </HeadingPairs>
  <TitlesOfParts>
    <vt:vector size="53" baseType="lpstr">
      <vt:lpstr>ＭＳ Ｐゴシック</vt:lpstr>
      <vt:lpstr>Arial</vt:lpstr>
      <vt:lpstr>Calibri</vt:lpstr>
      <vt:lpstr>Cambria Math</vt:lpstr>
      <vt:lpstr>Consolas</vt:lpstr>
      <vt:lpstr>Encode Sans Normal Black</vt:lpstr>
      <vt:lpstr>inherit</vt:lpstr>
      <vt:lpstr>Lucida Grande</vt:lpstr>
      <vt:lpstr>Open Sans</vt:lpstr>
      <vt:lpstr>Open Sans Light</vt:lpstr>
      <vt:lpstr>Uni Sans Regular</vt:lpstr>
      <vt:lpstr>Verdana</vt:lpstr>
      <vt:lpstr>Wingdings</vt:lpstr>
      <vt:lpstr>Custom Design</vt:lpstr>
      <vt:lpstr>1_Custom Design</vt:lpstr>
      <vt:lpstr>PowerPoint Presentation</vt:lpstr>
      <vt:lpstr>Computation  Databases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and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Graphulo Algorithms</dc:title>
  <dc:creator>Dylan Hutchison</dc:creator>
  <cp:lastModifiedBy>Dylan Hutchison</cp:lastModifiedBy>
  <cp:revision>140</cp:revision>
  <cp:lastPrinted>2016-09-13T20:08:40Z</cp:lastPrinted>
  <dcterms:created xsi:type="dcterms:W3CDTF">2014-10-14T00:51:43Z</dcterms:created>
  <dcterms:modified xsi:type="dcterms:W3CDTF">2016-09-15T18:01:28Z</dcterms:modified>
</cp:coreProperties>
</file>