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59" r:id="rId3"/>
    <p:sldId id="256" r:id="rId4"/>
    <p:sldId id="257" r:id="rId5"/>
    <p:sldId id="258" r:id="rId6"/>
  </p:sldIdLst>
  <p:sldSz cx="21383625" cy="30275213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8" autoAdjust="0"/>
    <p:restoredTop sz="94614" autoAdjust="0"/>
  </p:normalViewPr>
  <p:slideViewPr>
    <p:cSldViewPr snapToGrid="0">
      <p:cViewPr varScale="1">
        <p:scale>
          <a:sx n="29" d="100"/>
          <a:sy n="29" d="100"/>
        </p:scale>
        <p:origin x="255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E11CC-82ED-40DF-9376-DF1ACD9A1D33}" type="datetimeFigureOut">
              <a:rPr lang="en-GB" smtClean="0"/>
              <a:t>10/06/2014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24801-CEE0-4377-9B59-9A5D7B173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98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http://www.pnas.org/content/105/31/10687.full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4801-CEE0-4377-9B59-9A5D7B173A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06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41EF-2A3D-4776-840F-519825C64BB2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7B2F-F7A5-44D7-9E74-EF15DA832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41EF-2A3D-4776-840F-519825C64BB2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7B2F-F7A5-44D7-9E74-EF15DA832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9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41EF-2A3D-4776-840F-519825C64BB2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7B2F-F7A5-44D7-9E74-EF15DA832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41EF-2A3D-4776-840F-519825C64BB2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7B2F-F7A5-44D7-9E74-EF15DA832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6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41EF-2A3D-4776-840F-519825C64BB2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7B2F-F7A5-44D7-9E74-EF15DA832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41EF-2A3D-4776-840F-519825C64BB2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7B2F-F7A5-44D7-9E74-EF15DA832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5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41EF-2A3D-4776-840F-519825C64BB2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7B2F-F7A5-44D7-9E74-EF15DA832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1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41EF-2A3D-4776-840F-519825C64BB2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7B2F-F7A5-44D7-9E74-EF15DA832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8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41EF-2A3D-4776-840F-519825C64BB2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7B2F-F7A5-44D7-9E74-EF15DA832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9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41EF-2A3D-4776-840F-519825C64BB2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7B2F-F7A5-44D7-9E74-EF15DA832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6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41EF-2A3D-4776-840F-519825C64BB2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7B2F-F7A5-44D7-9E74-EF15DA832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41EF-2A3D-4776-840F-519825C64BB2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7B2F-F7A5-44D7-9E74-EF15DA832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rouplens.org/datasets/movielen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rouplens.org/datasets/movielen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468" y="67734"/>
            <a:ext cx="14290771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Structural Clustering</a:t>
            </a:r>
            <a:endParaRPr lang="en-US" sz="1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24565" y="385465"/>
            <a:ext cx="679132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i="1" dirty="0" smtClean="0"/>
              <a:t>Analysts’ Step 1 Approach to New Data</a:t>
            </a:r>
            <a:endParaRPr lang="en-US" sz="5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89557" y="2282574"/>
            <a:ext cx="20245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Dylan Hutchison &lt;dhutchis@stevens.edu&gt; </a:t>
            </a:r>
            <a:r>
              <a:rPr lang="en-US" sz="4400" dirty="0" smtClean="0"/>
              <a:t>and the </a:t>
            </a:r>
            <a:r>
              <a:rPr lang="en-US" sz="4400" dirty="0" smtClean="0"/>
              <a:t>Microsoft </a:t>
            </a:r>
            <a:r>
              <a:rPr lang="en-US" sz="4400" dirty="0" smtClean="0"/>
              <a:t>Research Tabular Team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4435666" y="385465"/>
            <a:ext cx="0" cy="16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9558" y="3277937"/>
            <a:ext cx="17769223" cy="815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chemeClr val="accent1">
                    <a:lumMod val="75000"/>
                  </a:schemeClr>
                </a:solidFill>
              </a:rPr>
              <a:t>Vision</a:t>
            </a:r>
            <a:r>
              <a:rPr lang="en-GB" sz="4400" dirty="0" smtClean="0"/>
              <a:t>: Enable data analysts to run Probabilistic Machine Learning in Excel</a:t>
            </a:r>
          </a:p>
          <a:p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4400" b="1" dirty="0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r>
              <a:rPr lang="en-GB" sz="4400" dirty="0"/>
              <a:t>: Tabular – an Excel-based DSL</a:t>
            </a:r>
          </a:p>
          <a:p>
            <a:r>
              <a:rPr lang="en-GB" sz="4400" dirty="0"/>
              <a:t>data analysts use to write generative models</a:t>
            </a:r>
          </a:p>
          <a:p>
            <a:r>
              <a:rPr lang="en-GB" sz="4400" dirty="0"/>
              <a:t>for probabilistic inference</a:t>
            </a:r>
            <a:r>
              <a:rPr lang="en-GB" sz="4400" dirty="0" smtClean="0"/>
              <a:t>.</a:t>
            </a:r>
          </a:p>
          <a:p>
            <a:endParaRPr lang="en-GB" sz="1000" dirty="0"/>
          </a:p>
          <a:p>
            <a:r>
              <a:rPr lang="en-GB" sz="4400" b="1" dirty="0">
                <a:solidFill>
                  <a:schemeClr val="accent1">
                    <a:lumMod val="75000"/>
                  </a:schemeClr>
                </a:solidFill>
              </a:rPr>
              <a:t>Problem</a:t>
            </a:r>
            <a:r>
              <a:rPr lang="en-GB" sz="4400" dirty="0"/>
              <a:t>: </a:t>
            </a:r>
            <a:r>
              <a:rPr lang="en-GB" sz="4400" i="1" dirty="0"/>
              <a:t>High entry barrier </a:t>
            </a:r>
            <a:r>
              <a:rPr lang="en-GB" sz="4400" dirty="0"/>
              <a:t>for data analysts to write generative models.</a:t>
            </a:r>
          </a:p>
          <a:p>
            <a:r>
              <a:rPr lang="en-GB" sz="4400" dirty="0"/>
              <a:t>Need expert domain knowledge, heavy time investment.</a:t>
            </a:r>
          </a:p>
          <a:p>
            <a:endParaRPr lang="en-GB" sz="1000" dirty="0"/>
          </a:p>
          <a:p>
            <a:r>
              <a:rPr lang="en-GB" sz="4400" b="1" dirty="0">
                <a:solidFill>
                  <a:schemeClr val="accent1">
                    <a:lumMod val="75000"/>
                  </a:schemeClr>
                </a:solidFill>
              </a:rPr>
              <a:t>Solution Idea</a:t>
            </a:r>
            <a:r>
              <a:rPr lang="en-GB" sz="4400" dirty="0"/>
              <a:t>: Suggest a</a:t>
            </a:r>
            <a:r>
              <a:rPr lang="en-GB" sz="4400" i="1" dirty="0"/>
              <a:t> default model </a:t>
            </a:r>
          </a:p>
          <a:p>
            <a:r>
              <a:rPr lang="en-GB" sz="4400" dirty="0"/>
              <a:t>based on a dataset’s structure and statistics.</a:t>
            </a:r>
          </a:p>
          <a:p>
            <a:r>
              <a:rPr lang="en-GB" sz="4400" dirty="0"/>
              <a:t>Extends Singh and </a:t>
            </a:r>
            <a:r>
              <a:rPr lang="en-GB" sz="4400" dirty="0" err="1"/>
              <a:t>Graepel’s</a:t>
            </a:r>
            <a:r>
              <a:rPr lang="en-GB" sz="4400" dirty="0"/>
              <a:t> </a:t>
            </a:r>
            <a:r>
              <a:rPr lang="en-GB" sz="4400" dirty="0" err="1"/>
              <a:t>InfernoDB</a:t>
            </a:r>
            <a:r>
              <a:rPr lang="en-GB" sz="4400" dirty="0"/>
              <a:t> </a:t>
            </a:r>
            <a:r>
              <a:rPr lang="en-GB" sz="4400" dirty="0" smtClean="0"/>
              <a:t>in </a:t>
            </a:r>
            <a:r>
              <a:rPr lang="en-GB" sz="4400" dirty="0"/>
              <a:t>Tabular</a:t>
            </a:r>
            <a:r>
              <a:rPr lang="en-GB" sz="4400" dirty="0" smtClean="0"/>
              <a:t>.</a:t>
            </a:r>
          </a:p>
          <a:p>
            <a:endParaRPr lang="en-GB" sz="1000" dirty="0"/>
          </a:p>
          <a:p>
            <a:r>
              <a:rPr lang="en-GB" sz="4400" b="1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  <a:r>
              <a:rPr lang="en-GB" sz="4400" dirty="0"/>
              <a:t>: Compare model accuracy and fit with </a:t>
            </a:r>
            <a:r>
              <a:rPr lang="en-GB" sz="4400" dirty="0" err="1"/>
              <a:t>InfernoDB</a:t>
            </a:r>
            <a:r>
              <a:rPr lang="en-GB" sz="4400" dirty="0"/>
              <a:t> &amp; other models.</a:t>
            </a:r>
            <a:endParaRPr lang="en-GB" sz="4400" i="1" dirty="0"/>
          </a:p>
          <a:p>
            <a:r>
              <a:rPr lang="en-GB" sz="4400" dirty="0"/>
              <a:t>Demonstrate value to data analysts via case studies</a:t>
            </a:r>
            <a:r>
              <a:rPr lang="en-GB" sz="4400" dirty="0" smtClean="0"/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558" y="4141384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4400" dirty="0"/>
          </a:p>
        </p:txBody>
      </p:sp>
      <p:sp>
        <p:nvSpPr>
          <p:cNvPr id="74" name="TextBox 73"/>
          <p:cNvSpPr txBox="1"/>
          <p:nvPr/>
        </p:nvSpPr>
        <p:spPr>
          <a:xfrm>
            <a:off x="11984882" y="4156953"/>
            <a:ext cx="894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i="1" dirty="0"/>
              <a:t>Tabular: A Schema-Driven</a:t>
            </a:r>
          </a:p>
          <a:p>
            <a:pPr algn="r"/>
            <a:r>
              <a:rPr lang="en-GB" sz="4000" i="1" dirty="0"/>
              <a:t>Probabilistic Programming </a:t>
            </a:r>
            <a:r>
              <a:rPr lang="en-GB" sz="4000" i="1" dirty="0" smtClean="0"/>
              <a:t>Language</a:t>
            </a:r>
          </a:p>
          <a:p>
            <a:pPr algn="r"/>
            <a:r>
              <a:rPr lang="en-GB" sz="3200" dirty="0" smtClean="0"/>
              <a:t>A. Gordon, T. Graepel, N. Rolland, C. Russo et al</a:t>
            </a:r>
            <a:br>
              <a:rPr lang="en-GB" sz="3200" dirty="0" smtClean="0"/>
            </a:br>
            <a:r>
              <a:rPr lang="en-GB" sz="3200" dirty="0" smtClean="0"/>
              <a:t>POPL 2014</a:t>
            </a:r>
            <a:endParaRPr lang="en-GB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389558" y="6379624"/>
            <a:ext cx="19116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400" dirty="0"/>
          </a:p>
        </p:txBody>
      </p:sp>
      <p:sp>
        <p:nvSpPr>
          <p:cNvPr id="52" name="TextBox 51"/>
          <p:cNvSpPr txBox="1"/>
          <p:nvPr/>
        </p:nvSpPr>
        <p:spPr>
          <a:xfrm>
            <a:off x="389558" y="7941946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44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14019240" y="7657761"/>
            <a:ext cx="6906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i="1" dirty="0"/>
              <a:t>Automated Probabilistic Modelling for Relational </a:t>
            </a:r>
            <a:r>
              <a:rPr lang="en-GB" sz="4000" i="1" dirty="0" smtClean="0"/>
              <a:t>Data</a:t>
            </a:r>
          </a:p>
          <a:p>
            <a:pPr algn="r"/>
            <a:r>
              <a:rPr lang="en-GB" sz="3200" dirty="0" smtClean="0"/>
              <a:t>S. Singh, T. Graepel</a:t>
            </a:r>
            <a:br>
              <a:rPr lang="en-GB" sz="3200" dirty="0" smtClean="0"/>
            </a:br>
            <a:r>
              <a:rPr lang="en-GB" sz="3200" dirty="0" smtClean="0"/>
              <a:t>CIKM 2013</a:t>
            </a:r>
            <a:endParaRPr lang="en-GB" sz="3200" dirty="0"/>
          </a:p>
        </p:txBody>
      </p:sp>
      <p:sp>
        <p:nvSpPr>
          <p:cNvPr id="79" name="TextBox 78"/>
          <p:cNvSpPr txBox="1"/>
          <p:nvPr/>
        </p:nvSpPr>
        <p:spPr>
          <a:xfrm>
            <a:off x="389558" y="10269518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4400" dirty="0" smtClean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33001"/>
              </p:ext>
            </p:extLst>
          </p:nvPr>
        </p:nvGraphicFramePr>
        <p:xfrm>
          <a:off x="545287" y="15541200"/>
          <a:ext cx="6227563" cy="2834170"/>
        </p:xfrm>
        <a:graphic>
          <a:graphicData uri="http://schemas.openxmlformats.org/drawingml/2006/table">
            <a:tbl>
              <a:tblPr/>
              <a:tblGrid>
                <a:gridCol w="1301259"/>
                <a:gridCol w="1301259"/>
                <a:gridCol w="1409697"/>
                <a:gridCol w="2215348"/>
              </a:tblGrid>
              <a:tr h="5668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Occupation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668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668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lawyer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8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668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769923"/>
              </p:ext>
            </p:extLst>
          </p:nvPr>
        </p:nvGraphicFramePr>
        <p:xfrm>
          <a:off x="485906" y="23834862"/>
          <a:ext cx="8414772" cy="4436745"/>
        </p:xfrm>
        <a:graphic>
          <a:graphicData uri="http://schemas.openxmlformats.org/drawingml/2006/table">
            <a:tbl>
              <a:tblPr/>
              <a:tblGrid>
                <a:gridCol w="1167981"/>
                <a:gridCol w="2006314"/>
                <a:gridCol w="1286365"/>
                <a:gridCol w="1873351"/>
                <a:gridCol w="2080761"/>
              </a:tblGrid>
              <a:tr h="4716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Movie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Adventure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Animation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9342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Toy Story (1995)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9342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GoldenEye (1995)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42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Four Rooms (1995)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9342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Get Shorty (1995)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9498"/>
              </p:ext>
            </p:extLst>
          </p:nvPr>
        </p:nvGraphicFramePr>
        <p:xfrm>
          <a:off x="567862" y="19356086"/>
          <a:ext cx="4926228" cy="2486025"/>
        </p:xfrm>
        <a:graphic>
          <a:graphicData uri="http://schemas.openxmlformats.org/drawingml/2006/table">
            <a:tbl>
              <a:tblPr/>
              <a:tblGrid>
                <a:gridCol w="1642076"/>
                <a:gridCol w="1642076"/>
                <a:gridCol w="1642076"/>
              </a:tblGrid>
              <a:tr h="420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Movie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0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20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20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Down Arrow 88"/>
          <p:cNvSpPr/>
          <p:nvPr/>
        </p:nvSpPr>
        <p:spPr>
          <a:xfrm rot="10800000">
            <a:off x="934080" y="18612150"/>
            <a:ext cx="914400" cy="560439"/>
          </a:xfrm>
          <a:prstGeom prst="downArrow">
            <a:avLst>
              <a:gd name="adj1" fmla="val 25694"/>
              <a:gd name="adj2" fmla="val 443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09999"/>
              </p:ext>
            </p:extLst>
          </p:nvPr>
        </p:nvGraphicFramePr>
        <p:xfrm>
          <a:off x="7008285" y="15375789"/>
          <a:ext cx="11550648" cy="2486025"/>
        </p:xfrm>
        <a:graphic>
          <a:graphicData uri="http://schemas.openxmlformats.org/drawingml/2006/table">
            <a:tbl>
              <a:tblPr/>
              <a:tblGrid>
                <a:gridCol w="2182761"/>
                <a:gridCol w="2323621"/>
                <a:gridCol w="1524000"/>
                <a:gridCol w="552026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</a:t>
                      </a:r>
                      <a:endParaRPr lang="en-GB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(Ku)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(N=Ku)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Occupation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Nocc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</a:t>
                      </a:r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Nocc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)[k]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CPoisson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(alpha=5.0,beta=5.0)[k]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CBernoulli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()[k]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87460"/>
              </p:ext>
            </p:extLst>
          </p:nvPr>
        </p:nvGraphicFramePr>
        <p:xfrm>
          <a:off x="7004928" y="18011444"/>
          <a:ext cx="8506005" cy="2486025"/>
        </p:xfrm>
        <a:graphic>
          <a:graphicData uri="http://schemas.openxmlformats.org/drawingml/2006/table">
            <a:tbl>
              <a:tblPr/>
              <a:tblGrid>
                <a:gridCol w="2066772"/>
                <a:gridCol w="1769806"/>
                <a:gridCol w="1710813"/>
                <a:gridCol w="295861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Movies</a:t>
                      </a:r>
                      <a:endParaRPr lang="en-GB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(Km)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(N=Km)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CBernoulli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()[k]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Adventure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CBernoulli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()[k]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CBernoulli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()[k]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2429037" y="18551517"/>
            <a:ext cx="20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/>
              <a:t>Ratings</a:t>
            </a:r>
            <a:endParaRPr lang="en-GB" sz="4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06555" y="14669694"/>
            <a:ext cx="20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/>
              <a:t>Users</a:t>
            </a:r>
            <a:endParaRPr lang="en-GB" sz="4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2471467" y="23001674"/>
            <a:ext cx="20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/>
              <a:t>Movies</a:t>
            </a:r>
            <a:endParaRPr lang="en-GB" sz="4400" b="1" dirty="0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576947"/>
              </p:ext>
            </p:extLst>
          </p:nvPr>
        </p:nvGraphicFramePr>
        <p:xfrm>
          <a:off x="6990628" y="20677076"/>
          <a:ext cx="11962132" cy="2486025"/>
        </p:xfrm>
        <a:graphic>
          <a:graphicData uri="http://schemas.openxmlformats.org/drawingml/2006/table">
            <a:tbl>
              <a:tblPr/>
              <a:tblGrid>
                <a:gridCol w="2139072"/>
                <a:gridCol w="2722533"/>
                <a:gridCol w="1573063"/>
                <a:gridCol w="552746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link(T_User)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link(T_Movie)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(Kr)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(N=Kr)[</a:t>
                      </a:r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User.k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][</a:t>
                      </a:r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Movie.k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CBinomial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(N=5)[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sp>
        <p:nvSpPr>
          <p:cNvPr id="120" name="Rectangle 119"/>
          <p:cNvSpPr/>
          <p:nvPr/>
        </p:nvSpPr>
        <p:spPr>
          <a:xfrm>
            <a:off x="389557" y="11796050"/>
            <a:ext cx="744887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dirty="0" err="1" smtClean="0">
                <a:solidFill>
                  <a:schemeClr val="accent1">
                    <a:lumMod val="75000"/>
                  </a:schemeClr>
                </a:solidFill>
              </a:rPr>
              <a:t>MovieLens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en-GB" sz="54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sz="5400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GB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3200" dirty="0" smtClean="0"/>
              <a:t>&lt;http</a:t>
            </a:r>
            <a:r>
              <a:rPr lang="en-GB" sz="3200" dirty="0"/>
              <a:t>://</a:t>
            </a:r>
            <a:r>
              <a:rPr lang="en-GB" sz="3200" dirty="0" smtClean="0"/>
              <a:t>grouplens.org/datasets/movielens&gt;</a:t>
            </a:r>
            <a:endParaRPr lang="en-GB" sz="3200" dirty="0" smtClean="0"/>
          </a:p>
          <a:p>
            <a:endParaRPr lang="en-GB" sz="1600" dirty="0"/>
          </a:p>
          <a:p>
            <a:pPr algn="r"/>
            <a:r>
              <a:rPr lang="en-GB" sz="3800" dirty="0" smtClean="0"/>
              <a:t>Application: Predicting users’ ratings,</a:t>
            </a:r>
          </a:p>
          <a:p>
            <a:pPr algn="r"/>
            <a:r>
              <a:rPr lang="en-GB" sz="3800" dirty="0" smtClean="0"/>
              <a:t>                 Suggesting movies to users</a:t>
            </a:r>
          </a:p>
        </p:txBody>
      </p:sp>
      <p:sp>
        <p:nvSpPr>
          <p:cNvPr id="122" name="Oval 121"/>
          <p:cNvSpPr/>
          <p:nvPr/>
        </p:nvSpPr>
        <p:spPr>
          <a:xfrm>
            <a:off x="11453595" y="23404235"/>
            <a:ext cx="2566605" cy="1539738"/>
          </a:xfrm>
          <a:prstGeom prst="ellipse">
            <a:avLst/>
          </a:prstGeom>
          <a:noFill/>
          <a:ln w="952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User Cluster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6240322" y="23404235"/>
            <a:ext cx="2566605" cy="1539738"/>
          </a:xfrm>
          <a:prstGeom prst="ellipse">
            <a:avLst/>
          </a:prstGeom>
          <a:noFill/>
          <a:ln w="952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Movie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Cluster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13635025" y="26259090"/>
            <a:ext cx="2566605" cy="1539738"/>
          </a:xfrm>
          <a:prstGeom prst="ellipse">
            <a:avLst/>
          </a:prstGeom>
          <a:noFill/>
          <a:ln w="952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Rating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Cluster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413226" y="25733211"/>
            <a:ext cx="1656311" cy="802475"/>
          </a:xfrm>
          <a:prstGeom prst="ellipse">
            <a:avLst/>
          </a:prstGeom>
          <a:solidFill>
            <a:schemeClr val="accent1"/>
          </a:solidFill>
          <a:ln w="95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</a:t>
            </a:r>
            <a:endParaRPr lang="en-US" sz="4400" dirty="0"/>
          </a:p>
        </p:txBody>
      </p:sp>
      <p:sp>
        <p:nvSpPr>
          <p:cNvPr id="126" name="Oval 125"/>
          <p:cNvSpPr/>
          <p:nvPr/>
        </p:nvSpPr>
        <p:spPr>
          <a:xfrm>
            <a:off x="9105380" y="27067158"/>
            <a:ext cx="2893002" cy="817636"/>
          </a:xfrm>
          <a:prstGeom prst="ellipse">
            <a:avLst/>
          </a:prstGeom>
          <a:solidFill>
            <a:schemeClr val="accent1"/>
          </a:solidFill>
          <a:ln w="95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Gender</a:t>
            </a:r>
            <a:endParaRPr lang="en-US" sz="4400" dirty="0"/>
          </a:p>
        </p:txBody>
      </p:sp>
      <p:sp>
        <p:nvSpPr>
          <p:cNvPr id="127" name="Oval 126"/>
          <p:cNvSpPr/>
          <p:nvPr/>
        </p:nvSpPr>
        <p:spPr>
          <a:xfrm>
            <a:off x="15420589" y="28382030"/>
            <a:ext cx="2738192" cy="933079"/>
          </a:xfrm>
          <a:prstGeom prst="ellipse">
            <a:avLst/>
          </a:prstGeom>
          <a:solidFill>
            <a:schemeClr val="accent1"/>
          </a:solidFill>
          <a:ln w="95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Rating</a:t>
            </a:r>
            <a:endParaRPr lang="en-US" sz="4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7406195" y="26404678"/>
            <a:ext cx="2981492" cy="1394149"/>
            <a:chOff x="17624894" y="25460905"/>
            <a:chExt cx="3571027" cy="1577172"/>
          </a:xfrm>
        </p:grpSpPr>
        <p:sp>
          <p:nvSpPr>
            <p:cNvPr id="128" name="Oval 127"/>
            <p:cNvSpPr/>
            <p:nvPr/>
          </p:nvSpPr>
          <p:spPr>
            <a:xfrm>
              <a:off x="17624894" y="25460905"/>
              <a:ext cx="3228684" cy="1096604"/>
            </a:xfrm>
            <a:prstGeom prst="ellipse">
              <a:avLst/>
            </a:prstGeom>
            <a:solidFill>
              <a:schemeClr val="accent1"/>
            </a:solidFill>
            <a:ln w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17766166" y="25718630"/>
              <a:ext cx="3228684" cy="1096604"/>
            </a:xfrm>
            <a:prstGeom prst="ellipse">
              <a:avLst/>
            </a:prstGeom>
            <a:solidFill>
              <a:schemeClr val="accent1"/>
            </a:solidFill>
            <a:ln w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967237" y="25941473"/>
              <a:ext cx="3228684" cy="1096604"/>
            </a:xfrm>
            <a:prstGeom prst="ellipse">
              <a:avLst/>
            </a:prstGeom>
            <a:solidFill>
              <a:schemeClr val="accent1"/>
            </a:solidFill>
            <a:ln w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Genres</a:t>
              </a:r>
              <a:endParaRPr lang="en-US" sz="4400" dirty="0"/>
            </a:p>
          </p:txBody>
        </p:sp>
      </p:grpSp>
      <p:sp>
        <p:nvSpPr>
          <p:cNvPr id="131" name="Oval 130"/>
          <p:cNvSpPr/>
          <p:nvPr/>
        </p:nvSpPr>
        <p:spPr>
          <a:xfrm>
            <a:off x="9105380" y="28467615"/>
            <a:ext cx="3981212" cy="818671"/>
          </a:xfrm>
          <a:prstGeom prst="ellipse">
            <a:avLst/>
          </a:prstGeom>
          <a:solidFill>
            <a:schemeClr val="accent1"/>
          </a:solidFill>
          <a:ln w="95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Occupation</a:t>
            </a:r>
            <a:endParaRPr lang="en-US" sz="4400" dirty="0"/>
          </a:p>
        </p:txBody>
      </p:sp>
      <p:cxnSp>
        <p:nvCxnSpPr>
          <p:cNvPr id="134" name="Straight Arrow Connector 133"/>
          <p:cNvCxnSpPr>
            <a:stCxn id="122" idx="4"/>
            <a:endCxn id="124" idx="1"/>
          </p:cNvCxnSpPr>
          <p:nvPr/>
        </p:nvCxnSpPr>
        <p:spPr>
          <a:xfrm>
            <a:off x="12736898" y="24943973"/>
            <a:ext cx="1273998" cy="1540606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3" idx="4"/>
            <a:endCxn id="124" idx="7"/>
          </p:cNvCxnSpPr>
          <p:nvPr/>
        </p:nvCxnSpPr>
        <p:spPr>
          <a:xfrm flipH="1">
            <a:off x="15825759" y="24943973"/>
            <a:ext cx="1697866" cy="1540606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4" idx="4"/>
            <a:endCxn id="127" idx="1"/>
          </p:cNvCxnSpPr>
          <p:nvPr/>
        </p:nvCxnSpPr>
        <p:spPr>
          <a:xfrm>
            <a:off x="14918328" y="27798828"/>
            <a:ext cx="903260" cy="719848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2" idx="4"/>
            <a:endCxn id="125" idx="7"/>
          </p:cNvCxnSpPr>
          <p:nvPr/>
        </p:nvCxnSpPr>
        <p:spPr>
          <a:xfrm flipH="1">
            <a:off x="10826976" y="24943973"/>
            <a:ext cx="1909922" cy="906758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22" idx="4"/>
            <a:endCxn id="126" idx="7"/>
          </p:cNvCxnSpPr>
          <p:nvPr/>
        </p:nvCxnSpPr>
        <p:spPr>
          <a:xfrm flipH="1">
            <a:off x="11574712" y="24943973"/>
            <a:ext cx="1162186" cy="2242925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3" idx="4"/>
            <a:endCxn id="128" idx="1"/>
          </p:cNvCxnSpPr>
          <p:nvPr/>
        </p:nvCxnSpPr>
        <p:spPr>
          <a:xfrm>
            <a:off x="17523625" y="24943973"/>
            <a:ext cx="277341" cy="1602663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Left Brace 157"/>
          <p:cNvSpPr/>
          <p:nvPr/>
        </p:nvSpPr>
        <p:spPr>
          <a:xfrm rot="5400000">
            <a:off x="6409107" y="21537699"/>
            <a:ext cx="317276" cy="4016502"/>
          </a:xfrm>
          <a:prstGeom prst="leftBrace">
            <a:avLst>
              <a:gd name="adj1" fmla="val 8333"/>
              <a:gd name="adj2" fmla="val 767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/>
          <p:cNvSpPr txBox="1"/>
          <p:nvPr/>
        </p:nvSpPr>
        <p:spPr>
          <a:xfrm>
            <a:off x="4667487" y="22589067"/>
            <a:ext cx="1834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Genres</a:t>
            </a:r>
            <a:endParaRPr lang="en-GB" sz="4000" dirty="0"/>
          </a:p>
        </p:txBody>
      </p:sp>
      <p:cxnSp>
        <p:nvCxnSpPr>
          <p:cNvPr id="58" name="Straight Arrow Connector 57"/>
          <p:cNvCxnSpPr>
            <a:stCxn id="122" idx="4"/>
            <a:endCxn id="131" idx="7"/>
          </p:cNvCxnSpPr>
          <p:nvPr/>
        </p:nvCxnSpPr>
        <p:spPr>
          <a:xfrm flipH="1">
            <a:off x="12503557" y="24943973"/>
            <a:ext cx="233341" cy="3643534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8280720" y="12783586"/>
            <a:ext cx="2171624" cy="2102427"/>
            <a:chOff x="1638300" y="16802100"/>
            <a:chExt cx="3695700" cy="3200400"/>
          </a:xfrm>
        </p:grpSpPr>
        <p:sp>
          <p:nvSpPr>
            <p:cNvPr id="47" name="Rectangle 46"/>
            <p:cNvSpPr/>
            <p:nvPr/>
          </p:nvSpPr>
          <p:spPr>
            <a:xfrm>
              <a:off x="1638300" y="16802100"/>
              <a:ext cx="2857500" cy="213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57400" y="17335500"/>
              <a:ext cx="2857500" cy="213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76500" y="17868900"/>
              <a:ext cx="2857500" cy="213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CSVs</a:t>
              </a:r>
              <a:endParaRPr lang="en-US" sz="4400" b="1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054750" y="12247269"/>
            <a:ext cx="4939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1) Statistical Analysis</a:t>
            </a:r>
            <a:endParaRPr lang="en-US" sz="4400" dirty="0"/>
          </a:p>
        </p:txBody>
      </p:sp>
      <p:sp>
        <p:nvSpPr>
          <p:cNvPr id="65" name="TextBox 64"/>
          <p:cNvSpPr txBox="1"/>
          <p:nvPr/>
        </p:nvSpPr>
        <p:spPr>
          <a:xfrm>
            <a:off x="11051309" y="13402647"/>
            <a:ext cx="5150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2) Functional Analysis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16183798" y="13479780"/>
                <a:ext cx="441787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𝑂𝑐𝑐𝑢𝑝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3798" y="13479780"/>
                <a:ext cx="4417876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349727" y="12004520"/>
            <a:ext cx="2979244" cy="1633145"/>
            <a:chOff x="11101407" y="12110681"/>
            <a:chExt cx="2979244" cy="1633145"/>
          </a:xfrm>
        </p:grpSpPr>
        <p:sp>
          <p:nvSpPr>
            <p:cNvPr id="51" name="Block Arc 50"/>
            <p:cNvSpPr/>
            <p:nvPr/>
          </p:nvSpPr>
          <p:spPr>
            <a:xfrm>
              <a:off x="11955789" y="12320977"/>
              <a:ext cx="1666789" cy="1422849"/>
            </a:xfrm>
            <a:prstGeom prst="blockArc">
              <a:avLst>
                <a:gd name="adj1" fmla="val 10800000"/>
                <a:gd name="adj2" fmla="val 0"/>
                <a:gd name="adj3" fmla="val 36111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12330487" y="12397989"/>
              <a:ext cx="475892" cy="634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19358476">
              <a:off x="11101407" y="12110681"/>
              <a:ext cx="1453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Sparse</a:t>
              </a:r>
              <a:endParaRPr lang="en-US" sz="3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 rot="2822098">
              <a:off x="13321308" y="12225351"/>
              <a:ext cx="872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Full</a:t>
              </a:r>
              <a:endParaRPr lang="en-US" sz="36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12789183" y="12680102"/>
              <a:ext cx="0" cy="117349"/>
            </a:xfrm>
            <a:prstGeom prst="line">
              <a:avLst/>
            </a:prstGeom>
            <a:ln w="635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13040643" y="12761636"/>
              <a:ext cx="75455" cy="119296"/>
            </a:xfrm>
            <a:prstGeom prst="line">
              <a:avLst/>
            </a:prstGeom>
            <a:ln w="635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12451433" y="12761636"/>
              <a:ext cx="94141" cy="127296"/>
            </a:xfrm>
            <a:prstGeom prst="line">
              <a:avLst/>
            </a:prstGeom>
            <a:ln w="635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1054750" y="14604315"/>
            <a:ext cx="4997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3) Structural Analysis</a:t>
            </a:r>
            <a:endParaRPr lang="en-US" sz="4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924437" y="14219508"/>
            <a:ext cx="2369685" cy="1573046"/>
            <a:chOff x="14928394" y="12389202"/>
            <a:chExt cx="2782098" cy="1777870"/>
          </a:xfrm>
        </p:grpSpPr>
        <p:sp>
          <p:nvSpPr>
            <p:cNvPr id="98" name="Down Arrow 97"/>
            <p:cNvSpPr/>
            <p:nvPr/>
          </p:nvSpPr>
          <p:spPr>
            <a:xfrm rot="16200000">
              <a:off x="15708862" y="12165442"/>
              <a:ext cx="1369386" cy="26338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928394" y="12389202"/>
              <a:ext cx="2043157" cy="1495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4000" dirty="0" smtClean="0"/>
                <a:t>Foreign</a:t>
              </a:r>
            </a:p>
            <a:p>
              <a:pPr algn="r"/>
              <a:r>
                <a:rPr lang="en-US" sz="4000" b="1" dirty="0" smtClean="0"/>
                <a:t>Links</a:t>
              </a:r>
              <a:endParaRPr lang="en-US" sz="4000" b="1" dirty="0"/>
            </a:p>
          </p:txBody>
        </p:sp>
      </p:grpSp>
      <p:sp>
        <p:nvSpPr>
          <p:cNvPr id="107" name="Left Brace 106"/>
          <p:cNvSpPr/>
          <p:nvPr/>
        </p:nvSpPr>
        <p:spPr>
          <a:xfrm>
            <a:off x="10698610" y="12341712"/>
            <a:ext cx="438410" cy="2930443"/>
          </a:xfrm>
          <a:prstGeom prst="leftBrace">
            <a:avLst>
              <a:gd name="adj1" fmla="val 8333"/>
              <a:gd name="adj2" fmla="val 5271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Left Brace 107"/>
          <p:cNvSpPr/>
          <p:nvPr/>
        </p:nvSpPr>
        <p:spPr>
          <a:xfrm rot="10800000">
            <a:off x="20218351" y="12324658"/>
            <a:ext cx="438410" cy="2930443"/>
          </a:xfrm>
          <a:prstGeom prst="leftBrace">
            <a:avLst>
              <a:gd name="adj1" fmla="val 8333"/>
              <a:gd name="adj2" fmla="val 4775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/>
          <p:cNvSpPr txBox="1"/>
          <p:nvPr/>
        </p:nvSpPr>
        <p:spPr>
          <a:xfrm>
            <a:off x="8182384" y="11922041"/>
            <a:ext cx="232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/>
              <a:t>Pipeline</a:t>
            </a:r>
            <a:endParaRPr lang="en-GB" sz="44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16091329" y="18349811"/>
            <a:ext cx="4863850" cy="2382591"/>
            <a:chOff x="16091329" y="18078875"/>
            <a:chExt cx="4863850" cy="2382591"/>
          </a:xfrm>
        </p:grpSpPr>
        <p:sp>
          <p:nvSpPr>
            <p:cNvPr id="20" name="Cloud 19"/>
            <p:cNvSpPr/>
            <p:nvPr/>
          </p:nvSpPr>
          <p:spPr>
            <a:xfrm>
              <a:off x="16091329" y="18078875"/>
              <a:ext cx="4863850" cy="238259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530793" y="18521808"/>
              <a:ext cx="3892348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GB" sz="4400" dirty="0">
                  <a:solidFill>
                    <a:prstClr val="white"/>
                  </a:solidFill>
                </a:rPr>
                <a:t>Generative</a:t>
              </a:r>
            </a:p>
            <a:p>
              <a:pPr lvl="0" algn="ctr"/>
              <a:r>
                <a:rPr lang="en-GB" sz="4400" dirty="0">
                  <a:solidFill>
                    <a:prstClr val="white"/>
                  </a:solidFill>
                </a:rPr>
                <a:t>Cluster Model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481923" y="3140506"/>
            <a:ext cx="2029422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81923" y="11533355"/>
            <a:ext cx="2029422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08" idx="1"/>
          </p:cNvCxnSpPr>
          <p:nvPr/>
        </p:nvCxnSpPr>
        <p:spPr>
          <a:xfrm flipH="1">
            <a:off x="19597188" y="13855580"/>
            <a:ext cx="1059573" cy="4417476"/>
          </a:xfrm>
          <a:prstGeom prst="bentConnector4">
            <a:avLst>
              <a:gd name="adj1" fmla="val -21575"/>
              <a:gd name="adj2" fmla="val 65841"/>
            </a:avLst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Down Arrow 120"/>
          <p:cNvSpPr/>
          <p:nvPr/>
        </p:nvSpPr>
        <p:spPr>
          <a:xfrm rot="2574909">
            <a:off x="1633774" y="21590604"/>
            <a:ext cx="914400" cy="2420739"/>
          </a:xfrm>
          <a:prstGeom prst="downArrow">
            <a:avLst>
              <a:gd name="adj1" fmla="val 25694"/>
              <a:gd name="adj2" fmla="val 443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2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468" y="0"/>
            <a:ext cx="14290771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Structural Clustering</a:t>
            </a:r>
            <a:endParaRPr lang="en-US" sz="1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24565" y="385465"/>
            <a:ext cx="679132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i="1" dirty="0" smtClean="0"/>
              <a:t>Analysts’ Step 1 Approach to New Data</a:t>
            </a:r>
            <a:endParaRPr lang="en-US" sz="5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89557" y="2142736"/>
            <a:ext cx="20245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Dylan Hutchison &lt;dhutchis@stevens.edu&gt; </a:t>
            </a:r>
            <a:r>
              <a:rPr lang="en-US" sz="4400" dirty="0" smtClean="0"/>
              <a:t>and the </a:t>
            </a:r>
            <a:r>
              <a:rPr lang="en-US" sz="4400" dirty="0" smtClean="0"/>
              <a:t>Microsoft </a:t>
            </a:r>
            <a:r>
              <a:rPr lang="en-US" sz="4400" dirty="0" smtClean="0"/>
              <a:t>Research Tabular Team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4435666" y="385465"/>
            <a:ext cx="0" cy="1707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9558" y="3049608"/>
            <a:ext cx="17095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chemeClr val="accent1">
                    <a:lumMod val="75000"/>
                  </a:schemeClr>
                </a:solidFill>
              </a:rPr>
              <a:t>Vision</a:t>
            </a:r>
            <a:r>
              <a:rPr lang="en-GB" sz="4400" dirty="0" smtClean="0"/>
              <a:t>: Enable data analysts to run Probabilistic Machine Learning in Excel</a:t>
            </a:r>
            <a:endParaRPr lang="en-GB" sz="4400" dirty="0"/>
          </a:p>
        </p:txBody>
      </p:sp>
      <p:sp>
        <p:nvSpPr>
          <p:cNvPr id="44" name="TextBox 43"/>
          <p:cNvSpPr txBox="1"/>
          <p:nvPr/>
        </p:nvSpPr>
        <p:spPr>
          <a:xfrm>
            <a:off x="389558" y="3972049"/>
            <a:ext cx="1038316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r>
              <a:rPr lang="en-GB" sz="4400" dirty="0" smtClean="0"/>
              <a:t>: Tabular – an Excel-based DSL</a:t>
            </a:r>
          </a:p>
          <a:p>
            <a:r>
              <a:rPr lang="en-GB" sz="4400" dirty="0" smtClean="0"/>
              <a:t>data </a:t>
            </a:r>
            <a:r>
              <a:rPr lang="en-GB" sz="4400" dirty="0" smtClean="0"/>
              <a:t>analysts use to write generative models</a:t>
            </a:r>
          </a:p>
          <a:p>
            <a:r>
              <a:rPr lang="en-GB" sz="4400" dirty="0" smtClean="0"/>
              <a:t>for </a:t>
            </a:r>
            <a:r>
              <a:rPr lang="en-GB" sz="4400" dirty="0" smtClean="0"/>
              <a:t>probabilistic inference.</a:t>
            </a:r>
            <a:endParaRPr lang="en-GB" sz="4400" dirty="0"/>
          </a:p>
        </p:txBody>
      </p:sp>
      <p:sp>
        <p:nvSpPr>
          <p:cNvPr id="74" name="TextBox 73"/>
          <p:cNvSpPr txBox="1"/>
          <p:nvPr/>
        </p:nvSpPr>
        <p:spPr>
          <a:xfrm>
            <a:off x="12014379" y="3987618"/>
            <a:ext cx="894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u="sng" dirty="0"/>
              <a:t>Tabular: A Schema-Driven</a:t>
            </a:r>
          </a:p>
          <a:p>
            <a:pPr algn="r"/>
            <a:r>
              <a:rPr lang="en-GB" sz="4000" u="sng" dirty="0"/>
              <a:t>Probabilistic Programming </a:t>
            </a:r>
            <a:r>
              <a:rPr lang="en-GB" sz="4000" u="sng" dirty="0" smtClean="0"/>
              <a:t>Language</a:t>
            </a:r>
          </a:p>
          <a:p>
            <a:pPr algn="r"/>
            <a:r>
              <a:rPr lang="en-GB" sz="3200" dirty="0" smtClean="0"/>
              <a:t>A. Gordon, T. Graepel, N. Rolland, C. Russo et al</a:t>
            </a:r>
            <a:br>
              <a:rPr lang="en-GB" sz="3200" dirty="0" smtClean="0"/>
            </a:br>
            <a:r>
              <a:rPr lang="en-GB" sz="3200" dirty="0" smtClean="0"/>
              <a:t>POPL 2014</a:t>
            </a:r>
            <a:endParaRPr lang="en-GB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389558" y="6210289"/>
            <a:ext cx="191167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chemeClr val="accent1">
                    <a:lumMod val="75000"/>
                  </a:schemeClr>
                </a:solidFill>
              </a:rPr>
              <a:t>Problem</a:t>
            </a:r>
            <a:r>
              <a:rPr lang="en-GB" sz="4400" dirty="0" smtClean="0"/>
              <a:t>: </a:t>
            </a:r>
            <a:r>
              <a:rPr lang="en-GB" sz="4400" i="1" dirty="0" smtClean="0"/>
              <a:t>High entry barrier </a:t>
            </a:r>
            <a:r>
              <a:rPr lang="en-GB" sz="4400" dirty="0" smtClean="0"/>
              <a:t>for data analysts to write generative models.</a:t>
            </a:r>
          </a:p>
          <a:p>
            <a:r>
              <a:rPr lang="en-GB" sz="4400" dirty="0" smtClean="0"/>
              <a:t>Need </a:t>
            </a:r>
            <a:r>
              <a:rPr lang="en-GB" sz="4400" dirty="0" smtClean="0"/>
              <a:t>expert domain knowledge, heavy time investment.</a:t>
            </a:r>
            <a:endParaRPr lang="en-GB" sz="4400" dirty="0"/>
          </a:p>
        </p:txBody>
      </p:sp>
      <p:sp>
        <p:nvSpPr>
          <p:cNvPr id="52" name="TextBox 51"/>
          <p:cNvSpPr txBox="1"/>
          <p:nvPr/>
        </p:nvSpPr>
        <p:spPr>
          <a:xfrm>
            <a:off x="389558" y="7772611"/>
            <a:ext cx="1380204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GB" sz="44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GB" sz="4400" dirty="0" smtClean="0"/>
              <a:t>: S</a:t>
            </a:r>
            <a:r>
              <a:rPr lang="en-GB" sz="4400" i="1" dirty="0" smtClean="0"/>
              <a:t>uggest </a:t>
            </a:r>
            <a:r>
              <a:rPr lang="en-GB" sz="4400" i="1" dirty="0" smtClean="0"/>
              <a:t>a default model </a:t>
            </a:r>
          </a:p>
          <a:p>
            <a:r>
              <a:rPr lang="en-GB" sz="4400" dirty="0" smtClean="0"/>
              <a:t>based </a:t>
            </a:r>
            <a:r>
              <a:rPr lang="en-GB" sz="4400" dirty="0" smtClean="0"/>
              <a:t>on </a:t>
            </a:r>
            <a:r>
              <a:rPr lang="en-GB" sz="4400" dirty="0" smtClean="0"/>
              <a:t>a dataset’s structure </a:t>
            </a:r>
            <a:r>
              <a:rPr lang="en-GB" sz="4400" dirty="0" smtClean="0"/>
              <a:t>and statistics.</a:t>
            </a:r>
          </a:p>
          <a:p>
            <a:r>
              <a:rPr lang="en-GB" sz="4400" dirty="0" smtClean="0"/>
              <a:t>Extends </a:t>
            </a:r>
            <a:r>
              <a:rPr lang="en-GB" sz="4400" dirty="0" smtClean="0"/>
              <a:t>Singh and Graepel’s InfernoDB construct in Tabular.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048737" y="7488426"/>
            <a:ext cx="6906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u="sng" dirty="0"/>
              <a:t>Automated Probabilistic Modelling for Relational </a:t>
            </a:r>
            <a:r>
              <a:rPr lang="en-GB" sz="4000" u="sng" dirty="0" smtClean="0"/>
              <a:t>Data</a:t>
            </a:r>
          </a:p>
          <a:p>
            <a:pPr algn="r"/>
            <a:r>
              <a:rPr lang="en-GB" sz="3200" dirty="0" smtClean="0"/>
              <a:t>S. Singh, T. Graepel</a:t>
            </a:r>
            <a:br>
              <a:rPr lang="en-GB" sz="3200" dirty="0" smtClean="0"/>
            </a:br>
            <a:r>
              <a:rPr lang="en-GB" sz="3200" dirty="0" smtClean="0"/>
              <a:t>CIKM 2013</a:t>
            </a:r>
            <a:endParaRPr lang="en-GB" sz="3200" dirty="0"/>
          </a:p>
        </p:txBody>
      </p:sp>
      <p:sp>
        <p:nvSpPr>
          <p:cNvPr id="79" name="TextBox 78"/>
          <p:cNvSpPr txBox="1"/>
          <p:nvPr/>
        </p:nvSpPr>
        <p:spPr>
          <a:xfrm>
            <a:off x="389558" y="10100183"/>
            <a:ext cx="177692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chemeClr val="accent1">
                    <a:lumMod val="75000"/>
                  </a:schemeClr>
                </a:solidFill>
              </a:rPr>
              <a:t>Evaluation</a:t>
            </a:r>
            <a:r>
              <a:rPr lang="en-GB" sz="4400" dirty="0" smtClean="0"/>
              <a:t>: Compare model accuracy and fit with InfernoDB &amp; other models.</a:t>
            </a:r>
            <a:endParaRPr lang="en-GB" sz="4400" i="1" dirty="0" smtClean="0"/>
          </a:p>
          <a:p>
            <a:r>
              <a:rPr lang="en-GB" sz="4400" dirty="0" smtClean="0"/>
              <a:t>Demonstrate </a:t>
            </a:r>
            <a:r>
              <a:rPr lang="en-GB" sz="4400" dirty="0" smtClean="0"/>
              <a:t>value to data analysts via case studies.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99352"/>
              </p:ext>
            </p:extLst>
          </p:nvPr>
        </p:nvGraphicFramePr>
        <p:xfrm>
          <a:off x="613021" y="15371865"/>
          <a:ext cx="6227563" cy="2834170"/>
        </p:xfrm>
        <a:graphic>
          <a:graphicData uri="http://schemas.openxmlformats.org/drawingml/2006/table">
            <a:tbl>
              <a:tblPr/>
              <a:tblGrid>
                <a:gridCol w="1301259"/>
                <a:gridCol w="1301259"/>
                <a:gridCol w="1409697"/>
                <a:gridCol w="2215348"/>
              </a:tblGrid>
              <a:tr h="5668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Occupation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668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668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lawyer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8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668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51266"/>
              </p:ext>
            </p:extLst>
          </p:nvPr>
        </p:nvGraphicFramePr>
        <p:xfrm>
          <a:off x="553640" y="23326857"/>
          <a:ext cx="8414772" cy="4436745"/>
        </p:xfrm>
        <a:graphic>
          <a:graphicData uri="http://schemas.openxmlformats.org/drawingml/2006/table">
            <a:tbl>
              <a:tblPr/>
              <a:tblGrid>
                <a:gridCol w="1167981"/>
                <a:gridCol w="2006314"/>
                <a:gridCol w="1286365"/>
                <a:gridCol w="1873351"/>
                <a:gridCol w="2080761"/>
              </a:tblGrid>
              <a:tr h="4716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Movie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Adventure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Animation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9342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Toy Story (1995)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9342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GoldenEye (1995)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42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Four Rooms (1995)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9342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Get Shorty (1995)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85009"/>
              </p:ext>
            </p:extLst>
          </p:nvPr>
        </p:nvGraphicFramePr>
        <p:xfrm>
          <a:off x="635596" y="19186751"/>
          <a:ext cx="4926228" cy="2486025"/>
        </p:xfrm>
        <a:graphic>
          <a:graphicData uri="http://schemas.openxmlformats.org/drawingml/2006/table">
            <a:tbl>
              <a:tblPr/>
              <a:tblGrid>
                <a:gridCol w="1642076"/>
                <a:gridCol w="1642076"/>
                <a:gridCol w="1642076"/>
              </a:tblGrid>
              <a:tr h="420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Movie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0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20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20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Down Arrow 88"/>
          <p:cNvSpPr/>
          <p:nvPr/>
        </p:nvSpPr>
        <p:spPr>
          <a:xfrm rot="10800000">
            <a:off x="1001814" y="18442815"/>
            <a:ext cx="914400" cy="560439"/>
          </a:xfrm>
          <a:prstGeom prst="downArrow">
            <a:avLst>
              <a:gd name="adj1" fmla="val 25694"/>
              <a:gd name="adj2" fmla="val 443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Curved Connector 90"/>
          <p:cNvCxnSpPr>
            <a:stCxn id="88" idx="2"/>
          </p:cNvCxnSpPr>
          <p:nvPr/>
        </p:nvCxnSpPr>
        <p:spPr>
          <a:xfrm rot="5400000">
            <a:off x="1600264" y="21816116"/>
            <a:ext cx="1641786" cy="1355106"/>
          </a:xfrm>
          <a:prstGeom prst="curvedConnector3">
            <a:avLst>
              <a:gd name="adj1" fmla="val 23184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9027"/>
              </p:ext>
            </p:extLst>
          </p:nvPr>
        </p:nvGraphicFramePr>
        <p:xfrm>
          <a:off x="7008285" y="15104853"/>
          <a:ext cx="12329578" cy="2486025"/>
        </p:xfrm>
        <a:graphic>
          <a:graphicData uri="http://schemas.openxmlformats.org/drawingml/2006/table">
            <a:tbl>
              <a:tblPr/>
              <a:tblGrid>
                <a:gridCol w="2182761"/>
                <a:gridCol w="3244646"/>
                <a:gridCol w="1386348"/>
                <a:gridCol w="551582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</a:t>
                      </a:r>
                      <a:endParaRPr lang="en-GB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(Ku)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(N=Ku)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Occupation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Nocc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</a:t>
                      </a:r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Nocc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)[k]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CPoisson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(alpha=5.0,beta=5.0)[k]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CBernoulli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()[k]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6243"/>
              </p:ext>
            </p:extLst>
          </p:nvPr>
        </p:nvGraphicFramePr>
        <p:xfrm>
          <a:off x="7004928" y="17740508"/>
          <a:ext cx="8506005" cy="2486025"/>
        </p:xfrm>
        <a:graphic>
          <a:graphicData uri="http://schemas.openxmlformats.org/drawingml/2006/table">
            <a:tbl>
              <a:tblPr/>
              <a:tblGrid>
                <a:gridCol w="2066772"/>
                <a:gridCol w="1769806"/>
                <a:gridCol w="1710813"/>
                <a:gridCol w="295861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Movies</a:t>
                      </a:r>
                      <a:endParaRPr lang="en-GB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(Km)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(N=Km)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CBernoulli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()[k]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Adventure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CBernoulli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()[k]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CBernoulli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()[k]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2496771" y="18382182"/>
            <a:ext cx="20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 smtClean="0"/>
              <a:t>Ratings</a:t>
            </a:r>
            <a:endParaRPr lang="en-GB" sz="4400" b="1" u="sng" dirty="0"/>
          </a:p>
        </p:txBody>
      </p:sp>
      <p:sp>
        <p:nvSpPr>
          <p:cNvPr id="113" name="TextBox 112"/>
          <p:cNvSpPr txBox="1"/>
          <p:nvPr/>
        </p:nvSpPr>
        <p:spPr>
          <a:xfrm>
            <a:off x="699590" y="14432381"/>
            <a:ext cx="20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 smtClean="0"/>
              <a:t>Users</a:t>
            </a:r>
            <a:endParaRPr lang="en-GB" sz="4400" b="1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2539201" y="22493669"/>
            <a:ext cx="20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 smtClean="0"/>
              <a:t>Movies</a:t>
            </a:r>
            <a:endParaRPr lang="en-GB" sz="4400" b="1" u="sng" dirty="0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25631"/>
              </p:ext>
            </p:extLst>
          </p:nvPr>
        </p:nvGraphicFramePr>
        <p:xfrm>
          <a:off x="6990628" y="20406140"/>
          <a:ext cx="11962132" cy="2486025"/>
        </p:xfrm>
        <a:graphic>
          <a:graphicData uri="http://schemas.openxmlformats.org/drawingml/2006/table">
            <a:tbl>
              <a:tblPr/>
              <a:tblGrid>
                <a:gridCol w="2139072"/>
                <a:gridCol w="2722533"/>
                <a:gridCol w="1573063"/>
                <a:gridCol w="552746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link(T_User)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link(T_Movie)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(Kr)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(N=Kr)[</a:t>
                      </a:r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User.k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][</a:t>
                      </a:r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Movie.k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CBinomial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(N=5)[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sp>
        <p:nvSpPr>
          <p:cNvPr id="120" name="Rectangle 119"/>
          <p:cNvSpPr/>
          <p:nvPr/>
        </p:nvSpPr>
        <p:spPr>
          <a:xfrm>
            <a:off x="389559" y="11762859"/>
            <a:ext cx="7448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 smtClean="0"/>
              <a:t>MovieLens Example</a:t>
            </a:r>
            <a:r>
              <a:rPr lang="en-GB" sz="4400" dirty="0" smtClean="0"/>
              <a:t>:</a:t>
            </a:r>
            <a:endParaRPr lang="en-GB" sz="4000" dirty="0" smtClean="0"/>
          </a:p>
          <a:p>
            <a:r>
              <a:rPr lang="en-GB" sz="3200" dirty="0" smtClean="0">
                <a:hlinkClick r:id="rId2"/>
              </a:rPr>
              <a:t>http</a:t>
            </a:r>
            <a:r>
              <a:rPr lang="en-GB" sz="3200" dirty="0">
                <a:hlinkClick r:id="rId2"/>
              </a:rPr>
              <a:t>://grouplens.org/datasets/movielens</a:t>
            </a:r>
            <a:r>
              <a:rPr lang="en-GB" sz="3200" dirty="0" smtClean="0">
                <a:hlinkClick r:id="rId2"/>
              </a:rPr>
              <a:t>/</a:t>
            </a:r>
            <a:endParaRPr lang="en-GB" sz="3200" dirty="0" smtClean="0"/>
          </a:p>
          <a:p>
            <a:endParaRPr lang="en-GB" sz="1600" dirty="0"/>
          </a:p>
          <a:p>
            <a:pPr algn="r"/>
            <a:r>
              <a:rPr lang="en-GB" sz="3800" dirty="0" smtClean="0"/>
              <a:t>Application: Predicting users’ ratings,</a:t>
            </a:r>
          </a:p>
          <a:p>
            <a:pPr algn="r"/>
            <a:r>
              <a:rPr lang="en-GB" sz="3800" dirty="0" smtClean="0"/>
              <a:t>                 Suggesting movies to users</a:t>
            </a:r>
          </a:p>
        </p:txBody>
      </p:sp>
      <p:sp>
        <p:nvSpPr>
          <p:cNvPr id="122" name="Oval 121"/>
          <p:cNvSpPr/>
          <p:nvPr/>
        </p:nvSpPr>
        <p:spPr>
          <a:xfrm>
            <a:off x="11453595" y="23133298"/>
            <a:ext cx="3265994" cy="1722761"/>
          </a:xfrm>
          <a:prstGeom prst="ellipse">
            <a:avLst/>
          </a:prstGeom>
          <a:noFill/>
          <a:ln w="952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6240322" y="23133298"/>
            <a:ext cx="3265994" cy="1722761"/>
          </a:xfrm>
          <a:prstGeom prst="ellipse">
            <a:avLst/>
          </a:prstGeom>
          <a:noFill/>
          <a:ln w="952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13635025" y="25988153"/>
            <a:ext cx="3265994" cy="1722761"/>
          </a:xfrm>
          <a:prstGeom prst="ellipse">
            <a:avLst/>
          </a:prstGeom>
          <a:noFill/>
          <a:ln w="952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413226" y="25292938"/>
            <a:ext cx="1949062" cy="1096604"/>
          </a:xfrm>
          <a:prstGeom prst="ellipse">
            <a:avLst/>
          </a:prstGeom>
          <a:solidFill>
            <a:schemeClr val="accent1"/>
          </a:solidFill>
          <a:ln w="95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9105380" y="26796222"/>
            <a:ext cx="3228684" cy="1096604"/>
          </a:xfrm>
          <a:prstGeom prst="ellipse">
            <a:avLst/>
          </a:prstGeom>
          <a:solidFill>
            <a:schemeClr val="accent1"/>
          </a:solidFill>
          <a:ln w="95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127" name="Oval 126"/>
          <p:cNvSpPr/>
          <p:nvPr/>
        </p:nvSpPr>
        <p:spPr>
          <a:xfrm>
            <a:off x="15420589" y="28671537"/>
            <a:ext cx="3228684" cy="1096604"/>
          </a:xfrm>
          <a:prstGeom prst="ellipse">
            <a:avLst/>
          </a:prstGeom>
          <a:solidFill>
            <a:schemeClr val="accent1"/>
          </a:solidFill>
          <a:ln w="95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7406194" y="26133742"/>
            <a:ext cx="3571027" cy="1577172"/>
            <a:chOff x="17624894" y="25460905"/>
            <a:chExt cx="3571027" cy="1577172"/>
          </a:xfrm>
        </p:grpSpPr>
        <p:sp>
          <p:nvSpPr>
            <p:cNvPr id="128" name="Oval 127"/>
            <p:cNvSpPr/>
            <p:nvPr/>
          </p:nvSpPr>
          <p:spPr>
            <a:xfrm>
              <a:off x="17624894" y="25460905"/>
              <a:ext cx="3228684" cy="1096604"/>
            </a:xfrm>
            <a:prstGeom prst="ellipse">
              <a:avLst/>
            </a:prstGeom>
            <a:solidFill>
              <a:schemeClr val="accent1"/>
            </a:solidFill>
            <a:ln w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17766166" y="25718630"/>
              <a:ext cx="3228684" cy="1096604"/>
            </a:xfrm>
            <a:prstGeom prst="ellipse">
              <a:avLst/>
            </a:prstGeom>
            <a:solidFill>
              <a:schemeClr val="accent1"/>
            </a:solidFill>
            <a:ln w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967237" y="25941473"/>
              <a:ext cx="3228684" cy="1096604"/>
            </a:xfrm>
            <a:prstGeom prst="ellipse">
              <a:avLst/>
            </a:prstGeom>
            <a:solidFill>
              <a:schemeClr val="accent1"/>
            </a:solidFill>
            <a:ln w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Genres</a:t>
              </a:r>
              <a:endParaRPr lang="en-US" dirty="0"/>
            </a:p>
          </p:txBody>
        </p:sp>
      </p:grpSp>
      <p:sp>
        <p:nvSpPr>
          <p:cNvPr id="131" name="Oval 130"/>
          <p:cNvSpPr/>
          <p:nvPr/>
        </p:nvSpPr>
        <p:spPr>
          <a:xfrm>
            <a:off x="9105380" y="28314667"/>
            <a:ext cx="4394202" cy="1096604"/>
          </a:xfrm>
          <a:prstGeom prst="ellipse">
            <a:avLst/>
          </a:prstGeom>
          <a:solidFill>
            <a:schemeClr val="accent1"/>
          </a:solidFill>
          <a:ln w="95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Occupation</a:t>
            </a:r>
            <a:endParaRPr lang="en-US" dirty="0"/>
          </a:p>
        </p:txBody>
      </p:sp>
      <p:cxnSp>
        <p:nvCxnSpPr>
          <p:cNvPr id="134" name="Straight Arrow Connector 133"/>
          <p:cNvCxnSpPr>
            <a:stCxn id="122" idx="4"/>
            <a:endCxn id="124" idx="0"/>
          </p:cNvCxnSpPr>
          <p:nvPr/>
        </p:nvCxnSpPr>
        <p:spPr>
          <a:xfrm>
            <a:off x="13086592" y="24856059"/>
            <a:ext cx="2181430" cy="1132094"/>
          </a:xfrm>
          <a:prstGeom prst="straightConnector1">
            <a:avLst/>
          </a:prstGeom>
          <a:ln w="114300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3" idx="4"/>
            <a:endCxn id="124" idx="0"/>
          </p:cNvCxnSpPr>
          <p:nvPr/>
        </p:nvCxnSpPr>
        <p:spPr>
          <a:xfrm flipH="1">
            <a:off x="15268022" y="24856059"/>
            <a:ext cx="2605297" cy="1132094"/>
          </a:xfrm>
          <a:prstGeom prst="straightConnector1">
            <a:avLst/>
          </a:prstGeom>
          <a:ln w="114300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4" idx="4"/>
            <a:endCxn id="127" idx="1"/>
          </p:cNvCxnSpPr>
          <p:nvPr/>
        </p:nvCxnSpPr>
        <p:spPr>
          <a:xfrm>
            <a:off x="15268022" y="27710914"/>
            <a:ext cx="625397" cy="1121217"/>
          </a:xfrm>
          <a:prstGeom prst="straightConnector1">
            <a:avLst/>
          </a:prstGeom>
          <a:ln w="114300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2" idx="4"/>
            <a:endCxn id="125" idx="7"/>
          </p:cNvCxnSpPr>
          <p:nvPr/>
        </p:nvCxnSpPr>
        <p:spPr>
          <a:xfrm flipH="1">
            <a:off x="11076854" y="24856059"/>
            <a:ext cx="2009738" cy="597473"/>
          </a:xfrm>
          <a:prstGeom prst="straightConnector1">
            <a:avLst/>
          </a:prstGeom>
          <a:ln w="114300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22" idx="4"/>
            <a:endCxn id="126" idx="7"/>
          </p:cNvCxnSpPr>
          <p:nvPr/>
        </p:nvCxnSpPr>
        <p:spPr>
          <a:xfrm flipH="1">
            <a:off x="11861234" y="24856059"/>
            <a:ext cx="1225358" cy="2100757"/>
          </a:xfrm>
          <a:prstGeom prst="straightConnector1">
            <a:avLst/>
          </a:prstGeom>
          <a:ln w="114300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3" idx="4"/>
            <a:endCxn id="128" idx="1"/>
          </p:cNvCxnSpPr>
          <p:nvPr/>
        </p:nvCxnSpPr>
        <p:spPr>
          <a:xfrm>
            <a:off x="17873319" y="24856059"/>
            <a:ext cx="5705" cy="1438277"/>
          </a:xfrm>
          <a:prstGeom prst="straightConnector1">
            <a:avLst/>
          </a:prstGeom>
          <a:ln w="114300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Left Brace 157"/>
          <p:cNvSpPr/>
          <p:nvPr/>
        </p:nvSpPr>
        <p:spPr>
          <a:xfrm rot="5400000">
            <a:off x="6476841" y="21029694"/>
            <a:ext cx="317276" cy="4016502"/>
          </a:xfrm>
          <a:prstGeom prst="leftBrace">
            <a:avLst>
              <a:gd name="adj1" fmla="val 8333"/>
              <a:gd name="adj2" fmla="val 767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/>
          <p:cNvSpPr txBox="1"/>
          <p:nvPr/>
        </p:nvSpPr>
        <p:spPr>
          <a:xfrm>
            <a:off x="4633620" y="22127705"/>
            <a:ext cx="2088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Genres</a:t>
            </a:r>
            <a:endParaRPr lang="en-GB" sz="4000" dirty="0"/>
          </a:p>
        </p:txBody>
      </p:sp>
      <p:cxnSp>
        <p:nvCxnSpPr>
          <p:cNvPr id="58" name="Straight Arrow Connector 57"/>
          <p:cNvCxnSpPr>
            <a:stCxn id="122" idx="4"/>
            <a:endCxn id="131" idx="7"/>
          </p:cNvCxnSpPr>
          <p:nvPr/>
        </p:nvCxnSpPr>
        <p:spPr>
          <a:xfrm flipH="1">
            <a:off x="12856066" y="24856059"/>
            <a:ext cx="230526" cy="3619202"/>
          </a:xfrm>
          <a:prstGeom prst="straightConnector1">
            <a:avLst/>
          </a:prstGeom>
          <a:ln w="114300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8280720" y="12478783"/>
            <a:ext cx="2171624" cy="2102427"/>
            <a:chOff x="1638300" y="16802100"/>
            <a:chExt cx="3695700" cy="3200400"/>
          </a:xfrm>
        </p:grpSpPr>
        <p:sp>
          <p:nvSpPr>
            <p:cNvPr id="47" name="Rectangle 46"/>
            <p:cNvSpPr/>
            <p:nvPr/>
          </p:nvSpPr>
          <p:spPr>
            <a:xfrm>
              <a:off x="1638300" y="16802100"/>
              <a:ext cx="2857500" cy="213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57400" y="17335500"/>
              <a:ext cx="2857500" cy="213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76500" y="17868900"/>
              <a:ext cx="2857500" cy="213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CSVs</a:t>
              </a:r>
              <a:endParaRPr lang="en-US" sz="4400" b="1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054750" y="12077934"/>
            <a:ext cx="4939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1) Statistical Analysis</a:t>
            </a:r>
            <a:endParaRPr lang="en-US" sz="4400" dirty="0"/>
          </a:p>
        </p:txBody>
      </p:sp>
      <p:sp>
        <p:nvSpPr>
          <p:cNvPr id="65" name="TextBox 64"/>
          <p:cNvSpPr txBox="1"/>
          <p:nvPr/>
        </p:nvSpPr>
        <p:spPr>
          <a:xfrm>
            <a:off x="11051309" y="13233312"/>
            <a:ext cx="5150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2) Functional Analysis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16251532" y="13344312"/>
                <a:ext cx="441787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𝑈𝑠𝑒𝑟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𝑂𝑐𝑐𝑢𝑝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1532" y="13344312"/>
                <a:ext cx="4417876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349727" y="11835185"/>
            <a:ext cx="2979244" cy="1633145"/>
            <a:chOff x="11101407" y="12110681"/>
            <a:chExt cx="2979244" cy="1633145"/>
          </a:xfrm>
        </p:grpSpPr>
        <p:sp>
          <p:nvSpPr>
            <p:cNvPr id="51" name="Block Arc 50"/>
            <p:cNvSpPr/>
            <p:nvPr/>
          </p:nvSpPr>
          <p:spPr>
            <a:xfrm>
              <a:off x="11955789" y="12320977"/>
              <a:ext cx="1666789" cy="1422849"/>
            </a:xfrm>
            <a:prstGeom prst="blockArc">
              <a:avLst>
                <a:gd name="adj1" fmla="val 10800000"/>
                <a:gd name="adj2" fmla="val 0"/>
                <a:gd name="adj3" fmla="val 36111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12330487" y="12397989"/>
              <a:ext cx="475892" cy="634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19358476">
              <a:off x="11101407" y="12110681"/>
              <a:ext cx="1453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Sparse</a:t>
              </a:r>
              <a:endParaRPr lang="en-US" sz="3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 rot="2822098">
              <a:off x="13321308" y="12225351"/>
              <a:ext cx="872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Full</a:t>
              </a:r>
              <a:endParaRPr lang="en-US" sz="36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12789183" y="12680102"/>
              <a:ext cx="0" cy="117349"/>
            </a:xfrm>
            <a:prstGeom prst="line">
              <a:avLst/>
            </a:prstGeom>
            <a:ln w="635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13040643" y="12761636"/>
              <a:ext cx="75455" cy="119296"/>
            </a:xfrm>
            <a:prstGeom prst="line">
              <a:avLst/>
            </a:prstGeom>
            <a:ln w="635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12451433" y="12761636"/>
              <a:ext cx="94141" cy="127296"/>
            </a:xfrm>
            <a:prstGeom prst="line">
              <a:avLst/>
            </a:prstGeom>
            <a:ln w="635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1054750" y="14434980"/>
            <a:ext cx="4997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3) Structural Analysis</a:t>
            </a:r>
            <a:endParaRPr lang="en-US" sz="4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924437" y="14050173"/>
            <a:ext cx="2369685" cy="1573046"/>
            <a:chOff x="14928394" y="12389202"/>
            <a:chExt cx="2782098" cy="1777870"/>
          </a:xfrm>
        </p:grpSpPr>
        <p:sp>
          <p:nvSpPr>
            <p:cNvPr id="98" name="Down Arrow 97"/>
            <p:cNvSpPr/>
            <p:nvPr/>
          </p:nvSpPr>
          <p:spPr>
            <a:xfrm rot="16200000">
              <a:off x="15708862" y="12165442"/>
              <a:ext cx="1369386" cy="26338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928394" y="12389202"/>
              <a:ext cx="2043157" cy="1495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4000" dirty="0" smtClean="0"/>
                <a:t>Foreign</a:t>
              </a:r>
            </a:p>
            <a:p>
              <a:pPr algn="r"/>
              <a:r>
                <a:rPr lang="en-US" sz="4000" b="1" dirty="0" smtClean="0"/>
                <a:t>Links</a:t>
              </a:r>
              <a:endParaRPr lang="en-US" sz="4000" b="1" dirty="0"/>
            </a:p>
          </p:txBody>
        </p:sp>
      </p:grpSp>
      <p:sp>
        <p:nvSpPr>
          <p:cNvPr id="107" name="Left Brace 106"/>
          <p:cNvSpPr/>
          <p:nvPr/>
        </p:nvSpPr>
        <p:spPr>
          <a:xfrm>
            <a:off x="10698610" y="12172377"/>
            <a:ext cx="438410" cy="2930443"/>
          </a:xfrm>
          <a:prstGeom prst="leftBrace">
            <a:avLst>
              <a:gd name="adj1" fmla="val 8333"/>
              <a:gd name="adj2" fmla="val 5271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Left Brace 107"/>
          <p:cNvSpPr/>
          <p:nvPr/>
        </p:nvSpPr>
        <p:spPr>
          <a:xfrm rot="10800000">
            <a:off x="20387686" y="12155323"/>
            <a:ext cx="438410" cy="2930443"/>
          </a:xfrm>
          <a:prstGeom prst="leftBrace">
            <a:avLst>
              <a:gd name="adj1" fmla="val 8333"/>
              <a:gd name="adj2" fmla="val 5271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urved Connector 25"/>
          <p:cNvCxnSpPr>
            <a:stCxn id="108" idx="1"/>
          </p:cNvCxnSpPr>
          <p:nvPr/>
        </p:nvCxnSpPr>
        <p:spPr>
          <a:xfrm flipH="1">
            <a:off x="20082936" y="13541100"/>
            <a:ext cx="743160" cy="4668747"/>
          </a:xfrm>
          <a:prstGeom prst="curvedConnector4">
            <a:avLst>
              <a:gd name="adj1" fmla="val 0"/>
              <a:gd name="adj2" fmla="val 86537"/>
            </a:avLst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83985" y="11549504"/>
            <a:ext cx="232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/>
              <a:t>Pipeline:</a:t>
            </a:r>
            <a:endParaRPr lang="en-GB" sz="44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16091329" y="18078875"/>
            <a:ext cx="4863850" cy="2382591"/>
            <a:chOff x="16091329" y="18078875"/>
            <a:chExt cx="4863850" cy="2382591"/>
          </a:xfrm>
        </p:grpSpPr>
        <p:sp>
          <p:nvSpPr>
            <p:cNvPr id="20" name="Cloud 19"/>
            <p:cNvSpPr/>
            <p:nvPr/>
          </p:nvSpPr>
          <p:spPr>
            <a:xfrm>
              <a:off x="16091329" y="18078875"/>
              <a:ext cx="4863850" cy="238259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530793" y="18521808"/>
              <a:ext cx="3892348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GB" sz="4400" dirty="0">
                  <a:solidFill>
                    <a:prstClr val="white"/>
                  </a:solidFill>
                </a:rPr>
                <a:t>Generative</a:t>
              </a:r>
            </a:p>
            <a:p>
              <a:pPr lvl="0" algn="ctr"/>
              <a:r>
                <a:rPr lang="en-GB" sz="4400" dirty="0">
                  <a:solidFill>
                    <a:prstClr val="white"/>
                  </a:solidFill>
                </a:rPr>
                <a:t>Cluster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59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468" y="0"/>
            <a:ext cx="14290771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Structural Clustering</a:t>
            </a:r>
            <a:endParaRPr lang="en-US" sz="1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24565" y="385465"/>
            <a:ext cx="679132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i="1" dirty="0" smtClean="0"/>
              <a:t>Analysts’ Step 1 Approach to New Data</a:t>
            </a:r>
            <a:endParaRPr lang="en-US" sz="5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289057" y="28770915"/>
            <a:ext cx="1492818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 Hutchison, A. Gordon and the Microsoft Research Team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4435666" y="385465"/>
            <a:ext cx="0" cy="1707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9558" y="2234756"/>
            <a:ext cx="19145498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Vision</a:t>
            </a:r>
            <a:r>
              <a:rPr lang="en-GB" dirty="0" smtClean="0"/>
              <a:t>: Enable data analysts to run Probabilistic Machine Learning in Excel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389558" y="3382109"/>
            <a:ext cx="117989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/>
              <a:t>Background</a:t>
            </a:r>
            <a:r>
              <a:rPr lang="en-GB" sz="4400" dirty="0" smtClean="0"/>
              <a:t>: Tabular – an Excel-based DSL</a:t>
            </a:r>
          </a:p>
          <a:p>
            <a:r>
              <a:rPr lang="en-GB" sz="4400" dirty="0" smtClean="0"/>
              <a:t>         data analysts use to write generative models</a:t>
            </a:r>
          </a:p>
          <a:p>
            <a:r>
              <a:rPr lang="en-GB" sz="4400" dirty="0" smtClean="0"/>
              <a:t>         for probabilistic inference.</a:t>
            </a:r>
            <a:endParaRPr lang="en-GB" sz="4400" dirty="0"/>
          </a:p>
        </p:txBody>
      </p:sp>
      <p:sp>
        <p:nvSpPr>
          <p:cNvPr id="74" name="TextBox 73"/>
          <p:cNvSpPr txBox="1"/>
          <p:nvPr/>
        </p:nvSpPr>
        <p:spPr>
          <a:xfrm>
            <a:off x="12014379" y="3309187"/>
            <a:ext cx="894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u="sng" dirty="0"/>
              <a:t>Tabular: A Schema-Driven</a:t>
            </a:r>
          </a:p>
          <a:p>
            <a:pPr algn="r"/>
            <a:r>
              <a:rPr lang="en-GB" sz="4000" u="sng" dirty="0"/>
              <a:t>Probabilistic Programming </a:t>
            </a:r>
            <a:r>
              <a:rPr lang="en-GB" sz="4000" u="sng" dirty="0" smtClean="0"/>
              <a:t>Language</a:t>
            </a:r>
          </a:p>
          <a:p>
            <a:pPr algn="r"/>
            <a:r>
              <a:rPr lang="en-GB" sz="3200" dirty="0" smtClean="0"/>
              <a:t>A. Gordon, T. Graepel, N. Rolland, C. Russo et al</a:t>
            </a:r>
            <a:br>
              <a:rPr lang="en-GB" sz="3200" dirty="0" smtClean="0"/>
            </a:br>
            <a:r>
              <a:rPr lang="en-GB" sz="3200" dirty="0" smtClean="0"/>
              <a:t>POPL 2014</a:t>
            </a:r>
            <a:endParaRPr lang="en-GB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389558" y="5654216"/>
            <a:ext cx="16848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/>
              <a:t>Problem</a:t>
            </a:r>
            <a:r>
              <a:rPr lang="en-GB" sz="4400" dirty="0" smtClean="0"/>
              <a:t>: </a:t>
            </a:r>
            <a:r>
              <a:rPr lang="en-GB" sz="4400" i="1" dirty="0" smtClean="0"/>
              <a:t>High entry barrier </a:t>
            </a:r>
            <a:r>
              <a:rPr lang="en-GB" sz="4400" dirty="0" smtClean="0"/>
              <a:t>for data analysts to write generative models.</a:t>
            </a:r>
          </a:p>
          <a:p>
            <a:r>
              <a:rPr lang="en-GB" sz="4400" dirty="0" smtClean="0"/>
              <a:t>          Need expert domain knowledge, heavy time investment.</a:t>
            </a:r>
            <a:endParaRPr lang="en-GB" sz="4400" dirty="0"/>
          </a:p>
        </p:txBody>
      </p:sp>
      <p:sp>
        <p:nvSpPr>
          <p:cNvPr id="52" name="TextBox 51"/>
          <p:cNvSpPr txBox="1"/>
          <p:nvPr/>
        </p:nvSpPr>
        <p:spPr>
          <a:xfrm>
            <a:off x="389558" y="7293012"/>
            <a:ext cx="1499852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/>
              <a:t>Solution idea</a:t>
            </a:r>
            <a:r>
              <a:rPr lang="en-GB" sz="4400" dirty="0" smtClean="0"/>
              <a:t>: Given a dataset, </a:t>
            </a:r>
            <a:r>
              <a:rPr lang="en-GB" sz="4400" i="1" dirty="0" smtClean="0"/>
              <a:t>suggest a default model </a:t>
            </a:r>
          </a:p>
          <a:p>
            <a:r>
              <a:rPr lang="en-GB" sz="4400" dirty="0"/>
              <a:t> </a:t>
            </a:r>
            <a:r>
              <a:rPr lang="en-GB" sz="4400" dirty="0" smtClean="0"/>
              <a:t>         based on its structure and statistics.</a:t>
            </a:r>
          </a:p>
          <a:p>
            <a:r>
              <a:rPr lang="en-GB" sz="4400" dirty="0"/>
              <a:t> </a:t>
            </a:r>
            <a:r>
              <a:rPr lang="en-GB" sz="4400" dirty="0" smtClean="0"/>
              <a:t>         Extends Singh and Graepel’s </a:t>
            </a:r>
            <a:r>
              <a:rPr lang="en-GB" sz="4400" u="sng" dirty="0" smtClean="0"/>
              <a:t>InfernoDB</a:t>
            </a:r>
            <a:r>
              <a:rPr lang="en-GB" sz="4400" dirty="0" smtClean="0"/>
              <a:t> construct in Tabular.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048737" y="6706517"/>
            <a:ext cx="6906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u="sng" dirty="0"/>
              <a:t>Automated Probabilistic Modelling for Relational </a:t>
            </a:r>
            <a:r>
              <a:rPr lang="en-GB" sz="4000" u="sng" dirty="0" smtClean="0"/>
              <a:t>Data</a:t>
            </a:r>
          </a:p>
          <a:p>
            <a:pPr algn="r"/>
            <a:r>
              <a:rPr lang="en-GB" sz="3200" dirty="0" smtClean="0"/>
              <a:t>S. Singh, T. Graepel</a:t>
            </a:r>
            <a:br>
              <a:rPr lang="en-GB" sz="3200" dirty="0" smtClean="0"/>
            </a:br>
            <a:r>
              <a:rPr lang="en-GB" sz="3200" dirty="0" smtClean="0"/>
              <a:t>CIKM 2013</a:t>
            </a:r>
            <a:endParaRPr lang="en-GB" sz="3200" dirty="0"/>
          </a:p>
        </p:txBody>
      </p:sp>
      <p:sp>
        <p:nvSpPr>
          <p:cNvPr id="79" name="TextBox 78"/>
          <p:cNvSpPr txBox="1"/>
          <p:nvPr/>
        </p:nvSpPr>
        <p:spPr>
          <a:xfrm>
            <a:off x="389558" y="9769162"/>
            <a:ext cx="182695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/>
              <a:t>Evaluation</a:t>
            </a:r>
            <a:r>
              <a:rPr lang="en-GB" sz="4400" dirty="0" smtClean="0"/>
              <a:t>: Compare model accuracy and fit with InfernoDB &amp; other models.</a:t>
            </a:r>
            <a:endParaRPr lang="en-GB" sz="4400" i="1" dirty="0" smtClean="0"/>
          </a:p>
          <a:p>
            <a:r>
              <a:rPr lang="en-GB" sz="4400" dirty="0"/>
              <a:t> </a:t>
            </a:r>
            <a:r>
              <a:rPr lang="en-GB" sz="4400" dirty="0" smtClean="0"/>
              <a:t>         Demonstrate value to data analysts via case studies.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99352"/>
              </p:ext>
            </p:extLst>
          </p:nvPr>
        </p:nvGraphicFramePr>
        <p:xfrm>
          <a:off x="613021" y="15371865"/>
          <a:ext cx="6227563" cy="2834170"/>
        </p:xfrm>
        <a:graphic>
          <a:graphicData uri="http://schemas.openxmlformats.org/drawingml/2006/table">
            <a:tbl>
              <a:tblPr/>
              <a:tblGrid>
                <a:gridCol w="1301259"/>
                <a:gridCol w="1301259"/>
                <a:gridCol w="1409697"/>
                <a:gridCol w="2215348"/>
              </a:tblGrid>
              <a:tr h="5668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Occupation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668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668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lawyer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8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668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51266"/>
              </p:ext>
            </p:extLst>
          </p:nvPr>
        </p:nvGraphicFramePr>
        <p:xfrm>
          <a:off x="553640" y="23326857"/>
          <a:ext cx="8414772" cy="4436745"/>
        </p:xfrm>
        <a:graphic>
          <a:graphicData uri="http://schemas.openxmlformats.org/drawingml/2006/table">
            <a:tbl>
              <a:tblPr/>
              <a:tblGrid>
                <a:gridCol w="1167981"/>
                <a:gridCol w="2006314"/>
                <a:gridCol w="1286365"/>
                <a:gridCol w="1873351"/>
                <a:gridCol w="2080761"/>
              </a:tblGrid>
              <a:tr h="4716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Movie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Adventure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Animation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9342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Toy Story (1995)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9342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GoldenEye (1995)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42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Four Rooms (1995)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9342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Get Shorty (1995)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85009"/>
              </p:ext>
            </p:extLst>
          </p:nvPr>
        </p:nvGraphicFramePr>
        <p:xfrm>
          <a:off x="635596" y="19186751"/>
          <a:ext cx="4926228" cy="2486025"/>
        </p:xfrm>
        <a:graphic>
          <a:graphicData uri="http://schemas.openxmlformats.org/drawingml/2006/table">
            <a:tbl>
              <a:tblPr/>
              <a:tblGrid>
                <a:gridCol w="1642076"/>
                <a:gridCol w="1642076"/>
                <a:gridCol w="1642076"/>
              </a:tblGrid>
              <a:tr h="420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Movie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0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20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20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Down Arrow 88"/>
          <p:cNvSpPr/>
          <p:nvPr/>
        </p:nvSpPr>
        <p:spPr>
          <a:xfrm rot="10800000">
            <a:off x="1001814" y="18442815"/>
            <a:ext cx="914400" cy="560439"/>
          </a:xfrm>
          <a:prstGeom prst="downArrow">
            <a:avLst>
              <a:gd name="adj1" fmla="val 25694"/>
              <a:gd name="adj2" fmla="val 443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Curved Connector 90"/>
          <p:cNvCxnSpPr>
            <a:stCxn id="88" idx="2"/>
          </p:cNvCxnSpPr>
          <p:nvPr/>
        </p:nvCxnSpPr>
        <p:spPr>
          <a:xfrm rot="5400000">
            <a:off x="1600264" y="21816116"/>
            <a:ext cx="1641786" cy="1355106"/>
          </a:xfrm>
          <a:prstGeom prst="curvedConnector3">
            <a:avLst>
              <a:gd name="adj1" fmla="val 50000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99941"/>
              </p:ext>
            </p:extLst>
          </p:nvPr>
        </p:nvGraphicFramePr>
        <p:xfrm>
          <a:off x="7888822" y="11887507"/>
          <a:ext cx="12329578" cy="2486025"/>
        </p:xfrm>
        <a:graphic>
          <a:graphicData uri="http://schemas.openxmlformats.org/drawingml/2006/table">
            <a:tbl>
              <a:tblPr/>
              <a:tblGrid>
                <a:gridCol w="2182761"/>
                <a:gridCol w="3244646"/>
                <a:gridCol w="1386348"/>
                <a:gridCol w="551582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T_User</a:t>
                      </a:r>
                      <a:endParaRPr lang="en-GB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Occupation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</a:t>
                      </a:r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T_Occupation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(Ku)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(N=Ku)[</a:t>
                      </a:r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Occupation.k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CPoisson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(alpha=5.0,beta=5.0)[k]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CBernoulli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()[k]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97508"/>
              </p:ext>
            </p:extLst>
          </p:nvPr>
        </p:nvGraphicFramePr>
        <p:xfrm>
          <a:off x="7885465" y="14557029"/>
          <a:ext cx="8792036" cy="2486025"/>
        </p:xfrm>
        <a:graphic>
          <a:graphicData uri="http://schemas.openxmlformats.org/drawingml/2006/table">
            <a:tbl>
              <a:tblPr/>
              <a:tblGrid>
                <a:gridCol w="2066772"/>
                <a:gridCol w="1769806"/>
                <a:gridCol w="1710813"/>
                <a:gridCol w="324464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T_Movie</a:t>
                      </a:r>
                      <a:endParaRPr lang="en-GB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(Km)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(N=Km)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CBernoulli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()[k]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Adventure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CBernoulli()[k]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CBernoulli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()[k]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2496771" y="18382182"/>
            <a:ext cx="20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 smtClean="0"/>
              <a:t>Ratings</a:t>
            </a:r>
            <a:endParaRPr lang="en-GB" sz="4400" b="1" u="sng" dirty="0"/>
          </a:p>
        </p:txBody>
      </p:sp>
      <p:sp>
        <p:nvSpPr>
          <p:cNvPr id="113" name="TextBox 112"/>
          <p:cNvSpPr txBox="1"/>
          <p:nvPr/>
        </p:nvSpPr>
        <p:spPr>
          <a:xfrm>
            <a:off x="699590" y="14432381"/>
            <a:ext cx="20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 smtClean="0"/>
              <a:t>Users</a:t>
            </a:r>
            <a:endParaRPr lang="en-GB" sz="4400" b="1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2539201" y="22493669"/>
            <a:ext cx="20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 smtClean="0"/>
              <a:t>Movies</a:t>
            </a:r>
            <a:endParaRPr lang="en-GB" sz="4400" b="1" u="sng" dirty="0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26818"/>
              </p:ext>
            </p:extLst>
          </p:nvPr>
        </p:nvGraphicFramePr>
        <p:xfrm>
          <a:off x="7871165" y="17290395"/>
          <a:ext cx="11962132" cy="2486025"/>
        </p:xfrm>
        <a:graphic>
          <a:graphicData uri="http://schemas.openxmlformats.org/drawingml/2006/table">
            <a:tbl>
              <a:tblPr/>
              <a:tblGrid>
                <a:gridCol w="2139072"/>
                <a:gridCol w="2722533"/>
                <a:gridCol w="1573063"/>
                <a:gridCol w="552746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link(T_User)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link(T_Movie)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(Kr)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(N=Kr)[</a:t>
                      </a:r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User.k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][</a:t>
                      </a:r>
                      <a:r>
                        <a:rPr lang="en-GB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Movie.k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  <a:endParaRPr lang="en-GB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(N=5)[</a:t>
                      </a:r>
                      <a:r>
                        <a:rPr lang="en-GB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sp>
        <p:nvSpPr>
          <p:cNvPr id="120" name="Rectangle 119"/>
          <p:cNvSpPr/>
          <p:nvPr/>
        </p:nvSpPr>
        <p:spPr>
          <a:xfrm>
            <a:off x="389559" y="11762859"/>
            <a:ext cx="750366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 smtClean="0"/>
              <a:t>MovieLens Example</a:t>
            </a:r>
            <a:r>
              <a:rPr lang="en-GB" sz="4400" dirty="0" smtClean="0"/>
              <a:t>:</a:t>
            </a:r>
            <a:endParaRPr lang="en-GB" sz="4000" dirty="0" smtClean="0"/>
          </a:p>
          <a:p>
            <a:r>
              <a:rPr lang="en-GB" sz="3200" dirty="0" smtClean="0">
                <a:hlinkClick r:id="rId2"/>
              </a:rPr>
              <a:t>http</a:t>
            </a:r>
            <a:r>
              <a:rPr lang="en-GB" sz="3200" dirty="0">
                <a:hlinkClick r:id="rId2"/>
              </a:rPr>
              <a:t>://grouplens.org/datasets/movielens</a:t>
            </a:r>
            <a:r>
              <a:rPr lang="en-GB" sz="3200" dirty="0" smtClean="0">
                <a:hlinkClick r:id="rId2"/>
              </a:rPr>
              <a:t>/</a:t>
            </a:r>
            <a:endParaRPr lang="en-GB" sz="3200" dirty="0" smtClean="0"/>
          </a:p>
          <a:p>
            <a:endParaRPr lang="en-GB" sz="1600" dirty="0"/>
          </a:p>
          <a:p>
            <a:r>
              <a:rPr lang="en-GB" sz="3600" dirty="0" smtClean="0"/>
              <a:t>Application: Predicting users’ ratings,</a:t>
            </a:r>
          </a:p>
          <a:p>
            <a:r>
              <a:rPr lang="en-GB" sz="3600" dirty="0" smtClean="0"/>
              <a:t>                 Suggesting movies to users</a:t>
            </a:r>
          </a:p>
        </p:txBody>
      </p:sp>
      <p:sp>
        <p:nvSpPr>
          <p:cNvPr id="122" name="Oval 121"/>
          <p:cNvSpPr/>
          <p:nvPr/>
        </p:nvSpPr>
        <p:spPr>
          <a:xfrm>
            <a:off x="11419728" y="21473822"/>
            <a:ext cx="3265994" cy="1722761"/>
          </a:xfrm>
          <a:prstGeom prst="ellipse">
            <a:avLst/>
          </a:prstGeom>
          <a:noFill/>
          <a:ln w="952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6206455" y="21473822"/>
            <a:ext cx="3265994" cy="1722761"/>
          </a:xfrm>
          <a:prstGeom prst="ellipse">
            <a:avLst/>
          </a:prstGeom>
          <a:noFill/>
          <a:ln w="952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13601158" y="24328677"/>
            <a:ext cx="3265994" cy="1722761"/>
          </a:xfrm>
          <a:prstGeom prst="ellipse">
            <a:avLst/>
          </a:prstGeom>
          <a:noFill/>
          <a:ln w="952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379359" y="23633462"/>
            <a:ext cx="1949062" cy="1096604"/>
          </a:xfrm>
          <a:prstGeom prst="ellipse">
            <a:avLst/>
          </a:prstGeom>
          <a:solidFill>
            <a:schemeClr val="accent1"/>
          </a:solidFill>
          <a:ln w="95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9071513" y="25136746"/>
            <a:ext cx="3228684" cy="1096604"/>
          </a:xfrm>
          <a:prstGeom prst="ellipse">
            <a:avLst/>
          </a:prstGeom>
          <a:solidFill>
            <a:schemeClr val="accent1"/>
          </a:solidFill>
          <a:ln w="95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127" name="Oval 126"/>
          <p:cNvSpPr/>
          <p:nvPr/>
        </p:nvSpPr>
        <p:spPr>
          <a:xfrm>
            <a:off x="15386722" y="27012061"/>
            <a:ext cx="3228684" cy="1096604"/>
          </a:xfrm>
          <a:prstGeom prst="ellipse">
            <a:avLst/>
          </a:prstGeom>
          <a:solidFill>
            <a:schemeClr val="accent1"/>
          </a:solidFill>
          <a:ln w="95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7473928" y="24474266"/>
            <a:ext cx="3571027" cy="1577172"/>
            <a:chOff x="17624894" y="25460905"/>
            <a:chExt cx="3571027" cy="1577172"/>
          </a:xfrm>
        </p:grpSpPr>
        <p:sp>
          <p:nvSpPr>
            <p:cNvPr id="128" name="Oval 127"/>
            <p:cNvSpPr/>
            <p:nvPr/>
          </p:nvSpPr>
          <p:spPr>
            <a:xfrm>
              <a:off x="17624894" y="25460905"/>
              <a:ext cx="3228684" cy="1096604"/>
            </a:xfrm>
            <a:prstGeom prst="ellipse">
              <a:avLst/>
            </a:prstGeom>
            <a:solidFill>
              <a:schemeClr val="accent1"/>
            </a:solidFill>
            <a:ln w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17766166" y="25718630"/>
              <a:ext cx="3228684" cy="1096604"/>
            </a:xfrm>
            <a:prstGeom prst="ellipse">
              <a:avLst/>
            </a:prstGeom>
            <a:solidFill>
              <a:schemeClr val="accent1"/>
            </a:solidFill>
            <a:ln w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967237" y="25941473"/>
              <a:ext cx="3228684" cy="1096604"/>
            </a:xfrm>
            <a:prstGeom prst="ellipse">
              <a:avLst/>
            </a:prstGeom>
            <a:solidFill>
              <a:schemeClr val="accent1"/>
            </a:solidFill>
            <a:ln w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Genres</a:t>
              </a:r>
              <a:endParaRPr lang="en-US" dirty="0"/>
            </a:p>
          </p:txBody>
        </p:sp>
      </p:grpSp>
      <p:sp>
        <p:nvSpPr>
          <p:cNvPr id="131" name="Oval 130"/>
          <p:cNvSpPr/>
          <p:nvPr/>
        </p:nvSpPr>
        <p:spPr>
          <a:xfrm>
            <a:off x="9071513" y="26655191"/>
            <a:ext cx="4394202" cy="1096604"/>
          </a:xfrm>
          <a:prstGeom prst="ellipse">
            <a:avLst/>
          </a:prstGeom>
          <a:solidFill>
            <a:schemeClr val="accent1"/>
          </a:solidFill>
          <a:ln w="95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Occupation</a:t>
            </a:r>
            <a:endParaRPr lang="en-US" dirty="0"/>
          </a:p>
        </p:txBody>
      </p:sp>
      <p:cxnSp>
        <p:nvCxnSpPr>
          <p:cNvPr id="134" name="Straight Arrow Connector 133"/>
          <p:cNvCxnSpPr>
            <a:stCxn id="122" idx="4"/>
            <a:endCxn id="124" idx="0"/>
          </p:cNvCxnSpPr>
          <p:nvPr/>
        </p:nvCxnSpPr>
        <p:spPr>
          <a:xfrm>
            <a:off x="13052725" y="23196583"/>
            <a:ext cx="2181430" cy="1132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3" idx="4"/>
            <a:endCxn id="124" idx="0"/>
          </p:cNvCxnSpPr>
          <p:nvPr/>
        </p:nvCxnSpPr>
        <p:spPr>
          <a:xfrm flipH="1">
            <a:off x="15234155" y="23196583"/>
            <a:ext cx="2605297" cy="1132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4" idx="4"/>
            <a:endCxn id="127" idx="0"/>
          </p:cNvCxnSpPr>
          <p:nvPr/>
        </p:nvCxnSpPr>
        <p:spPr>
          <a:xfrm>
            <a:off x="15234155" y="26051438"/>
            <a:ext cx="1766909" cy="96062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2" idx="4"/>
            <a:endCxn id="125" idx="7"/>
          </p:cNvCxnSpPr>
          <p:nvPr/>
        </p:nvCxnSpPr>
        <p:spPr>
          <a:xfrm flipH="1">
            <a:off x="11042987" y="23196583"/>
            <a:ext cx="2009738" cy="59747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22" idx="4"/>
            <a:endCxn id="126" idx="7"/>
          </p:cNvCxnSpPr>
          <p:nvPr/>
        </p:nvCxnSpPr>
        <p:spPr>
          <a:xfrm flipH="1">
            <a:off x="11827367" y="23196583"/>
            <a:ext cx="1225358" cy="2100757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3" idx="4"/>
            <a:endCxn id="128" idx="0"/>
          </p:cNvCxnSpPr>
          <p:nvPr/>
        </p:nvCxnSpPr>
        <p:spPr>
          <a:xfrm>
            <a:off x="17839452" y="23196583"/>
            <a:ext cx="1248818" cy="127768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Left Brace 157"/>
          <p:cNvSpPr/>
          <p:nvPr/>
        </p:nvSpPr>
        <p:spPr>
          <a:xfrm rot="5400000">
            <a:off x="6476841" y="21029694"/>
            <a:ext cx="317276" cy="4016502"/>
          </a:xfrm>
          <a:prstGeom prst="leftBrace">
            <a:avLst>
              <a:gd name="adj1" fmla="val 8333"/>
              <a:gd name="adj2" fmla="val 495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/>
          <p:cNvSpPr txBox="1"/>
          <p:nvPr/>
        </p:nvSpPr>
        <p:spPr>
          <a:xfrm>
            <a:off x="5805195" y="22127705"/>
            <a:ext cx="2088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Genres</a:t>
            </a:r>
            <a:endParaRPr lang="en-GB" sz="4000" dirty="0"/>
          </a:p>
        </p:txBody>
      </p:sp>
      <p:cxnSp>
        <p:nvCxnSpPr>
          <p:cNvPr id="58" name="Straight Arrow Connector 57"/>
          <p:cNvCxnSpPr>
            <a:stCxn id="122" idx="4"/>
            <a:endCxn id="131" idx="7"/>
          </p:cNvCxnSpPr>
          <p:nvPr/>
        </p:nvCxnSpPr>
        <p:spPr>
          <a:xfrm flipH="1">
            <a:off x="12822199" y="23196583"/>
            <a:ext cx="230526" cy="361920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435" y="20453368"/>
            <a:ext cx="7711765" cy="195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 dirty="0"/>
              <a:t>The </a:t>
            </a:r>
            <a:r>
              <a:rPr lang="en-GB" sz="4400" u="sng" dirty="0" smtClean="0"/>
              <a:t>Discovery </a:t>
            </a:r>
            <a:r>
              <a:rPr lang="en-GB" sz="4400" u="sng" dirty="0"/>
              <a:t>of </a:t>
            </a:r>
            <a:r>
              <a:rPr lang="en-GB" sz="4400" u="sng" dirty="0" smtClean="0"/>
              <a:t>Structural Form</a:t>
            </a:r>
            <a:endParaRPr lang="en-GB" sz="4400" u="sng" dirty="0"/>
          </a:p>
          <a:p>
            <a:pPr algn="r"/>
            <a:r>
              <a:rPr lang="en-GB" sz="3600" dirty="0"/>
              <a:t>C. </a:t>
            </a:r>
            <a:r>
              <a:rPr lang="en-GB" sz="3600" dirty="0" smtClean="0"/>
              <a:t>Kemp, J</a:t>
            </a:r>
            <a:r>
              <a:rPr lang="en-GB" sz="3600" dirty="0"/>
              <a:t>. </a:t>
            </a:r>
            <a:r>
              <a:rPr lang="en-GB" sz="3600" dirty="0" err="1"/>
              <a:t>Tenenbaum</a:t>
            </a:r>
            <a:endParaRPr lang="en-GB" sz="3600" dirty="0"/>
          </a:p>
          <a:p>
            <a:pPr algn="r"/>
            <a:r>
              <a:rPr lang="en-GB" sz="3600" dirty="0"/>
              <a:t>PNAS 2008 105 (31) 10687-10692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0267" y="19066933"/>
            <a:ext cx="4881208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Structure Learning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9435" y="22947799"/>
            <a:ext cx="12699999" cy="309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Proposes a universal structure learning algorithm that infers the </a:t>
            </a:r>
            <a:r>
              <a:rPr lang="en-GB" i="1" dirty="0" smtClean="0"/>
              <a:t>form</a:t>
            </a:r>
            <a:r>
              <a:rPr lang="en-GB" dirty="0" smtClean="0"/>
              <a:t> of a dataset.</a:t>
            </a:r>
          </a:p>
          <a:p>
            <a:r>
              <a:rPr lang="en-GB" dirty="0" smtClean="0"/>
              <a:t>Structural Clustering differs by choosing a specific form—clustering—based on a dataset’s statistics.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579727" y="6314349"/>
            <a:ext cx="274754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Past Work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39131" y="7289850"/>
            <a:ext cx="0" cy="21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56251" y="12021831"/>
            <a:ext cx="790644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rot="5400000">
            <a:off x="2156250" y="13946149"/>
            <a:ext cx="790644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 rot="5400000">
            <a:off x="1922651" y="10475714"/>
            <a:ext cx="1257843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997999" y="10180716"/>
            <a:ext cx="2152128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dentity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7999" y="14037443"/>
            <a:ext cx="354424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uthoritative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49" y="11078575"/>
            <a:ext cx="2501615" cy="5828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56" y="13089152"/>
            <a:ext cx="2807928" cy="5387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49" y="14964065"/>
            <a:ext cx="2815835" cy="5402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97999" y="12178222"/>
            <a:ext cx="3959995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rganizational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74697" y="7342805"/>
            <a:ext cx="7083297" cy="1877437"/>
            <a:chOff x="619434" y="20453368"/>
            <a:chExt cx="7725046" cy="1877437"/>
          </a:xfrm>
        </p:grpSpPr>
        <p:sp>
          <p:nvSpPr>
            <p:cNvPr id="20" name="TextBox 19"/>
            <p:cNvSpPr txBox="1"/>
            <p:nvPr/>
          </p:nvSpPr>
          <p:spPr>
            <a:xfrm>
              <a:off x="619434" y="20453368"/>
              <a:ext cx="7725046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u="sng" dirty="0" smtClean="0"/>
                <a:t>Big Data Dimensional Analysis</a:t>
              </a:r>
            </a:p>
            <a:p>
              <a:pPr algn="r"/>
              <a:r>
                <a:rPr lang="en-GB" sz="3600" dirty="0" smtClean="0"/>
                <a:t>V. </a:t>
              </a:r>
              <a:r>
                <a:rPr lang="en-GB" sz="3600" dirty="0" err="1" smtClean="0"/>
                <a:t>Gadepally</a:t>
              </a:r>
              <a:r>
                <a:rPr lang="en-GB" sz="3600" dirty="0" smtClean="0"/>
                <a:t>, J. </a:t>
              </a:r>
              <a:r>
                <a:rPr lang="en-GB" sz="3600" dirty="0" err="1" smtClean="0"/>
                <a:t>Kepner</a:t>
              </a:r>
              <a:endParaRPr lang="en-GB" sz="3600" dirty="0" smtClean="0"/>
            </a:p>
            <a:p>
              <a:pPr algn="r"/>
              <a:r>
                <a:rPr lang="en-GB" sz="3600" dirty="0" smtClean="0"/>
                <a:t>Submitted to IEEE HPEC 2014</a:t>
              </a:r>
              <a:endParaRPr lang="en-GB" sz="3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9434" y="21149732"/>
              <a:ext cx="14645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5200" b="1" i="1" dirty="0" smtClean="0"/>
                <a:t>DDA</a:t>
              </a:r>
              <a:endParaRPr lang="en-GB" sz="5200" i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518441" y="8229025"/>
            <a:ext cx="9270423" cy="1594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Idea: Use the structure of a dataset </a:t>
            </a:r>
          </a:p>
          <a:p>
            <a:r>
              <a:rPr lang="en-GB" dirty="0" smtClean="0"/>
              <a:t>as the basis for a cluster model.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22511" y="10273760"/>
            <a:ext cx="9800503" cy="1594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Rows ≈ 1-1 with </a:t>
            </a:r>
            <a:r>
              <a:rPr lang="en-GB" dirty="0" err="1" smtClean="0"/>
              <a:t>Colvals</a:t>
            </a:r>
            <a:r>
              <a:rPr lang="en-GB" dirty="0" smtClean="0"/>
              <a:t>?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Row ≡ </a:t>
            </a:r>
            <a:r>
              <a:rPr lang="en-GB" dirty="0" err="1" smtClean="0">
                <a:sym typeface="Wingdings" panose="05000000000000000000" pitchFamily="2" charset="2"/>
              </a:rPr>
              <a:t>ColEntity</a:t>
            </a:r>
            <a:r>
              <a:rPr lang="en-GB" dirty="0" smtClean="0">
                <a:sym typeface="Wingdings" panose="05000000000000000000" pitchFamily="2" charset="2"/>
              </a:rPr>
              <a:t>; same info content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8522511" y="12287456"/>
            <a:ext cx="8104976" cy="1594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Many more Rows than </a:t>
            </a:r>
            <a:r>
              <a:rPr lang="en-GB" dirty="0" err="1" smtClean="0"/>
              <a:t>Colvals</a:t>
            </a:r>
            <a:r>
              <a:rPr lang="en-GB" dirty="0" smtClean="0"/>
              <a:t>?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Use </a:t>
            </a:r>
            <a:r>
              <a:rPr lang="en-GB" dirty="0" err="1" smtClean="0">
                <a:sym typeface="Wingdings" panose="05000000000000000000" pitchFamily="2" charset="2"/>
              </a:rPr>
              <a:t>Colvals</a:t>
            </a:r>
            <a:r>
              <a:rPr lang="en-GB" dirty="0" smtClean="0">
                <a:sym typeface="Wingdings" panose="05000000000000000000" pitchFamily="2" charset="2"/>
              </a:rPr>
              <a:t> to cluster Rows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8498142" y="14216359"/>
            <a:ext cx="8243219" cy="1594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Many more </a:t>
            </a:r>
            <a:r>
              <a:rPr lang="en-GB" dirty="0" err="1" smtClean="0"/>
              <a:t>Colvals</a:t>
            </a:r>
            <a:r>
              <a:rPr lang="en-GB" dirty="0" smtClean="0"/>
              <a:t> than Rows?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Use </a:t>
            </a:r>
            <a:r>
              <a:rPr lang="en-GB" dirty="0">
                <a:sym typeface="Wingdings" panose="05000000000000000000" pitchFamily="2" charset="2"/>
              </a:rPr>
              <a:t>Rows </a:t>
            </a:r>
            <a:r>
              <a:rPr lang="en-GB" dirty="0" smtClean="0">
                <a:sym typeface="Wingdings" panose="05000000000000000000" pitchFamily="2" charset="2"/>
              </a:rPr>
              <a:t>to cluster </a:t>
            </a:r>
            <a:r>
              <a:rPr lang="en-GB" dirty="0" err="1" smtClean="0">
                <a:sym typeface="Wingdings" panose="05000000000000000000" pitchFamily="2" charset="2"/>
              </a:rPr>
              <a:t>Colvals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2509248" y="552559"/>
            <a:ext cx="486363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a dataset?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08501"/>
              </p:ext>
            </p:extLst>
          </p:nvPr>
        </p:nvGraphicFramePr>
        <p:xfrm>
          <a:off x="9042401" y="2414544"/>
          <a:ext cx="11037885" cy="29316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7577"/>
                <a:gridCol w="2207577"/>
                <a:gridCol w="2207577"/>
                <a:gridCol w="2207577"/>
                <a:gridCol w="2207577"/>
              </a:tblGrid>
              <a:tr h="591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17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17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17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2509248" y="5812541"/>
            <a:ext cx="7412094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a generative model?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6701" y="27658313"/>
            <a:ext cx="15209548" cy="2345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 many datasets and too little expert knowledge?</a:t>
            </a:r>
          </a:p>
          <a:p>
            <a:pPr lvl="1"/>
            <a:r>
              <a:rPr lang="en-US" dirty="0" smtClean="0"/>
              <a:t>Try Structural Clustering – a default generative model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nferred from data’s structure and first-order statistics </a:t>
            </a:r>
            <a:endParaRPr lang="en-US" dirty="0"/>
          </a:p>
        </p:txBody>
      </p:sp>
      <p:sp>
        <p:nvSpPr>
          <p:cNvPr id="34" name="Bent-Up Arrow 33"/>
          <p:cNvSpPr/>
          <p:nvPr/>
        </p:nvSpPr>
        <p:spPr>
          <a:xfrm rot="5400000">
            <a:off x="288154" y="28621462"/>
            <a:ext cx="1237158" cy="1030514"/>
          </a:xfrm>
          <a:prstGeom prst="bentUpArrow">
            <a:avLst>
              <a:gd name="adj1" fmla="val 40413"/>
              <a:gd name="adj2" fmla="val 37324"/>
              <a:gd name="adj3" fmla="val 42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7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80813" y="23963087"/>
            <a:ext cx="2972636" cy="2661087"/>
            <a:chOff x="1638300" y="16802100"/>
            <a:chExt cx="3695700" cy="3200400"/>
          </a:xfrm>
        </p:grpSpPr>
        <p:sp>
          <p:nvSpPr>
            <p:cNvPr id="3" name="Rectangle 2"/>
            <p:cNvSpPr/>
            <p:nvPr/>
          </p:nvSpPr>
          <p:spPr>
            <a:xfrm>
              <a:off x="1638300" y="16802100"/>
              <a:ext cx="2857500" cy="213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057400" y="17335500"/>
              <a:ext cx="2857500" cy="213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76500" y="17868900"/>
              <a:ext cx="2857500" cy="213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/>
                <a:t>CSVs</a:t>
              </a:r>
              <a:endParaRPr lang="en-US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12634" y="21539200"/>
            <a:ext cx="5395561" cy="5338689"/>
            <a:chOff x="7145385" y="14250213"/>
            <a:chExt cx="6201711" cy="6438087"/>
          </a:xfrm>
        </p:grpSpPr>
        <p:sp>
          <p:nvSpPr>
            <p:cNvPr id="7" name="Block Arc 6"/>
            <p:cNvSpPr/>
            <p:nvPr/>
          </p:nvSpPr>
          <p:spPr>
            <a:xfrm>
              <a:off x="7145385" y="15544800"/>
              <a:ext cx="5978937" cy="5143500"/>
            </a:xfrm>
            <a:prstGeom prst="blockArc">
              <a:avLst>
                <a:gd name="adj1" fmla="val 10800000"/>
                <a:gd name="adj2" fmla="val 0"/>
                <a:gd name="adj3" fmla="val 36111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9596586" y="16098319"/>
              <a:ext cx="538269" cy="2018231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9358476">
              <a:off x="7243444" y="16780653"/>
              <a:ext cx="1908279" cy="843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Sparse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2822098">
              <a:off x="11693033" y="16723281"/>
              <a:ext cx="1116011" cy="843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Full</a:t>
              </a:r>
              <a:endParaRPr lang="en-US" b="1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134853" y="16807543"/>
              <a:ext cx="0" cy="566057"/>
            </a:xfrm>
            <a:prstGeom prst="line">
              <a:avLst/>
            </a:prstGeom>
            <a:ln w="889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0875082" y="16995996"/>
              <a:ext cx="257375" cy="534087"/>
            </a:xfrm>
            <a:prstGeom prst="line">
              <a:avLst/>
            </a:prstGeom>
            <a:ln w="889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8991600" y="17090571"/>
              <a:ext cx="359483" cy="471484"/>
            </a:xfrm>
            <a:prstGeom prst="line">
              <a:avLst/>
            </a:prstGeom>
            <a:ln w="889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0526739" y="17144999"/>
              <a:ext cx="68690" cy="283029"/>
            </a:xfrm>
            <a:prstGeom prst="line">
              <a:avLst/>
            </a:prstGeom>
            <a:ln w="889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563227" y="17162571"/>
              <a:ext cx="135122" cy="265457"/>
            </a:xfrm>
            <a:prstGeom prst="line">
              <a:avLst/>
            </a:prstGeom>
            <a:ln w="889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1184982" y="17562055"/>
              <a:ext cx="227128" cy="242097"/>
            </a:xfrm>
            <a:prstGeom prst="line">
              <a:avLst/>
            </a:prstGeom>
            <a:ln w="889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8841582" y="17653796"/>
              <a:ext cx="219627" cy="150356"/>
            </a:xfrm>
            <a:prstGeom prst="line">
              <a:avLst/>
            </a:prstGeom>
            <a:ln w="889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260409" y="14250213"/>
              <a:ext cx="6086687" cy="1113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Statistical Analysis</a:t>
              </a:r>
              <a:endParaRPr lang="en-US" sz="5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743284" y="25261066"/>
            <a:ext cx="5554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Functional Analysis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43104" y="26276729"/>
                <a:ext cx="4340804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6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)?</m:t>
                      </m:r>
                    </m:oMath>
                  </m:oMathPara>
                </a14:m>
                <a:endParaRPr lang="en-US" sz="6000" b="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104" y="26276729"/>
                <a:ext cx="4340804" cy="18466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4657195" y="23357240"/>
            <a:ext cx="5015808" cy="4563854"/>
            <a:chOff x="13441525" y="13567451"/>
            <a:chExt cx="7140749" cy="6228386"/>
          </a:xfrm>
        </p:grpSpPr>
        <p:sp>
          <p:nvSpPr>
            <p:cNvPr id="22" name="Oval 21"/>
            <p:cNvSpPr/>
            <p:nvPr/>
          </p:nvSpPr>
          <p:spPr>
            <a:xfrm>
              <a:off x="14507495" y="13578903"/>
              <a:ext cx="1954442" cy="1120554"/>
            </a:xfrm>
            <a:prstGeom prst="ellipse">
              <a:avLst/>
            </a:prstGeom>
            <a:noFill/>
            <a:ln w="952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3441525" y="15663638"/>
              <a:ext cx="1954442" cy="1120554"/>
            </a:xfrm>
            <a:prstGeom prst="ellipse">
              <a:avLst/>
            </a:prstGeom>
            <a:solidFill>
              <a:schemeClr val="accent1"/>
            </a:solidFill>
            <a:ln w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7561603" y="13567451"/>
              <a:ext cx="1954442" cy="1120554"/>
            </a:xfrm>
            <a:prstGeom prst="ellipse">
              <a:avLst/>
            </a:prstGeom>
            <a:noFill/>
            <a:ln w="952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8627832" y="15663638"/>
              <a:ext cx="1954442" cy="1120554"/>
            </a:xfrm>
            <a:prstGeom prst="ellipse">
              <a:avLst/>
            </a:prstGeom>
            <a:solidFill>
              <a:schemeClr val="accent1"/>
            </a:solidFill>
            <a:ln w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032761" y="16730438"/>
              <a:ext cx="1954442" cy="1120554"/>
            </a:xfrm>
            <a:prstGeom prst="ellipse">
              <a:avLst/>
            </a:prstGeom>
            <a:noFill/>
            <a:ln w="952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3953444" y="18675283"/>
              <a:ext cx="1954442" cy="1120554"/>
            </a:xfrm>
            <a:prstGeom prst="ellipse">
              <a:avLst/>
            </a:prstGeom>
            <a:solidFill>
              <a:schemeClr val="accent1"/>
            </a:solidFill>
            <a:ln w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8109472" y="18675283"/>
              <a:ext cx="1954442" cy="1120554"/>
            </a:xfrm>
            <a:prstGeom prst="ellipse">
              <a:avLst/>
            </a:prstGeom>
            <a:solidFill>
              <a:schemeClr val="accent1"/>
            </a:solidFill>
            <a:ln w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4" idx="4"/>
            </p:cNvCxnSpPr>
            <p:nvPr/>
          </p:nvCxnSpPr>
          <p:spPr>
            <a:xfrm flipH="1">
              <a:off x="17040848" y="14688005"/>
              <a:ext cx="1497976" cy="1970591"/>
            </a:xfrm>
            <a:prstGeom prst="straightConnector1">
              <a:avLst/>
            </a:prstGeom>
            <a:ln w="1016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6" idx="0"/>
            </p:cNvCxnSpPr>
            <p:nvPr/>
          </p:nvCxnSpPr>
          <p:spPr>
            <a:xfrm>
              <a:off x="15484716" y="14699457"/>
              <a:ext cx="1525266" cy="2030981"/>
            </a:xfrm>
            <a:prstGeom prst="straightConnector1">
              <a:avLst/>
            </a:prstGeom>
            <a:ln w="1016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8825199" y="14767601"/>
              <a:ext cx="779854" cy="1040958"/>
            </a:xfrm>
            <a:prstGeom prst="straightConnector1">
              <a:avLst/>
            </a:prstGeom>
            <a:ln w="1016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4"/>
              <a:endCxn id="28" idx="0"/>
            </p:cNvCxnSpPr>
            <p:nvPr/>
          </p:nvCxnSpPr>
          <p:spPr>
            <a:xfrm>
              <a:off x="17009982" y="17850992"/>
              <a:ext cx="2076711" cy="824291"/>
            </a:xfrm>
            <a:prstGeom prst="straightConnector1">
              <a:avLst/>
            </a:prstGeom>
            <a:ln w="1016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2" idx="4"/>
            </p:cNvCxnSpPr>
            <p:nvPr/>
          </p:nvCxnSpPr>
          <p:spPr>
            <a:xfrm flipH="1">
              <a:off x="14525557" y="14699457"/>
              <a:ext cx="959159" cy="943476"/>
            </a:xfrm>
            <a:prstGeom prst="straightConnector1">
              <a:avLst/>
            </a:prstGeom>
            <a:ln w="1016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6" idx="4"/>
              <a:endCxn id="27" idx="0"/>
            </p:cNvCxnSpPr>
            <p:nvPr/>
          </p:nvCxnSpPr>
          <p:spPr>
            <a:xfrm flipH="1">
              <a:off x="14930665" y="17850992"/>
              <a:ext cx="2079317" cy="824291"/>
            </a:xfrm>
            <a:prstGeom prst="straightConnector1">
              <a:avLst/>
            </a:prstGeom>
            <a:ln w="1016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4792448" y="21401156"/>
            <a:ext cx="4742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Generative Cluster Model</a:t>
            </a:r>
            <a:endParaRPr lang="en-US" sz="5400" dirty="0"/>
          </a:p>
        </p:txBody>
      </p:sp>
      <p:sp>
        <p:nvSpPr>
          <p:cNvPr id="36" name="Down Arrow 35"/>
          <p:cNvSpPr/>
          <p:nvPr/>
        </p:nvSpPr>
        <p:spPr>
          <a:xfrm rot="14433348">
            <a:off x="5225924" y="23812685"/>
            <a:ext cx="580163" cy="1277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4433348">
            <a:off x="13204398" y="25608766"/>
            <a:ext cx="580163" cy="1277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8256799">
            <a:off x="5460176" y="26080150"/>
            <a:ext cx="676101" cy="1202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8256799">
            <a:off x="13306332" y="23302800"/>
            <a:ext cx="676101" cy="1202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_i \sim M_i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_i &gt;&gt; M_i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_i &lt;&lt; M_i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6397</TotalTime>
  <Words>1178</Words>
  <Application>Microsoft Office PowerPoint</Application>
  <PresentationFormat>Custom</PresentationFormat>
  <Paragraphs>504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Hutchison</dc:creator>
  <cp:lastModifiedBy>Dylan Hutchison</cp:lastModifiedBy>
  <cp:revision>57</cp:revision>
  <dcterms:created xsi:type="dcterms:W3CDTF">2014-06-01T18:42:32Z</dcterms:created>
  <dcterms:modified xsi:type="dcterms:W3CDTF">2014-06-10T17:51:52Z</dcterms:modified>
</cp:coreProperties>
</file>