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87" r:id="rId2"/>
    <p:sldId id="288" r:id="rId3"/>
    <p:sldId id="290" r:id="rId4"/>
    <p:sldId id="323" r:id="rId5"/>
    <p:sldId id="321" r:id="rId6"/>
    <p:sldId id="322" r:id="rId7"/>
    <p:sldId id="291" r:id="rId8"/>
    <p:sldId id="279" r:id="rId9"/>
    <p:sldId id="293" r:id="rId10"/>
    <p:sldId id="318" r:id="rId11"/>
    <p:sldId id="309" r:id="rId12"/>
    <p:sldId id="306" r:id="rId13"/>
    <p:sldId id="295" r:id="rId14"/>
    <p:sldId id="307" r:id="rId15"/>
    <p:sldId id="303" r:id="rId16"/>
    <p:sldId id="304" r:id="rId17"/>
    <p:sldId id="326" r:id="rId18"/>
    <p:sldId id="331" r:id="rId19"/>
    <p:sldId id="330" r:id="rId20"/>
    <p:sldId id="329" r:id="rId21"/>
    <p:sldId id="285" r:id="rId22"/>
    <p:sldId id="320" r:id="rId23"/>
    <p:sldId id="276" r:id="rId24"/>
    <p:sldId id="319" r:id="rId25"/>
    <p:sldId id="32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1D4"/>
    <a:srgbClr val="84ACF4"/>
    <a:srgbClr val="A5C0F5"/>
    <a:srgbClr val="8FB3F5"/>
    <a:srgbClr val="F4F3EC"/>
    <a:srgbClr val="F6F7F8"/>
    <a:srgbClr val="F9F6F5"/>
    <a:srgbClr val="FFF7EF"/>
    <a:srgbClr val="FFE8D1"/>
    <a:srgbClr val="EDE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6" autoAdjust="0"/>
    <p:restoredTop sz="81183" autoAdjust="0"/>
  </p:normalViewPr>
  <p:slideViewPr>
    <p:cSldViewPr snapToGrid="0" snapToObjects="1">
      <p:cViewPr>
        <p:scale>
          <a:sx n="70" d="100"/>
          <a:sy n="70" d="100"/>
        </p:scale>
        <p:origin x="-1016" y="-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685D0-AEB3-3347-AB33-DDB8DB147210}" type="datetimeFigureOut">
              <a:rPr lang="en-US" smtClean="0"/>
              <a:t>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D8886-BEA0-7C4E-B004-1D72E19ED116}" type="slidenum">
              <a:rPr lang="en-US" smtClean="0"/>
              <a:t>‹#›</a:t>
            </a:fld>
            <a:endParaRPr lang="en-US"/>
          </a:p>
        </p:txBody>
      </p:sp>
    </p:spTree>
    <p:extLst>
      <p:ext uri="{BB962C8B-B14F-4D97-AF65-F5344CB8AC3E}">
        <p14:creationId xmlns:p14="http://schemas.microsoft.com/office/powerpoint/2010/main" val="20443610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www.who.int/mediacentre/factsheets/fs312/en/"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dial.ucsd.edu/what-we-do.ph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Biomedical Informatics.  347</a:t>
            </a:r>
            <a:r>
              <a:rPr lang="en-US" baseline="0" dirty="0" smtClean="0"/>
              <a:t>M diabetics in the world*</a:t>
            </a:r>
          </a:p>
          <a:p>
            <a:r>
              <a:rPr lang="en-US" dirty="0" smtClean="0"/>
              <a:t>M</a:t>
            </a:r>
            <a:r>
              <a:rPr lang="en-US" baseline="0" dirty="0" smtClean="0"/>
              <a:t>ake decisions: how should a patient manage their glucose? </a:t>
            </a:r>
          </a:p>
          <a:p>
            <a:r>
              <a:rPr lang="en-US" baseline="0" dirty="0" smtClean="0"/>
              <a:t>Orange juice / Insulin / Nothing?  Pasta?  Exercise?</a:t>
            </a:r>
          </a:p>
          <a:p>
            <a:r>
              <a:rPr lang="en-US" baseline="0" dirty="0" smtClean="0"/>
              <a:t>Causes uncertain, but more than that, data uncertain too.  Ex. </a:t>
            </a:r>
            <a:r>
              <a:rPr lang="en-US" baseline="0" dirty="0" err="1" smtClean="0"/>
              <a:t>Fingersticks</a:t>
            </a:r>
            <a:r>
              <a:rPr lang="en-US" baseline="0" dirty="0" smtClean="0"/>
              <a:t> -&gt; CGM</a:t>
            </a:r>
          </a:p>
          <a:p>
            <a:endParaRPr lang="en-US" baseline="0" dirty="0" smtClean="0"/>
          </a:p>
          <a:p>
            <a:endParaRPr lang="en-US" baseline="0" dirty="0" smtClean="0"/>
          </a:p>
          <a:p>
            <a:r>
              <a:rPr lang="en-US" baseline="0" dirty="0" smtClean="0"/>
              <a:t>People with diabetes need to make decisions throughout the day about whether to give insulin to lower their blood glucose, or consume carbohydrates to raise it. This is a challenging problem given all the factors that influence glucose, not all of which are known to the patient (and many of which affect people differently and in seemingly unpredictable ways). </a:t>
            </a:r>
          </a:p>
          <a:p>
            <a:endParaRPr lang="en-US" baseline="0" dirty="0" smtClean="0"/>
          </a:p>
          <a:p>
            <a:endParaRPr lang="en-US" baseline="0" dirty="0" smtClean="0"/>
          </a:p>
          <a:p>
            <a:r>
              <a:rPr lang="en-US" baseline="0" dirty="0" err="1" smtClean="0"/>
              <a:t>Minimed</a:t>
            </a:r>
            <a:r>
              <a:rPr lang="en-US" baseline="0" dirty="0" smtClean="0"/>
              <a:t>: http://</a:t>
            </a:r>
            <a:r>
              <a:rPr lang="en-US" baseline="0" dirty="0" err="1" smtClean="0"/>
              <a:t>www.diabetesproductsource.com</a:t>
            </a:r>
            <a:r>
              <a:rPr lang="en-US" baseline="0" dirty="0" smtClean="0"/>
              <a:t>/product/</a:t>
            </a:r>
            <a:r>
              <a:rPr lang="en-US" baseline="0" dirty="0" err="1" smtClean="0"/>
              <a:t>minimed</a:t>
            </a:r>
            <a:r>
              <a:rPr lang="en-US" baseline="0" dirty="0" smtClean="0"/>
              <a:t>-paradigm-real-time-revel-insulin-pump</a:t>
            </a:r>
          </a:p>
          <a:p>
            <a:r>
              <a:rPr lang="en-US" baseline="0" dirty="0" err="1" smtClean="0"/>
              <a:t>Fingerstick:http</a:t>
            </a:r>
            <a:r>
              <a:rPr lang="en-US" baseline="0" dirty="0" smtClean="0"/>
              <a:t>://www.tellushealth.com/blog/glucometer-to-monitor-blood-glucose-level-for-diabetes-patients/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t>
            </a:r>
            <a:r>
              <a:rPr lang="en-US" sz="1200" kern="1200" dirty="0" smtClean="0">
                <a:solidFill>
                  <a:schemeClr val="tx1"/>
                </a:solidFill>
                <a:effectLst/>
                <a:latin typeface="+mn-lt"/>
                <a:ea typeface="+mn-ea"/>
                <a:cs typeface="+mn-cs"/>
              </a:rPr>
              <a:t>World Health Organization. </a:t>
            </a:r>
            <a:r>
              <a:rPr lang="en-US" sz="1200" u="sng" kern="1200" dirty="0" smtClean="0">
                <a:solidFill>
                  <a:schemeClr val="tx1"/>
                </a:solidFill>
                <a:effectLst/>
                <a:latin typeface="+mn-lt"/>
                <a:ea typeface="+mn-ea"/>
                <a:cs typeface="+mn-cs"/>
                <a:hlinkClick r:id="rId3"/>
              </a:rPr>
              <a:t>http://www.who.int/mediacentre/factsheets/fs312/en/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FD8886-BEA0-7C4E-B004-1D72E19ED116}" type="slidenum">
              <a:rPr lang="en-US" smtClean="0"/>
              <a:t>2</a:t>
            </a:fld>
            <a:endParaRPr lang="en-US"/>
          </a:p>
        </p:txBody>
      </p:sp>
    </p:spTree>
    <p:extLst>
      <p:ext uri="{BB962C8B-B14F-4D97-AF65-F5344CB8AC3E}">
        <p14:creationId xmlns:p14="http://schemas.microsoft.com/office/powerpoint/2010/main" val="3954169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{cancer, no cancer}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A bit about form of data, why discretization useful, why strict boundaries are problematic</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Try fuzzy partitioning!</a:t>
            </a:r>
          </a:p>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12</a:t>
            </a:fld>
            <a:endParaRPr lang="en-US"/>
          </a:p>
        </p:txBody>
      </p:sp>
    </p:spTree>
    <p:extLst>
      <p:ext uri="{BB962C8B-B14F-4D97-AF65-F5344CB8AC3E}">
        <p14:creationId xmlns:p14="http://schemas.microsoft.com/office/powerpoint/2010/main" val="418836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Usual approach, 70-120 normal, outside of that too high or too low. But with device error, strict partitions don’t make sense, </a:t>
            </a:r>
            <a:r>
              <a:rPr lang="en-US" baseline="0" dirty="0" err="1" smtClean="0"/>
              <a:t>etc</a:t>
            </a:r>
            <a:r>
              <a:rPr lang="en-US" baseline="0" dirty="0" smtClean="0"/>
              <a:t> etc.</a:t>
            </a:r>
          </a:p>
          <a:p>
            <a:endParaRPr lang="en-US" baseline="0" dirty="0" smtClean="0"/>
          </a:p>
          <a:p>
            <a:r>
              <a:rPr lang="en-US" baseline="0" dirty="0" smtClean="0"/>
              <a:t>Perhaps mention (MAYBE 1 line of text/</a:t>
            </a:r>
            <a:r>
              <a:rPr lang="en-US" baseline="0" dirty="0" err="1" smtClean="0"/>
              <a:t>eq</a:t>
            </a:r>
            <a:r>
              <a:rPr lang="en-US" baseline="0" dirty="0" smtClean="0"/>
              <a:t> here) that now when calculating probabilities based on frequencies, we can now weight by probability of being mapped to particular states.</a:t>
            </a:r>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13</a:t>
            </a:fld>
            <a:endParaRPr lang="en-US"/>
          </a:p>
        </p:txBody>
      </p:sp>
    </p:spTree>
    <p:extLst>
      <p:ext uri="{BB962C8B-B14F-4D97-AF65-F5344CB8AC3E}">
        <p14:creationId xmlns:p14="http://schemas.microsoft.com/office/powerpoint/2010/main" val="384228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solidFill>
                  <a:srgbClr val="222222"/>
                </a:solidFill>
                <a:effectLst/>
                <a:latin typeface="Courier New" pitchFamily="49" charset="0"/>
                <a:cs typeface="Courier New" pitchFamily="49" charset="0"/>
              </a:rPr>
              <a:t>     : [' Prior', '  Data', ' </a:t>
            </a:r>
            <a:r>
              <a:rPr lang="en-US" b="0" i="0" smtClean="0">
                <a:solidFill>
                  <a:srgbClr val="222222"/>
                </a:solidFill>
                <a:effectLst/>
                <a:latin typeface="Courier New" pitchFamily="49" charset="0"/>
                <a:cs typeface="Courier New" pitchFamily="49" charset="0"/>
              </a:rPr>
              <a:t>Poste']</a:t>
            </a:r>
          </a:p>
          <a:p>
            <a:pPr algn="l"/>
            <a:r>
              <a:rPr lang="en-US" b="0" i="0" smtClean="0">
                <a:solidFill>
                  <a:srgbClr val="222222"/>
                </a:solidFill>
                <a:effectLst/>
                <a:latin typeface="Courier New" pitchFamily="49" charset="0"/>
                <a:cs typeface="Courier New" pitchFamily="49" charset="0"/>
              </a:rPr>
              <a:t> Means</a:t>
            </a:r>
            <a:r>
              <a:rPr lang="en-US" b="0" i="0" dirty="0" smtClean="0">
                <a:solidFill>
                  <a:srgbClr val="222222"/>
                </a:solidFill>
                <a:effectLst/>
                <a:latin typeface="Courier New" pitchFamily="49" charset="0"/>
                <a:cs typeface="Courier New" pitchFamily="49" charset="0"/>
              </a:rPr>
              <a:t>: [' 0.22 ', ' 0.50 ', ' 0.42 ']</a:t>
            </a:r>
          </a:p>
          <a:p>
            <a:pPr algn="l"/>
            <a:r>
              <a:rPr lang="en-US" b="0" i="0" dirty="0" err="1" smtClean="0">
                <a:solidFill>
                  <a:srgbClr val="222222"/>
                </a:solidFill>
                <a:effectLst/>
                <a:latin typeface="Courier New" pitchFamily="49" charset="0"/>
                <a:cs typeface="Courier New" pitchFamily="49" charset="0"/>
              </a:rPr>
              <a:t>Varia</a:t>
            </a:r>
            <a:r>
              <a:rPr lang="en-US" b="0" i="0" dirty="0" smtClean="0">
                <a:solidFill>
                  <a:srgbClr val="222222"/>
                </a:solidFill>
                <a:effectLst/>
                <a:latin typeface="Courier New" pitchFamily="49" charset="0"/>
                <a:cs typeface="Courier New" pitchFamily="49" charset="0"/>
              </a:rPr>
              <a:t>: [' 0.02 ', ' 0.08 ', ' 0.08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FFD8886-BEA0-7C4E-B004-1D72E19ED116}" type="slidenum">
              <a:rPr lang="en-US" smtClean="0"/>
              <a:t>14</a:t>
            </a:fld>
            <a:endParaRPr lang="en-US"/>
          </a:p>
        </p:txBody>
      </p:sp>
    </p:spTree>
    <p:extLst>
      <p:ext uri="{BB962C8B-B14F-4D97-AF65-F5344CB8AC3E}">
        <p14:creationId xmlns:p14="http://schemas.microsoft.com/office/powerpoint/2010/main" val="194047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15</a:t>
            </a:fld>
            <a:endParaRPr lang="en-US"/>
          </a:p>
        </p:txBody>
      </p:sp>
    </p:spTree>
    <p:extLst>
      <p:ext uri="{BB962C8B-B14F-4D97-AF65-F5344CB8AC3E}">
        <p14:creationId xmlns:p14="http://schemas.microsoft.com/office/powerpoint/2010/main" val="2258840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NOTE: should be more about giving a feel for what happens when we add in c/s. Just showing how we augment the equation in the more general case.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 </a:t>
            </a:r>
            <a:r>
              <a:rPr lang="en-US" baseline="0" dirty="0" smtClean="0"/>
              <a:t>still omitting time indices…</a:t>
            </a:r>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16</a:t>
            </a:fld>
            <a:endParaRPr lang="en-US"/>
          </a:p>
        </p:txBody>
      </p:sp>
    </p:spTree>
    <p:extLst>
      <p:ext uri="{BB962C8B-B14F-4D97-AF65-F5344CB8AC3E}">
        <p14:creationId xmlns:p14="http://schemas.microsoft.com/office/powerpoint/2010/main" val="237500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accounting for uncertainty in discretization alone and the impact it has. Using</a:t>
            </a:r>
            <a:r>
              <a:rPr lang="en-US" baseline="0" dirty="0" smtClean="0"/>
              <a:t> nice example from abstract.</a:t>
            </a:r>
          </a:p>
          <a:p>
            <a:endParaRPr lang="en-US" baseline="0" dirty="0" smtClean="0"/>
          </a:p>
          <a:p>
            <a:r>
              <a:rPr lang="en-US" baseline="0" dirty="0" smtClean="0"/>
              <a:t>Explain figures. Included distributions just as a reminder.</a:t>
            </a:r>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17</a:t>
            </a:fld>
            <a:endParaRPr lang="en-US"/>
          </a:p>
        </p:txBody>
      </p:sp>
    </p:spTree>
    <p:extLst>
      <p:ext uri="{BB962C8B-B14F-4D97-AF65-F5344CB8AC3E}">
        <p14:creationId xmlns:p14="http://schemas.microsoft.com/office/powerpoint/2010/main" val="1094909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18</a:t>
            </a:fld>
            <a:endParaRPr lang="en-US"/>
          </a:p>
        </p:txBody>
      </p:sp>
    </p:spTree>
    <p:extLst>
      <p:ext uri="{BB962C8B-B14F-4D97-AF65-F5344CB8AC3E}">
        <p14:creationId xmlns:p14="http://schemas.microsoft.com/office/powerpoint/2010/main" val="1094909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19</a:t>
            </a:fld>
            <a:endParaRPr lang="en-US"/>
          </a:p>
        </p:txBody>
      </p:sp>
    </p:spTree>
    <p:extLst>
      <p:ext uri="{BB962C8B-B14F-4D97-AF65-F5344CB8AC3E}">
        <p14:creationId xmlns:p14="http://schemas.microsoft.com/office/powerpoint/2010/main" val="1094909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20</a:t>
            </a:fld>
            <a:endParaRPr lang="en-US"/>
          </a:p>
        </p:txBody>
      </p:sp>
    </p:spTree>
    <p:extLst>
      <p:ext uri="{BB962C8B-B14F-4D97-AF65-F5344CB8AC3E}">
        <p14:creationId xmlns:p14="http://schemas.microsoft.com/office/powerpoint/2010/main" val="1094909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Diabetes Management Integrated Technology Research Initiative</a:t>
            </a:r>
          </a:p>
          <a:p>
            <a:endParaRPr lang="en-US" sz="1200" b="0" i="0" kern="1200" dirty="0" smtClean="0">
              <a:solidFill>
                <a:schemeClr val="tx1"/>
              </a:solidFill>
              <a:effectLst/>
              <a:latin typeface="+mn-lt"/>
              <a:ea typeface="+mn-ea"/>
              <a:cs typeface="+mn-cs"/>
            </a:endParaRPr>
          </a:p>
          <a:p>
            <a:r>
              <a:rPr lang="en-US" dirty="0" smtClean="0">
                <a:hlinkClick r:id="rId3"/>
              </a:rPr>
              <a:t>http://dial.ucsd.edu/what-we-do.php</a:t>
            </a:r>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21</a:t>
            </a:fld>
            <a:endParaRPr lang="en-US"/>
          </a:p>
        </p:txBody>
      </p:sp>
    </p:spTree>
    <p:extLst>
      <p:ext uri="{BB962C8B-B14F-4D97-AF65-F5344CB8AC3E}">
        <p14:creationId xmlns:p14="http://schemas.microsoft.com/office/powerpoint/2010/main" val="2513359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uncertainty all the more important when</a:t>
            </a:r>
            <a:r>
              <a:rPr lang="en-US" baseline="0" dirty="0" smtClean="0"/>
              <a:t> machines move to </a:t>
            </a:r>
            <a:endParaRPr lang="en-US" dirty="0" smtClean="0"/>
          </a:p>
          <a:p>
            <a:endParaRPr lang="en-US" dirty="0" smtClean="0"/>
          </a:p>
          <a:p>
            <a:r>
              <a:rPr lang="en-US" dirty="0" smtClean="0"/>
              <a:t>Artificial pancreas: tries to link CGM/pump, but it’s missing info on activity and nutrition,</a:t>
            </a:r>
            <a:r>
              <a:rPr lang="en-US" baseline="0" dirty="0" smtClean="0"/>
              <a:t> which have a big impact on BG.  Figure from http://</a:t>
            </a:r>
            <a:r>
              <a:rPr lang="en-US" baseline="0" dirty="0" err="1" smtClean="0"/>
              <a:t>discoverysedge.mayo.edu</a:t>
            </a:r>
            <a:r>
              <a:rPr lang="en-US" baseline="0" dirty="0" smtClean="0"/>
              <a:t>/artificial-pancreas/</a:t>
            </a:r>
          </a:p>
          <a:p>
            <a:endParaRPr lang="en-US" baseline="0" dirty="0" smtClean="0"/>
          </a:p>
          <a:p>
            <a:r>
              <a:rPr lang="en-US" baseline="0" dirty="0" smtClean="0"/>
              <a:t>Instead: aim to use </a:t>
            </a:r>
            <a:r>
              <a:rPr lang="en-US" baseline="0" dirty="0" err="1" smtClean="0"/>
              <a:t>bodyworn</a:t>
            </a:r>
            <a:r>
              <a:rPr lang="en-US" baseline="0" dirty="0" smtClean="0"/>
              <a:t> sensors to collect data, link this with CGM/pump, and give predictions on BG and insulin needs. </a:t>
            </a:r>
          </a:p>
          <a:p>
            <a:endParaRPr lang="en-US" baseline="0" dirty="0" smtClean="0"/>
          </a:p>
          <a:p>
            <a:r>
              <a:rPr lang="en-US" baseline="0" dirty="0" smtClean="0"/>
              <a:t>Incorrect predictions can lead to severe consequences (</a:t>
            </a:r>
            <a:r>
              <a:rPr lang="en-US" sz="1200" b="0" i="0" u="none" strike="noStrike" kern="1200" baseline="0" dirty="0" smtClean="0">
                <a:solidFill>
                  <a:schemeClr val="tx1"/>
                </a:solidFill>
                <a:latin typeface="+mn-lt"/>
                <a:ea typeface="+mn-ea"/>
                <a:cs typeface="+mn-cs"/>
              </a:rPr>
              <a:t>an insulin overdose can lead to coma or even death), so we need to be sure that our predictions are stable and that we intervene on variable that can produce the effects of interest (and are not merely associated with them)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3</a:t>
            </a:fld>
            <a:endParaRPr lang="en-US"/>
          </a:p>
        </p:txBody>
      </p:sp>
    </p:spTree>
    <p:extLst>
      <p:ext uri="{BB962C8B-B14F-4D97-AF65-F5344CB8AC3E}">
        <p14:creationId xmlns:p14="http://schemas.microsoft.com/office/powerpoint/2010/main" val="2779090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baseline="0" dirty="0" smtClean="0">
                <a:solidFill>
                  <a:schemeClr val="tx1"/>
                </a:solidFill>
                <a:effectLst/>
                <a:latin typeface="+mn-lt"/>
                <a:ea typeface="+mn-ea"/>
                <a:cs typeface="+mn-cs"/>
              </a:rPr>
              <a:t>(at short timescales that glucose, unsurprisingly, tends to stay at its current state) </a:t>
            </a:r>
          </a:p>
          <a:p>
            <a:r>
              <a:rPr lang="en-US" sz="1200" i="0" kern="1200" dirty="0" smtClean="0">
                <a:solidFill>
                  <a:schemeClr val="tx1"/>
                </a:solidFill>
                <a:effectLst/>
                <a:latin typeface="+mn-lt"/>
                <a:ea typeface="+mn-ea"/>
                <a:cs typeface="+mn-cs"/>
              </a:rPr>
              <a:t>We compared results using uncertain discretization of glucose values to those with traditional discretization (where values in [70,120] are considered normal). Using the proposed method, we were able to identify very </a:t>
            </a:r>
            <a:r>
              <a:rPr lang="en-US" sz="1200" b="1" i="0" kern="1200" dirty="0" smtClean="0">
                <a:solidFill>
                  <a:schemeClr val="tx1"/>
                </a:solidFill>
                <a:effectLst/>
                <a:latin typeface="+mn-lt"/>
                <a:ea typeface="+mn-ea"/>
                <a:cs typeface="+mn-cs"/>
              </a:rPr>
              <a:t>vigorous exercise </a:t>
            </a:r>
            <a:r>
              <a:rPr lang="en-US" sz="1200" i="0" kern="1200" dirty="0" smtClean="0">
                <a:solidFill>
                  <a:schemeClr val="tx1"/>
                </a:solidFill>
                <a:effectLst/>
                <a:latin typeface="+mn-lt"/>
                <a:ea typeface="+mn-ea"/>
                <a:cs typeface="+mn-cs"/>
              </a:rPr>
              <a:t>as a significant potential cause of </a:t>
            </a:r>
            <a:r>
              <a:rPr lang="en-US" sz="1200" b="1" i="0" kern="1200" dirty="0" smtClean="0">
                <a:solidFill>
                  <a:schemeClr val="tx1"/>
                </a:solidFill>
                <a:effectLst/>
                <a:latin typeface="+mn-lt"/>
                <a:ea typeface="+mn-ea"/>
                <a:cs typeface="+mn-cs"/>
              </a:rPr>
              <a:t>hyperglycemia</a:t>
            </a:r>
            <a:r>
              <a:rPr lang="en-US" sz="1200" i="0" kern="1200" dirty="0" smtClean="0">
                <a:solidFill>
                  <a:schemeClr val="tx1"/>
                </a:solidFill>
                <a:effectLst/>
                <a:latin typeface="+mn-lt"/>
                <a:ea typeface="+mn-ea"/>
                <a:cs typeface="+mn-cs"/>
              </a:rPr>
              <a:t>, with this effect occurring from 5-80 minutes after activity and peaking between 15-40 minutes. This response has been previously identified in individuals with T1DM, and thus gives us confidence in the methodology and the sensor data quality, as we could identify the relationship with a relatively small sample. On the other hand, this relationship was not identified in the data discretized according to the traditional range, demonstrating that incorporating uncertainty can lower false negative rates. </a:t>
            </a:r>
            <a:endParaRPr lang="en-US" sz="1200" i="1"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22</a:t>
            </a:fld>
            <a:endParaRPr lang="en-US"/>
          </a:p>
        </p:txBody>
      </p:sp>
    </p:spTree>
    <p:extLst>
      <p:ext uri="{BB962C8B-B14F-4D97-AF65-F5344CB8AC3E}">
        <p14:creationId xmlns:p14="http://schemas.microsoft.com/office/powerpoint/2010/main" val="789236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it's not the full SOPD distribution, but the standard deviation of the SOPD already captures much more information on uncertainty than, say, an interval or at worst, a single point.</a:t>
            </a:r>
          </a:p>
          <a:p>
            <a:endParaRPr lang="en-US" dirty="0" smtClean="0"/>
          </a:p>
          <a:p>
            <a:r>
              <a:rPr lang="en-US" dirty="0" smtClean="0"/>
              <a:t>we have ideas for how to do so, but we need to actually do try them on real data</a:t>
            </a:r>
          </a:p>
          <a:p>
            <a:endParaRPr lang="en-US" dirty="0" smtClean="0"/>
          </a:p>
          <a:p>
            <a:pPr lvl="1"/>
            <a:r>
              <a:rPr lang="en-US" dirty="0" smtClean="0">
                <a:sym typeface="Wingdings" pitchFamily="2" charset="2"/>
              </a:rPr>
              <a:t>Implement adjustment for missing, outdated data</a:t>
            </a:r>
          </a:p>
          <a:p>
            <a:pPr lvl="1"/>
            <a:r>
              <a:rPr lang="en-US" dirty="0" smtClean="0">
                <a:sym typeface="Wingdings" pitchFamily="2" charset="2"/>
              </a:rPr>
              <a:t>Capture more of the SOPD beyond standard deviation</a:t>
            </a:r>
          </a:p>
          <a:p>
            <a:pPr lvl="1"/>
            <a:r>
              <a:rPr lang="en-US" smtClean="0">
                <a:sym typeface="Wingdings" pitchFamily="2" charset="2"/>
              </a:rPr>
              <a:t>Formally prove SOPD robustness to approximation</a:t>
            </a:r>
          </a:p>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23</a:t>
            </a:fld>
            <a:endParaRPr lang="en-US"/>
          </a:p>
        </p:txBody>
      </p:sp>
    </p:spTree>
    <p:extLst>
      <p:ext uri="{BB962C8B-B14F-4D97-AF65-F5344CB8AC3E}">
        <p14:creationId xmlns:p14="http://schemas.microsoft.com/office/powerpoint/2010/main" val="572713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it's not the full SOPD distribution, but the standard deviation of the SOPD already captures much more information on uncertainty than, say, an interval or at worst, a single point.</a:t>
            </a:r>
          </a:p>
          <a:p>
            <a:endParaRPr lang="en-US" dirty="0" smtClean="0"/>
          </a:p>
          <a:p>
            <a:r>
              <a:rPr lang="en-US" dirty="0" smtClean="0"/>
              <a:t>we have ideas for how to do so, but we need to actually do try them on real data</a:t>
            </a:r>
          </a:p>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25</a:t>
            </a:fld>
            <a:endParaRPr lang="en-US"/>
          </a:p>
        </p:txBody>
      </p:sp>
    </p:spTree>
    <p:extLst>
      <p:ext uri="{BB962C8B-B14F-4D97-AF65-F5344CB8AC3E}">
        <p14:creationId xmlns:p14="http://schemas.microsoft.com/office/powerpoint/2010/main" val="57271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this problem hard?</a:t>
            </a:r>
            <a:r>
              <a:rPr lang="en-US" baseline="0" dirty="0" smtClean="0"/>
              <a:t> On top of not truly understanding all of the factors that interact to impact blood glucose, we have to find these and patients must make decisions with highly uncertain data.</a:t>
            </a:r>
          </a:p>
        </p:txBody>
      </p:sp>
      <p:sp>
        <p:nvSpPr>
          <p:cNvPr id="4" name="Slide Number Placeholder 3"/>
          <p:cNvSpPr>
            <a:spLocks noGrp="1"/>
          </p:cNvSpPr>
          <p:nvPr>
            <p:ph type="sldNum" sz="quarter" idx="10"/>
          </p:nvPr>
        </p:nvSpPr>
        <p:spPr/>
        <p:txBody>
          <a:bodyPr/>
          <a:lstStyle/>
          <a:p>
            <a:fld id="{5FFD8886-BEA0-7C4E-B004-1D72E19ED116}" type="slidenum">
              <a:rPr lang="en-US" smtClean="0"/>
              <a:t>4</a:t>
            </a:fld>
            <a:endParaRPr lang="en-US"/>
          </a:p>
        </p:txBody>
      </p:sp>
    </p:spTree>
    <p:extLst>
      <p:ext uri="{BB962C8B-B14F-4D97-AF65-F5344CB8AC3E}">
        <p14:creationId xmlns:p14="http://schemas.microsoft.com/office/powerpoint/2010/main" val="323665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this problem hard?</a:t>
            </a:r>
            <a:r>
              <a:rPr lang="en-US" baseline="0" dirty="0" smtClean="0"/>
              <a:t> On top of not truly understanding all of the factors that interact to impact blood glucose, we have to find these and patients must make decisions with highly uncertain data.</a:t>
            </a:r>
          </a:p>
        </p:txBody>
      </p:sp>
      <p:sp>
        <p:nvSpPr>
          <p:cNvPr id="4" name="Slide Number Placeholder 3"/>
          <p:cNvSpPr>
            <a:spLocks noGrp="1"/>
          </p:cNvSpPr>
          <p:nvPr>
            <p:ph type="sldNum" sz="quarter" idx="10"/>
          </p:nvPr>
        </p:nvSpPr>
        <p:spPr/>
        <p:txBody>
          <a:bodyPr/>
          <a:lstStyle/>
          <a:p>
            <a:fld id="{5FFD8886-BEA0-7C4E-B004-1D72E19ED116}" type="slidenum">
              <a:rPr lang="en-US" smtClean="0"/>
              <a:t>5</a:t>
            </a:fld>
            <a:endParaRPr lang="en-US"/>
          </a:p>
        </p:txBody>
      </p:sp>
    </p:spTree>
    <p:extLst>
      <p:ext uri="{BB962C8B-B14F-4D97-AF65-F5344CB8AC3E}">
        <p14:creationId xmlns:p14="http://schemas.microsoft.com/office/powerpoint/2010/main" val="323665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this problem hard?</a:t>
            </a:r>
            <a:r>
              <a:rPr lang="en-US" baseline="0" dirty="0" smtClean="0"/>
              <a:t> On top of not truly understanding all of the factors that interact to impact blood glucose, we have to find these and patients must make decisions with highly uncertain data.</a:t>
            </a:r>
          </a:p>
        </p:txBody>
      </p:sp>
      <p:sp>
        <p:nvSpPr>
          <p:cNvPr id="4" name="Slide Number Placeholder 3"/>
          <p:cNvSpPr>
            <a:spLocks noGrp="1"/>
          </p:cNvSpPr>
          <p:nvPr>
            <p:ph type="sldNum" sz="quarter" idx="10"/>
          </p:nvPr>
        </p:nvSpPr>
        <p:spPr/>
        <p:txBody>
          <a:bodyPr/>
          <a:lstStyle/>
          <a:p>
            <a:fld id="{5FFD8886-BEA0-7C4E-B004-1D72E19ED116}" type="slidenum">
              <a:rPr lang="en-US" smtClean="0"/>
              <a:t>6</a:t>
            </a:fld>
            <a:endParaRPr lang="en-US"/>
          </a:p>
        </p:txBody>
      </p:sp>
    </p:spTree>
    <p:extLst>
      <p:ext uri="{BB962C8B-B14F-4D97-AF65-F5344CB8AC3E}">
        <p14:creationId xmlns:p14="http://schemas.microsoft.com/office/powerpoint/2010/main" val="3236657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Distinguish</a:t>
            </a:r>
            <a:r>
              <a:rPr lang="en-US" baseline="0" dirty="0" smtClean="0"/>
              <a:t> variable vs. observation-specific uncertainty</a:t>
            </a:r>
          </a:p>
          <a:p>
            <a:endParaRPr lang="en-US" baseline="0" dirty="0" smtClean="0"/>
          </a:p>
        </p:txBody>
      </p:sp>
      <p:sp>
        <p:nvSpPr>
          <p:cNvPr id="4" name="Slide Number Placeholder 3"/>
          <p:cNvSpPr>
            <a:spLocks noGrp="1"/>
          </p:cNvSpPr>
          <p:nvPr>
            <p:ph type="sldNum" sz="quarter" idx="10"/>
          </p:nvPr>
        </p:nvSpPr>
        <p:spPr/>
        <p:txBody>
          <a:bodyPr/>
          <a:lstStyle/>
          <a:p>
            <a:fld id="{5FFD8886-BEA0-7C4E-B004-1D72E19ED116}" type="slidenum">
              <a:rPr lang="en-US" smtClean="0"/>
              <a:t>7</a:t>
            </a:fld>
            <a:endParaRPr lang="en-US"/>
          </a:p>
        </p:txBody>
      </p:sp>
    </p:spTree>
    <p:extLst>
      <p:ext uri="{BB962C8B-B14F-4D97-AF65-F5344CB8AC3E}">
        <p14:creationId xmlns:p14="http://schemas.microsoft.com/office/powerpoint/2010/main" val="3236657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Incorporate observation-specific beliefs in causal inference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Computable </a:t>
            </a:r>
            <a:r>
              <a:rPr lang="en-US" dirty="0" smtClean="0">
                <a:sym typeface="Wingdings" pitchFamily="2" charset="2"/>
              </a:rPr>
              <a:t> We want to incorporate uncertainty in</a:t>
            </a:r>
            <a:r>
              <a:rPr lang="en-US" baseline="0" dirty="0" smtClean="0">
                <a:sym typeface="Wingdings" pitchFamily="2" charset="2"/>
              </a:rPr>
              <a:t> causal inference methods we can feasibly use on real data, not just create theoretical models of uncertainty adjustment!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Highlight state of the art: </a:t>
            </a:r>
            <a:r>
              <a:rPr lang="en-US" dirty="0" smtClean="0">
                <a:solidFill>
                  <a:srgbClr val="FF0000"/>
                </a:solidFill>
              </a:rPr>
              <a:t>Just highlight current inadequacies (no major detail) in uncertainty &amp;</a:t>
            </a:r>
            <a:r>
              <a:rPr lang="en-US" baseline="0" dirty="0" smtClean="0">
                <a:solidFill>
                  <a:srgbClr val="FF0000"/>
                </a:solidFill>
              </a:rPr>
              <a:t> causal inference</a:t>
            </a: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What’s lacking? Why isn’t the problem solved?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We need causal inference methods that incorporate</a:t>
            </a:r>
            <a:r>
              <a:rPr lang="en-US" baseline="0" dirty="0" smtClean="0">
                <a:solidFill>
                  <a:srgbClr val="FF0000"/>
                </a:solidFill>
              </a:rPr>
              <a:t> our entire belief state.  That means assigning belief distributions to each value of a parameter.  Current methods are too coarse-grained; most common belief representation is </a:t>
            </a:r>
            <a:r>
              <a:rPr lang="en-US" u="sng" baseline="0" dirty="0" smtClean="0">
                <a:solidFill>
                  <a:srgbClr val="FF0000"/>
                </a:solidFill>
              </a:rPr>
              <a:t>intervals</a:t>
            </a:r>
            <a:r>
              <a:rPr lang="en-US" baseline="0" dirty="0" smtClean="0">
                <a:solidFill>
                  <a:srgbClr val="FF0000"/>
                </a:solidFill>
              </a:rPr>
              <a:t> &lt;- lack detail. (</a:t>
            </a:r>
            <a:r>
              <a:rPr lang="en-US" baseline="0" dirty="0" err="1" smtClean="0">
                <a:solidFill>
                  <a:srgbClr val="FF0000"/>
                </a:solidFill>
              </a:rPr>
              <a:t>todo</a:t>
            </a:r>
            <a:r>
              <a:rPr lang="en-US" baseline="0" dirty="0" smtClean="0">
                <a:solidFill>
                  <a:srgbClr val="FF0000"/>
                </a:solidFill>
              </a:rPr>
              <a:t>: back up that fact with a reference)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Challenge: use finer-grained belief representation—distributions—and maintain computational feasibility at scale.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Premise: SOPD belief representation is scalable because the SOPDs maintain accuracy even when approximated.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solidFill>
                  <a:srgbClr val="FF0000"/>
                </a:solidFill>
              </a:rPr>
              <a:t>Todo</a:t>
            </a:r>
            <a:r>
              <a:rPr lang="en-US" baseline="0" dirty="0" smtClean="0">
                <a:solidFill>
                  <a:srgbClr val="FF0000"/>
                </a:solidFill>
              </a:rPr>
              <a:t>: become familiar with other methods’ take on the tradeoff between assumptions and efficiency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olidFill>
                  <a:srgbClr val="FF0000"/>
                </a:solidFill>
              </a:rPr>
              <a:t>	</a:t>
            </a:r>
            <a:r>
              <a:rPr lang="en-US" dirty="0" smtClean="0">
                <a:solidFill>
                  <a:srgbClr val="FF0000"/>
                </a:solidFill>
              </a:rPr>
              <a:t>Better adjust for uncertainty,  but don’t sacrifice Correctness or Efficiency!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solidFill>
                <a:srgbClr val="FF0000"/>
              </a:solidFill>
            </a:endParaRPr>
          </a:p>
        </p:txBody>
      </p:sp>
      <p:sp>
        <p:nvSpPr>
          <p:cNvPr id="4" name="Slide Number Placeholder 3"/>
          <p:cNvSpPr>
            <a:spLocks noGrp="1"/>
          </p:cNvSpPr>
          <p:nvPr>
            <p:ph type="sldNum" sz="quarter" idx="10"/>
          </p:nvPr>
        </p:nvSpPr>
        <p:spPr/>
        <p:txBody>
          <a:bodyPr/>
          <a:lstStyle/>
          <a:p>
            <a:fld id="{5FFD8886-BEA0-7C4E-B004-1D72E19ED116}" type="slidenum">
              <a:rPr lang="en-US" smtClean="0"/>
              <a:t>8</a:t>
            </a:fld>
            <a:endParaRPr lang="en-US"/>
          </a:p>
        </p:txBody>
      </p:sp>
    </p:spTree>
    <p:extLst>
      <p:ext uri="{BB962C8B-B14F-4D97-AF65-F5344CB8AC3E}">
        <p14:creationId xmlns:p14="http://schemas.microsoft.com/office/powerpoint/2010/main" val="231136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idea</a:t>
            </a:r>
            <a:r>
              <a:rPr lang="en-US" baseline="0" dirty="0" smtClean="0"/>
              <a:t> / desiderata</a:t>
            </a:r>
          </a:p>
          <a:p>
            <a:r>
              <a:rPr lang="en-US" baseline="0" dirty="0" smtClean="0"/>
              <a:t>Weigh uncertain values less in both </a:t>
            </a:r>
            <a:r>
              <a:rPr lang="en-US" u="sng" baseline="0" dirty="0" smtClean="0"/>
              <a:t>belief formation/updating</a:t>
            </a:r>
            <a:r>
              <a:rPr lang="en-US" baseline="0" dirty="0" smtClean="0"/>
              <a:t> and </a:t>
            </a:r>
            <a:r>
              <a:rPr lang="en-US" u="sng" baseline="0" dirty="0" smtClean="0"/>
              <a:t>causal inference</a:t>
            </a:r>
            <a:r>
              <a:rPr lang="en-US" baseline="0" dirty="0" smtClean="0"/>
              <a:t>.</a:t>
            </a:r>
          </a:p>
          <a:p>
            <a:endParaRPr lang="en-US" baseline="0" dirty="0" smtClean="0"/>
          </a:p>
          <a:p>
            <a:r>
              <a:rPr lang="en-US" baseline="0" dirty="0" smtClean="0"/>
              <a:t>Combining type level information with a specific token variable instance.</a:t>
            </a:r>
          </a:p>
          <a:p>
            <a:r>
              <a:rPr lang="en-US" baseline="0" dirty="0" smtClean="0"/>
              <a:t>Belief information vs. confidence information </a:t>
            </a:r>
            <a:r>
              <a:rPr lang="en-US" baseline="0" dirty="0" smtClean="0">
                <a:sym typeface="Wingdings" pitchFamily="2" charset="2"/>
              </a:rPr>
              <a:t> center vs. spread</a:t>
            </a:r>
          </a:p>
          <a:p>
            <a:r>
              <a:rPr lang="en-US" baseline="0" dirty="0" smtClean="0">
                <a:sym typeface="Wingdings" pitchFamily="2" charset="2"/>
              </a:rPr>
              <a:t>	Use example: read a glucose measurement: 150.  Yields evidence on the actual BG level– it may be high == center.  Certainty in whether the measurement itself reflects reality == spread.</a:t>
            </a:r>
          </a:p>
          <a:p>
            <a:endParaRPr lang="en-US" dirty="0" smtClean="0"/>
          </a:p>
          <a:p>
            <a:r>
              <a:rPr lang="en-US" baseline="0" dirty="0" smtClean="0"/>
              <a:t>Missing data: </a:t>
            </a:r>
            <a:r>
              <a:rPr lang="en-US" dirty="0" smtClean="0"/>
              <a:t>distinguish </a:t>
            </a:r>
          </a:p>
          <a:p>
            <a:r>
              <a:rPr lang="en-US" dirty="0" smtClean="0"/>
              <a:t>	data missing by design (such as different sampling frequencies) from data missing for other reasons</a:t>
            </a:r>
          </a:p>
          <a:p>
            <a:r>
              <a:rPr lang="en-US" dirty="0" smtClean="0"/>
              <a:t>	recoverable data from non-recoverable data -- recoverable data is defined to be data OAR (observed at random) such that it is independent of other variables' values</a:t>
            </a:r>
          </a:p>
          <a:p>
            <a:r>
              <a:rPr lang="en-US" dirty="0" smtClean="0"/>
              <a:t>from </a:t>
            </a:r>
            <a:r>
              <a:rPr lang="en-US" dirty="0" err="1" smtClean="0"/>
              <a:t>Cismondi</a:t>
            </a:r>
            <a:r>
              <a:rPr lang="en-US" dirty="0" smtClean="0"/>
              <a:t>, </a:t>
            </a:r>
            <a:r>
              <a:rPr lang="en-US" dirty="0" err="1" smtClean="0"/>
              <a:t>Fialho</a:t>
            </a:r>
            <a:r>
              <a:rPr lang="en-US" dirty="0" smtClean="0"/>
              <a:t> et al (2013).</a:t>
            </a:r>
          </a:p>
          <a:p>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9</a:t>
            </a:fld>
            <a:endParaRPr lang="en-US"/>
          </a:p>
        </p:txBody>
      </p:sp>
    </p:spTree>
    <p:extLst>
      <p:ext uri="{BB962C8B-B14F-4D97-AF65-F5344CB8AC3E}">
        <p14:creationId xmlns:p14="http://schemas.microsoft.com/office/powerpoint/2010/main" val="252087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one way we incorporate</a:t>
            </a:r>
            <a:r>
              <a:rPr lang="en-US" baseline="0" dirty="0" smtClean="0"/>
              <a:t> confidence info.  Each data point has a confidence level, taken as 1 without any additional info.</a:t>
            </a:r>
          </a:p>
          <a:p>
            <a:r>
              <a:rPr lang="en-US" baseline="0" dirty="0" smtClean="0"/>
              <a:t>It’s the relative confidence ratios that count, since we use them as weights in taking weighted averages (see causal inference slide later)</a:t>
            </a:r>
          </a:p>
          <a:p>
            <a:r>
              <a:rPr lang="en-US" baseline="0" dirty="0" smtClean="0"/>
              <a:t>First couple points from CGM and </a:t>
            </a:r>
            <a:r>
              <a:rPr lang="en-US" baseline="0" dirty="0" err="1" smtClean="0"/>
              <a:t>BodyMedia</a:t>
            </a:r>
            <a:r>
              <a:rPr lang="en-US" baseline="0" dirty="0" smtClean="0"/>
              <a:t> </a:t>
            </a:r>
            <a:r>
              <a:rPr lang="en-US" baseline="0" dirty="0" err="1" smtClean="0"/>
              <a:t>SenseWear</a:t>
            </a:r>
            <a:r>
              <a:rPr lang="en-US" baseline="0" dirty="0" smtClean="0"/>
              <a:t> Activity Monitor have less confidence due to calibration / running average initialization.</a:t>
            </a:r>
          </a:p>
          <a:p>
            <a:endParaRPr lang="en-US" baseline="0" dirty="0" smtClean="0"/>
          </a:p>
          <a:p>
            <a:r>
              <a:rPr lang="en-US" baseline="0" dirty="0" smtClean="0"/>
              <a:t>We can do this any time we have metadata—information on relative evidence confidence–at the type or token level.</a:t>
            </a:r>
            <a:endParaRPr lang="en-US" dirty="0"/>
          </a:p>
        </p:txBody>
      </p:sp>
      <p:sp>
        <p:nvSpPr>
          <p:cNvPr id="4" name="Slide Number Placeholder 3"/>
          <p:cNvSpPr>
            <a:spLocks noGrp="1"/>
          </p:cNvSpPr>
          <p:nvPr>
            <p:ph type="sldNum" sz="quarter" idx="10"/>
          </p:nvPr>
        </p:nvSpPr>
        <p:spPr/>
        <p:txBody>
          <a:bodyPr/>
          <a:lstStyle/>
          <a:p>
            <a:fld id="{5FFD8886-BEA0-7C4E-B004-1D72E19ED116}" type="slidenum">
              <a:rPr lang="en-US" smtClean="0"/>
              <a:t>11</a:t>
            </a:fld>
            <a:endParaRPr lang="en-US"/>
          </a:p>
        </p:txBody>
      </p:sp>
    </p:spTree>
    <p:extLst>
      <p:ext uri="{BB962C8B-B14F-4D97-AF65-F5344CB8AC3E}">
        <p14:creationId xmlns:p14="http://schemas.microsoft.com/office/powerpoint/2010/main" val="410836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2D416A-ED15-374F-91DB-FE56E242ECEF}" type="datetimeFigureOut">
              <a:rPr lang="en-US" smtClean="0"/>
              <a:t>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284792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D416A-ED15-374F-91DB-FE56E242ECEF}" type="datetimeFigureOut">
              <a:rPr lang="en-US" smtClean="0"/>
              <a:t>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188008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D416A-ED15-374F-91DB-FE56E242ECEF}" type="datetimeFigureOut">
              <a:rPr lang="en-US" smtClean="0"/>
              <a:t>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217012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D416A-ED15-374F-91DB-FE56E242ECEF}" type="datetimeFigureOut">
              <a:rPr lang="en-US" smtClean="0"/>
              <a:t>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273845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2D416A-ED15-374F-91DB-FE56E242ECEF}" type="datetimeFigureOut">
              <a:rPr lang="en-US" smtClean="0"/>
              <a:t>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212641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2D416A-ED15-374F-91DB-FE56E242ECEF}" type="datetimeFigureOut">
              <a:rPr lang="en-US" smtClean="0"/>
              <a:t>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115905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2D416A-ED15-374F-91DB-FE56E242ECEF}" type="datetimeFigureOut">
              <a:rPr lang="en-US" smtClean="0"/>
              <a:t>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338612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2D416A-ED15-374F-91DB-FE56E242ECEF}" type="datetimeFigureOut">
              <a:rPr lang="en-US" smtClean="0"/>
              <a:t>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354244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416A-ED15-374F-91DB-FE56E242ECEF}" type="datetimeFigureOut">
              <a:rPr lang="en-US" smtClean="0"/>
              <a:t>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129516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D416A-ED15-374F-91DB-FE56E242ECEF}" type="datetimeFigureOut">
              <a:rPr lang="en-US" smtClean="0"/>
              <a:t>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200834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2D416A-ED15-374F-91DB-FE56E242ECEF}" type="datetimeFigureOut">
              <a:rPr lang="en-US" smtClean="0"/>
              <a:t>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EDD68-2994-7D40-8034-B54BD79E47DE}" type="slidenum">
              <a:rPr lang="en-US" smtClean="0"/>
              <a:t>‹#›</a:t>
            </a:fld>
            <a:endParaRPr lang="en-US"/>
          </a:p>
        </p:txBody>
      </p:sp>
    </p:spTree>
    <p:extLst>
      <p:ext uri="{BB962C8B-B14F-4D97-AF65-F5344CB8AC3E}">
        <p14:creationId xmlns:p14="http://schemas.microsoft.com/office/powerpoint/2010/main" val="25264543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D416A-ED15-374F-91DB-FE56E242ECEF}" type="datetimeFigureOut">
              <a:rPr lang="en-US" smtClean="0"/>
              <a:t>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EDD68-2994-7D40-8034-B54BD79E47DE}" type="slidenum">
              <a:rPr lang="en-US" smtClean="0"/>
              <a:t>‹#›</a:t>
            </a:fld>
            <a:endParaRPr lang="en-US"/>
          </a:p>
        </p:txBody>
      </p:sp>
    </p:spTree>
    <p:extLst>
      <p:ext uri="{BB962C8B-B14F-4D97-AF65-F5344CB8AC3E}">
        <p14:creationId xmlns:p14="http://schemas.microsoft.com/office/powerpoint/2010/main" val="102722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package" Target="../embeddings/Microsoft_Excel_Sheet5.xlsx"/><Relationship Id="rId5" Type="http://schemas.openxmlformats.org/officeDocument/2006/relationships/image" Target="../media/image9.emf"/><Relationship Id="rId6" Type="http://schemas.openxmlformats.org/officeDocument/2006/relationships/package" Target="../embeddings/Microsoft_Excel_Sheet6.xlsx"/><Relationship Id="rId7"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3.emf"/><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package" Target="../embeddings/Microsoft_Excel_Sheet1.xlsx"/><Relationship Id="rId5"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package" Target="../embeddings/Microsoft_Excel_Sheet2.xlsx"/><Relationship Id="rId5"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Excel_Sheet3.xlsx"/><Relationship Id="rId5"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Excel_Sheet4.xlsx"/><Relationship Id="rId5"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Causal Inference under Uncertainty</a:t>
            </a:r>
            <a:br>
              <a:rPr lang="en-US" sz="4000" dirty="0"/>
            </a:br>
            <a:r>
              <a:rPr lang="en-US" sz="4000" dirty="0"/>
              <a:t>via Adjustments and SOPDs</a:t>
            </a:r>
          </a:p>
        </p:txBody>
      </p:sp>
      <p:sp>
        <p:nvSpPr>
          <p:cNvPr id="3" name="Subtitle 2"/>
          <p:cNvSpPr>
            <a:spLocks noGrp="1"/>
          </p:cNvSpPr>
          <p:nvPr>
            <p:ph type="subTitle" idx="1"/>
          </p:nvPr>
        </p:nvSpPr>
        <p:spPr/>
        <p:txBody>
          <a:bodyPr/>
          <a:lstStyle/>
          <a:p>
            <a:r>
              <a:rPr lang="nl-NL" sz="2800" dirty="0" smtClean="0"/>
              <a:t>Dylan Hutchison</a:t>
            </a:r>
            <a:r>
              <a:rPr lang="nl-NL" sz="2800" dirty="0"/>
              <a:t> </a:t>
            </a:r>
            <a:r>
              <a:rPr lang="nl-NL" sz="2800" dirty="0" smtClean="0"/>
              <a:t>and Samantha Kleinberg</a:t>
            </a:r>
          </a:p>
          <a:p>
            <a:r>
              <a:rPr lang="nl-NL" sz="2400" dirty="0" smtClean="0"/>
              <a:t>Stevens Institute of Technology</a:t>
            </a:r>
            <a:endParaRPr lang="en-US" sz="2400" dirty="0"/>
          </a:p>
        </p:txBody>
      </p:sp>
    </p:spTree>
    <p:extLst>
      <p:ext uri="{BB962C8B-B14F-4D97-AF65-F5344CB8AC3E}">
        <p14:creationId xmlns:p14="http://schemas.microsoft.com/office/powerpoint/2010/main" val="42111275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0"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l="11261" t="7474" r="8499" b="8971"/>
          <a:stretch/>
        </p:blipFill>
        <p:spPr bwMode="auto">
          <a:xfrm>
            <a:off x="2444399" y="1762996"/>
            <a:ext cx="4173314" cy="325925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normAutofit fontScale="90000"/>
          </a:bodyPr>
          <a:lstStyle/>
          <a:p>
            <a:r>
              <a:rPr lang="en-US" smtClean="0"/>
              <a:t>Second Order Probability Distribution</a:t>
            </a:r>
            <a:endParaRPr lang="en-US" dirty="0"/>
          </a:p>
        </p:txBody>
      </p:sp>
      <p:sp>
        <p:nvSpPr>
          <p:cNvPr id="6" name="Up Arrow 5"/>
          <p:cNvSpPr/>
          <p:nvPr/>
        </p:nvSpPr>
        <p:spPr>
          <a:xfrm rot="10800000">
            <a:off x="3937444" y="2753636"/>
            <a:ext cx="344384" cy="795647"/>
          </a:xfrm>
          <a:prstGeom prst="upArrow">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402301" y="2736390"/>
            <a:ext cx="3943708" cy="954107"/>
          </a:xfrm>
          <a:prstGeom prst="rect">
            <a:avLst/>
          </a:prstGeom>
          <a:solidFill>
            <a:schemeClr val="bg1"/>
          </a:solidFill>
        </p:spPr>
        <p:txBody>
          <a:bodyPr wrap="none">
            <a:spAutoFit/>
          </a:bodyPr>
          <a:lstStyle/>
          <a:p>
            <a:r>
              <a:rPr lang="en-US" sz="2800" dirty="0" smtClean="0"/>
              <a:t>Center </a:t>
            </a:r>
            <a:r>
              <a:rPr lang="en-US" sz="2800" dirty="0"/>
              <a:t>= </a:t>
            </a:r>
            <a:r>
              <a:rPr lang="en-US" sz="2800" dirty="0" smtClean="0"/>
              <a:t>belief </a:t>
            </a:r>
          </a:p>
          <a:p>
            <a:r>
              <a:rPr lang="en-US" sz="2800" dirty="0"/>
              <a:t> </a:t>
            </a:r>
            <a:r>
              <a:rPr lang="en-US" sz="2800" dirty="0" smtClean="0"/>
              <a:t>		 </a:t>
            </a:r>
            <a:r>
              <a:rPr lang="en-US" sz="2000" dirty="0" smtClean="0"/>
              <a:t> </a:t>
            </a:r>
            <a:r>
              <a:rPr lang="en-US" sz="2800" dirty="0" smtClean="0"/>
              <a:t>= most </a:t>
            </a:r>
            <a:r>
              <a:rPr lang="en-US" sz="2800" dirty="0"/>
              <a:t>likely value</a:t>
            </a:r>
          </a:p>
        </p:txBody>
      </p:sp>
      <p:sp>
        <p:nvSpPr>
          <p:cNvPr id="9" name="Rectangle 8"/>
          <p:cNvSpPr/>
          <p:nvPr/>
        </p:nvSpPr>
        <p:spPr>
          <a:xfrm>
            <a:off x="3114449" y="5506048"/>
            <a:ext cx="2833211" cy="523220"/>
          </a:xfrm>
          <a:prstGeom prst="rect">
            <a:avLst/>
          </a:prstGeom>
        </p:spPr>
        <p:txBody>
          <a:bodyPr wrap="none">
            <a:spAutoFit/>
          </a:bodyPr>
          <a:lstStyle/>
          <a:p>
            <a:r>
              <a:rPr lang="en-US" sz="2800" dirty="0"/>
              <a:t>Spread = certainty</a:t>
            </a:r>
          </a:p>
        </p:txBody>
      </p:sp>
      <p:sp>
        <p:nvSpPr>
          <p:cNvPr id="10" name="Left-Right Arrow 9"/>
          <p:cNvSpPr/>
          <p:nvPr/>
        </p:nvSpPr>
        <p:spPr>
          <a:xfrm>
            <a:off x="3028827" y="5357394"/>
            <a:ext cx="3004457" cy="285007"/>
          </a:xfrm>
          <a:prstGeom prst="leftRightArrow">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b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04" y="3317268"/>
            <a:ext cx="1825625" cy="390452"/>
          </a:xfrm>
          <a:prstGeom prst="rect">
            <a:avLst/>
          </a:prstGeom>
        </p:spPr>
      </p:pic>
      <p:pic>
        <p:nvPicPr>
          <p:cNvPr id="3" name="Picture 2" descr="x.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2301" y="5093435"/>
            <a:ext cx="241300" cy="215900"/>
          </a:xfrm>
          <a:prstGeom prst="rect">
            <a:avLst/>
          </a:prstGeom>
        </p:spPr>
      </p:pic>
    </p:spTree>
    <p:extLst>
      <p:ext uri="{BB962C8B-B14F-4D97-AF65-F5344CB8AC3E}">
        <p14:creationId xmlns:p14="http://schemas.microsoft.com/office/powerpoint/2010/main" val="11443026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(center, spread)</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4117230955"/>
              </p:ext>
            </p:extLst>
          </p:nvPr>
        </p:nvGraphicFramePr>
        <p:xfrm>
          <a:off x="477088" y="1809750"/>
          <a:ext cx="3181350" cy="3238500"/>
        </p:xfrm>
        <a:graphic>
          <a:graphicData uri="http://schemas.openxmlformats.org/presentationml/2006/ole">
            <mc:AlternateContent xmlns:mc="http://schemas.openxmlformats.org/markup-compatibility/2006">
              <mc:Choice xmlns:v="urn:schemas-microsoft-com:vml" Requires="v">
                <p:oleObj spid="_x0000_s3314" name="Worksheet" r:id="rId4" imgW="3181356" imgH="3238380" progId="Excel.Sheet.12">
                  <p:embed/>
                </p:oleObj>
              </mc:Choice>
              <mc:Fallback>
                <p:oleObj name="Worksheet" r:id="rId4" imgW="3181356" imgH="3238380" progId="Excel.Sheet.12">
                  <p:embed/>
                  <p:pic>
                    <p:nvPicPr>
                      <p:cNvPr id="0" name="Object 15"/>
                      <p:cNvPicPr>
                        <a:picLocks noChangeAspect="1" noChangeArrowheads="1"/>
                      </p:cNvPicPr>
                      <p:nvPr/>
                    </p:nvPicPr>
                    <p:blipFill>
                      <a:blip r:embed="rId5"/>
                      <a:srcRect/>
                      <a:stretch>
                        <a:fillRect/>
                      </a:stretch>
                    </p:blipFill>
                    <p:spPr bwMode="auto">
                      <a:xfrm>
                        <a:off x="477088" y="1809750"/>
                        <a:ext cx="31813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506372821"/>
              </p:ext>
            </p:extLst>
          </p:nvPr>
        </p:nvGraphicFramePr>
        <p:xfrm>
          <a:off x="4685613" y="1809750"/>
          <a:ext cx="3838575" cy="3238500"/>
        </p:xfrm>
        <a:graphic>
          <a:graphicData uri="http://schemas.openxmlformats.org/presentationml/2006/ole">
            <mc:AlternateContent xmlns:mc="http://schemas.openxmlformats.org/markup-compatibility/2006">
              <mc:Choice xmlns:v="urn:schemas-microsoft-com:vml" Requires="v">
                <p:oleObj spid="_x0000_s3315" name="Worksheet" r:id="rId6" imgW="3838589" imgH="3238380" progId="Excel.Sheet.12">
                  <p:embed/>
                </p:oleObj>
              </mc:Choice>
              <mc:Fallback>
                <p:oleObj name="Worksheet" r:id="rId6" imgW="3838589" imgH="3238380" progId="Excel.Sheet.12">
                  <p:embed/>
                  <p:pic>
                    <p:nvPicPr>
                      <p:cNvPr id="0" name="Object 15"/>
                      <p:cNvPicPr>
                        <a:picLocks noChangeAspect="1" noChangeArrowheads="1"/>
                      </p:cNvPicPr>
                      <p:nvPr/>
                    </p:nvPicPr>
                    <p:blipFill>
                      <a:blip r:embed="rId7"/>
                      <a:srcRect/>
                      <a:stretch>
                        <a:fillRect/>
                      </a:stretch>
                    </p:blipFill>
                    <p:spPr bwMode="auto">
                      <a:xfrm>
                        <a:off x="4685613" y="1809750"/>
                        <a:ext cx="38385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ight Arrow 14"/>
          <p:cNvSpPr/>
          <p:nvPr/>
        </p:nvSpPr>
        <p:spPr>
          <a:xfrm>
            <a:off x="3895106" y="3123221"/>
            <a:ext cx="653143" cy="84314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4406" y="5688281"/>
            <a:ext cx="277640" cy="584775"/>
          </a:xfrm>
          <a:prstGeom prst="rect">
            <a:avLst/>
          </a:prstGeom>
          <a:noFill/>
        </p:spPr>
        <p:txBody>
          <a:bodyPr wrap="none" rtlCol="0">
            <a:spAutoFit/>
          </a:bodyPr>
          <a:lstStyle/>
          <a:p>
            <a:r>
              <a:rPr lang="en-US" sz="3200" dirty="0" smtClean="0"/>
              <a:t> </a:t>
            </a:r>
            <a:endParaRPr lang="en-US" sz="3200" dirty="0"/>
          </a:p>
        </p:txBody>
      </p:sp>
    </p:spTree>
    <p:extLst>
      <p:ext uri="{BB962C8B-B14F-4D97-AF65-F5344CB8AC3E}">
        <p14:creationId xmlns:p14="http://schemas.microsoft.com/office/powerpoint/2010/main" val="35652031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Discretization</a:t>
            </a:r>
            <a:endParaRPr lang="en-US" dirty="0"/>
          </a:p>
        </p:txBody>
      </p:sp>
      <p:sp>
        <p:nvSpPr>
          <p:cNvPr id="3" name="Content Placeholder 2"/>
          <p:cNvSpPr>
            <a:spLocks noGrp="1"/>
          </p:cNvSpPr>
          <p:nvPr>
            <p:ph idx="1"/>
          </p:nvPr>
        </p:nvSpPr>
        <p:spPr>
          <a:xfrm>
            <a:off x="457200" y="1600200"/>
            <a:ext cx="8413845" cy="4525963"/>
          </a:xfrm>
        </p:spPr>
        <p:txBody>
          <a:bodyPr>
            <a:normAutofit/>
          </a:bodyPr>
          <a:lstStyle/>
          <a:p>
            <a:r>
              <a:rPr lang="en-US" smtClean="0"/>
              <a:t>How do we partition continuous data into discrete events?</a:t>
            </a:r>
          </a:p>
          <a:p>
            <a:pPr marL="457200" lvl="1" indent="0">
              <a:buNone/>
            </a:pPr>
            <a:r>
              <a:rPr lang="en-US" smtClean="0"/>
              <a:t>           </a:t>
            </a:r>
            <a:br>
              <a:rPr lang="en-US" smtClean="0"/>
            </a:br>
            <a:r>
              <a:rPr lang="en-US" smtClean="0"/>
              <a:t>                           </a:t>
            </a:r>
          </a:p>
          <a:p>
            <a:pPr marL="457200" lvl="1" indent="0">
              <a:buNone/>
            </a:pPr>
            <a:r>
              <a:rPr lang="en-US" smtClean="0">
                <a:sym typeface="Wingdings" pitchFamily="2" charset="2"/>
              </a:rPr>
              <a:t>					</a:t>
            </a:r>
            <a:r>
              <a:rPr lang="en-US" smtClean="0">
                <a:sym typeface="Wingdings" pitchFamily="2" charset="2"/>
              </a:rPr>
              <a:t>  </a:t>
            </a:r>
            <a:r>
              <a:rPr lang="en-US" smtClean="0"/>
              <a:t>{too low, normal, too high} ?</a:t>
            </a:r>
          </a:p>
          <a:p>
            <a:endParaRPr lang="en-US" smtClean="0"/>
          </a:p>
          <a:p>
            <a:r>
              <a:rPr lang="en-US" smtClean="0"/>
              <a:t>Strict partitioning leads to inconsistencies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514551692"/>
              </p:ext>
            </p:extLst>
          </p:nvPr>
        </p:nvGraphicFramePr>
        <p:xfrm>
          <a:off x="1124855" y="3121478"/>
          <a:ext cx="1886859" cy="1013654"/>
        </p:xfrm>
        <a:graphic>
          <a:graphicData uri="http://schemas.openxmlformats.org/drawingml/2006/table">
            <a:tbl>
              <a:tblPr firstRow="1" bandRow="1">
                <a:tableStyleId>{9D7B26C5-4107-4FEC-AEDC-1716B250A1EF}</a:tableStyleId>
              </a:tblPr>
              <a:tblGrid>
                <a:gridCol w="762001"/>
                <a:gridCol w="1124858"/>
              </a:tblGrid>
              <a:tr h="489404">
                <a:tc>
                  <a:txBody>
                    <a:bodyPr/>
                    <a:lstStyle/>
                    <a:p>
                      <a:r>
                        <a:rPr lang="en-US" sz="2200" dirty="0" smtClean="0"/>
                        <a:t>Time</a:t>
                      </a:r>
                      <a:endParaRPr lang="en-US" sz="2200" dirty="0"/>
                    </a:p>
                  </a:txBody>
                  <a:tcPr>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r>
                        <a:rPr lang="en-US" sz="2200" dirty="0" smtClean="0"/>
                        <a:t>Glucose</a:t>
                      </a:r>
                      <a:endParaRPr lang="en-US" sz="2200" dirty="0"/>
                    </a:p>
                  </a:txBody>
                  <a:tcPr>
                    <a:lnL w="12700" cap="flat" cmpd="sng" algn="ctr">
                      <a:solidFill>
                        <a:scrgbClr r="0" g="0" b="0"/>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r>
              <a:tr h="524250">
                <a:tc>
                  <a:txBody>
                    <a:bodyPr/>
                    <a:lstStyle/>
                    <a:p>
                      <a:r>
                        <a:rPr lang="en-US" sz="2200" dirty="0" smtClean="0"/>
                        <a:t>8:00</a:t>
                      </a:r>
                      <a:endParaRPr lang="en-US" sz="2200" dirty="0"/>
                    </a:p>
                  </a:txBody>
                  <a:tcPr>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tc>
                  <a:txBody>
                    <a:bodyPr/>
                    <a:lstStyle/>
                    <a:p>
                      <a:r>
                        <a:rPr lang="en-US" sz="2200" dirty="0" smtClean="0"/>
                        <a:t>130</a:t>
                      </a:r>
                      <a:endParaRPr lang="en-US" sz="2200" dirty="0"/>
                    </a:p>
                  </a:txBody>
                  <a:tcPr>
                    <a:lnL w="12700" cap="flat" cmpd="sng" algn="ctr">
                      <a:solidFill>
                        <a:scrgbClr r="0" g="0" b="0"/>
                      </a:solid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075288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_comb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488" y="939797"/>
            <a:ext cx="7315200" cy="5486400"/>
          </a:xfrm>
          <a:prstGeom prst="rect">
            <a:avLst/>
          </a:prstGeom>
        </p:spPr>
      </p:pic>
      <p:sp>
        <p:nvSpPr>
          <p:cNvPr id="2" name="Title 1"/>
          <p:cNvSpPr>
            <a:spLocks noGrp="1"/>
          </p:cNvSpPr>
          <p:nvPr>
            <p:ph type="title"/>
          </p:nvPr>
        </p:nvSpPr>
        <p:spPr/>
        <p:txBody>
          <a:bodyPr/>
          <a:lstStyle/>
          <a:p>
            <a:r>
              <a:rPr lang="en-US" smtClean="0"/>
              <a:t>Uncertainty in discretization</a:t>
            </a:r>
            <a:endParaRPr lang="en-US" dirty="0"/>
          </a:p>
        </p:txBody>
      </p:sp>
    </p:spTree>
    <p:extLst>
      <p:ext uri="{BB962C8B-B14F-4D97-AF65-F5344CB8AC3E}">
        <p14:creationId xmlns:p14="http://schemas.microsoft.com/office/powerpoint/2010/main" val="3053033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el_x.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62" y="3146425"/>
            <a:ext cx="1181100" cy="469900"/>
          </a:xfrm>
          <a:prstGeom prst="rect">
            <a:avLst/>
          </a:prstGeom>
        </p:spPr>
      </p:pic>
      <p:sp>
        <p:nvSpPr>
          <p:cNvPr id="3" name="Title 2"/>
          <p:cNvSpPr>
            <a:spLocks noGrp="1"/>
          </p:cNvSpPr>
          <p:nvPr>
            <p:ph type="title"/>
          </p:nvPr>
        </p:nvSpPr>
        <p:spPr/>
        <p:txBody>
          <a:bodyPr/>
          <a:lstStyle/>
          <a:p>
            <a:r>
              <a:rPr lang="en-US" smtClean="0"/>
              <a:t>SOPD Adjustment</a:t>
            </a:r>
            <a:endParaRPr lang="en-US" dirty="0"/>
          </a:p>
        </p:txBody>
      </p:sp>
      <p:pic>
        <p:nvPicPr>
          <p:cNvPr id="2" name="Picture 1" descr="bg130_multi.pdf"/>
          <p:cNvPicPr>
            <a:picLocks noChangeAspect="1"/>
          </p:cNvPicPr>
          <p:nvPr/>
        </p:nvPicPr>
        <p:blipFill rotWithShape="1">
          <a:blip r:embed="rId4">
            <a:extLst>
              <a:ext uri="{28A0092B-C50C-407E-A947-70E740481C1C}">
                <a14:useLocalDpi xmlns:a14="http://schemas.microsoft.com/office/drawing/2010/main" val="0"/>
              </a:ext>
            </a:extLst>
          </a:blip>
          <a:srcRect l="9771" t="6638" r="8383" b="5068"/>
          <a:stretch/>
        </p:blipFill>
        <p:spPr>
          <a:xfrm>
            <a:off x="1893934" y="1072260"/>
            <a:ext cx="5707924" cy="4618230"/>
          </a:xfrm>
          <a:prstGeom prst="rect">
            <a:avLst/>
          </a:prstGeom>
        </p:spPr>
      </p:pic>
      <p:pic>
        <p:nvPicPr>
          <p:cNvPr id="10" name="Picture 9" descr="P_130b.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7875" y="5806621"/>
            <a:ext cx="5060042" cy="438458"/>
          </a:xfrm>
          <a:prstGeom prst="rect">
            <a:avLst/>
          </a:prstGeom>
        </p:spPr>
      </p:pic>
    </p:spTree>
    <p:extLst>
      <p:ext uri="{BB962C8B-B14F-4D97-AF65-F5344CB8AC3E}">
        <p14:creationId xmlns:p14="http://schemas.microsoft.com/office/powerpoint/2010/main" val="47520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Causal inference, without uncertainty</a:t>
            </a:r>
            <a:endParaRPr lang="en-US" dirty="0"/>
          </a:p>
        </p:txBody>
      </p:sp>
      <p:sp>
        <p:nvSpPr>
          <p:cNvPr id="3" name="Content Placeholder 2"/>
          <p:cNvSpPr>
            <a:spLocks noGrp="1"/>
          </p:cNvSpPr>
          <p:nvPr>
            <p:ph idx="1"/>
          </p:nvPr>
        </p:nvSpPr>
        <p:spPr/>
        <p:txBody>
          <a:bodyPr/>
          <a:lstStyle/>
          <a:p>
            <a:r>
              <a:rPr lang="en-US" smtClean="0"/>
              <a:t>Complex, temporal relationships</a:t>
            </a:r>
          </a:p>
          <a:p>
            <a:endParaRPr lang="en-US" smtClean="0"/>
          </a:p>
          <a:p>
            <a:endParaRPr lang="en-US" smtClean="0"/>
          </a:p>
          <a:p>
            <a:r>
              <a:rPr lang="en-US" smtClean="0"/>
              <a:t>Assess average difference cause makes to probability of effect</a:t>
            </a:r>
            <a:endParaRPr lang="en-US" dirty="0" smtClean="0"/>
          </a:p>
        </p:txBody>
      </p:sp>
      <p:sp>
        <p:nvSpPr>
          <p:cNvPr id="4" name="TextBox 3"/>
          <p:cNvSpPr txBox="1"/>
          <p:nvPr/>
        </p:nvSpPr>
        <p:spPr>
          <a:xfrm>
            <a:off x="1768338" y="6240758"/>
            <a:ext cx="5607324" cy="400110"/>
          </a:xfrm>
          <a:prstGeom prst="rect">
            <a:avLst/>
          </a:prstGeom>
          <a:noFill/>
        </p:spPr>
        <p:txBody>
          <a:bodyPr wrap="none" rtlCol="0">
            <a:spAutoFit/>
          </a:bodyPr>
          <a:lstStyle/>
          <a:p>
            <a:r>
              <a:rPr lang="en-US" sz="2000" dirty="0" smtClean="0"/>
              <a:t>Kleinberg, S. (2013) Causality, Probability, and Time.</a:t>
            </a:r>
            <a:endParaRPr lang="en-US" sz="2000" dirty="0"/>
          </a:p>
        </p:txBody>
      </p:sp>
      <p:pic>
        <p:nvPicPr>
          <p:cNvPr id="5" name="Picture 4" descr="SCH_exercise_ex.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426" y="2309175"/>
            <a:ext cx="2590800" cy="647700"/>
          </a:xfrm>
          <a:prstGeom prst="rect">
            <a:avLst/>
          </a:prstGeom>
        </p:spPr>
      </p:pic>
      <p:pic>
        <p:nvPicPr>
          <p:cNvPr id="6" name="Picture 5" descr="epsavg.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54" y="4686321"/>
            <a:ext cx="6947292" cy="863505"/>
          </a:xfrm>
          <a:prstGeom prst="rect">
            <a:avLst/>
          </a:prstGeom>
        </p:spPr>
      </p:pic>
    </p:spTree>
    <p:extLst>
      <p:ext uri="{BB962C8B-B14F-4D97-AF65-F5344CB8AC3E}">
        <p14:creationId xmlns:p14="http://schemas.microsoft.com/office/powerpoint/2010/main" val="26173852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9" name="Down Arrow 8"/>
          <p:cNvSpPr/>
          <p:nvPr/>
        </p:nvSpPr>
        <p:spPr>
          <a:xfrm>
            <a:off x="4953556" y="3195045"/>
            <a:ext cx="603250" cy="936625"/>
          </a:xfrm>
          <a:prstGeom prst="downArrow">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P_cxe_c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953" y="4521199"/>
            <a:ext cx="5562600" cy="1117600"/>
          </a:xfrm>
          <a:prstGeom prst="rect">
            <a:avLst/>
          </a:prstGeom>
        </p:spPr>
      </p:pic>
      <p:pic>
        <p:nvPicPr>
          <p:cNvPr id="3" name="Picture 2" descr="P_cx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4953" y="1944914"/>
            <a:ext cx="3746500" cy="1117600"/>
          </a:xfrm>
          <a:prstGeom prst="rect">
            <a:avLst/>
          </a:prstGeom>
        </p:spPr>
      </p:pic>
      <p:sp>
        <p:nvSpPr>
          <p:cNvPr id="4" name="Title 3"/>
          <p:cNvSpPr>
            <a:spLocks noGrp="1"/>
          </p:cNvSpPr>
          <p:nvPr>
            <p:ph type="title"/>
          </p:nvPr>
        </p:nvSpPr>
        <p:spPr/>
        <p:txBody>
          <a:bodyPr>
            <a:normAutofit/>
          </a:bodyPr>
          <a:lstStyle/>
          <a:p>
            <a:r>
              <a:rPr lang="en-US" dirty="0"/>
              <a:t>Adding </a:t>
            </a:r>
            <a:r>
              <a:rPr lang="en-US" dirty="0" smtClean="0"/>
              <a:t>uncertainty</a:t>
            </a:r>
            <a:endParaRPr lang="en-US" dirty="0"/>
          </a:p>
        </p:txBody>
      </p:sp>
    </p:spTree>
    <p:extLst>
      <p:ext uri="{BB962C8B-B14F-4D97-AF65-F5344CB8AC3E}">
        <p14:creationId xmlns:p14="http://schemas.microsoft.com/office/powerpoint/2010/main" val="6237911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bg_combo.pdf"/>
          <p:cNvPicPr>
            <a:picLocks noChangeAspect="1"/>
          </p:cNvPicPr>
          <p:nvPr/>
        </p:nvPicPr>
        <p:blipFill rotWithShape="1">
          <a:blip r:embed="rId3">
            <a:extLst>
              <a:ext uri="{28A0092B-C50C-407E-A947-70E740481C1C}">
                <a14:useLocalDpi xmlns:a14="http://schemas.microsoft.com/office/drawing/2010/main" val="0"/>
              </a:ext>
            </a:extLst>
          </a:blip>
          <a:srcRect l="12443" r="8623" b="9638"/>
          <a:stretch/>
        </p:blipFill>
        <p:spPr>
          <a:xfrm>
            <a:off x="448220" y="3586703"/>
            <a:ext cx="3338385" cy="2866300"/>
          </a:xfrm>
          <a:prstGeom prst="rect">
            <a:avLst/>
          </a:prstGeom>
        </p:spPr>
      </p:pic>
      <p:sp>
        <p:nvSpPr>
          <p:cNvPr id="11" name="Content Placeholder 10"/>
          <p:cNvSpPr>
            <a:spLocks noGrp="1"/>
          </p:cNvSpPr>
          <p:nvPr>
            <p:ph idx="1"/>
          </p:nvPr>
        </p:nvSpPr>
        <p:spPr>
          <a:xfrm>
            <a:off x="830714" y="1148593"/>
            <a:ext cx="7406143" cy="4525963"/>
          </a:xfrm>
        </p:spPr>
        <p:txBody>
          <a:bodyPr/>
          <a:lstStyle/>
          <a:p>
            <a:pPr marL="0" indent="0">
              <a:buNone/>
            </a:pPr>
            <a:r>
              <a:rPr lang="en-US" dirty="0" smtClean="0"/>
              <a:t>Carb-heavy meal (c), vigorous exercise (e), blood glucose (g) </a:t>
            </a:r>
            <a:endParaRPr lang="en-US" dirty="0"/>
          </a:p>
        </p:txBody>
      </p:sp>
      <p:pic>
        <p:nvPicPr>
          <p:cNvPr id="4" name="Picture 3" descr="BG_example_update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8445" y="2551166"/>
            <a:ext cx="6332695" cy="2294775"/>
          </a:xfrm>
          <a:prstGeom prst="rect">
            <a:avLst/>
          </a:prstGeom>
        </p:spPr>
      </p:pic>
    </p:spTree>
    <p:extLst>
      <p:ext uri="{BB962C8B-B14F-4D97-AF65-F5344CB8AC3E}">
        <p14:creationId xmlns:p14="http://schemas.microsoft.com/office/powerpoint/2010/main" val="40177693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753" y="1417639"/>
            <a:ext cx="6122495" cy="2218604"/>
          </a:xfrm>
          <a:prstGeom prst="rect">
            <a:avLst/>
          </a:prstGeom>
        </p:spPr>
      </p:pic>
      <p:sp>
        <p:nvSpPr>
          <p:cNvPr id="2" name="Content Placeholder 1"/>
          <p:cNvSpPr>
            <a:spLocks noGrp="1"/>
          </p:cNvSpPr>
          <p:nvPr>
            <p:ph idx="4294967295"/>
          </p:nvPr>
        </p:nvSpPr>
        <p:spPr>
          <a:xfrm>
            <a:off x="457200" y="3927083"/>
            <a:ext cx="8229600" cy="2049688"/>
          </a:xfrm>
        </p:spPr>
        <p:txBody>
          <a:bodyPr/>
          <a:lstStyle/>
          <a:p>
            <a:pPr marL="0" indent="0">
              <a:buNone/>
            </a:pPr>
            <a:endParaRPr lang="en-US" dirty="0" smtClean="0"/>
          </a:p>
          <a:p>
            <a:pPr marL="0" indent="0">
              <a:buNone/>
            </a:pPr>
            <a:r>
              <a:rPr lang="en-US" dirty="0" smtClean="0"/>
              <a:t>Calculate</a:t>
            </a:r>
            <a:r>
              <a:rPr lang="en-US" dirty="0" smtClean="0"/>
              <a:t>: </a:t>
            </a:r>
          </a:p>
          <a:p>
            <a:pPr marL="0" indent="0">
              <a:buNone/>
            </a:pPr>
            <a:endParaRPr lang="en-US" dirty="0" smtClean="0"/>
          </a:p>
          <a:p>
            <a:pPr marL="0" indent="0">
              <a:buNone/>
            </a:pPr>
            <a:endParaRPr lang="en-US" dirty="0"/>
          </a:p>
        </p:txBody>
      </p:sp>
      <p:pic>
        <p:nvPicPr>
          <p:cNvPr id="9" name="Picture 8" descr="discretization_strict_BG.pdf"/>
          <p:cNvPicPr>
            <a:picLocks noChangeAspect="1"/>
          </p:cNvPicPr>
          <p:nvPr/>
        </p:nvPicPr>
        <p:blipFill rotWithShape="1">
          <a:blip r:embed="rId4">
            <a:extLst>
              <a:ext uri="{28A0092B-C50C-407E-A947-70E740481C1C}">
                <a14:useLocalDpi xmlns:a14="http://schemas.microsoft.com/office/drawing/2010/main" val="0"/>
              </a:ext>
            </a:extLst>
          </a:blip>
          <a:srcRect r="42024"/>
          <a:stretch/>
        </p:blipFill>
        <p:spPr>
          <a:xfrm>
            <a:off x="2232596" y="4642988"/>
            <a:ext cx="4061056" cy="404964"/>
          </a:xfrm>
          <a:prstGeom prst="rect">
            <a:avLst/>
          </a:prstGeom>
        </p:spPr>
      </p:pic>
      <p:sp>
        <p:nvSpPr>
          <p:cNvPr id="10" name="Title 2"/>
          <p:cNvSpPr txBox="1">
            <a:spLocks/>
          </p:cNvSpPr>
          <p:nvPr/>
        </p:nvSpPr>
        <p:spPr>
          <a:xfrm>
            <a:off x="118753" y="274638"/>
            <a:ext cx="9025247"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What’s the effect of exercise on glucose?</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344" y="3935522"/>
            <a:ext cx="2387600" cy="517944"/>
          </a:xfrm>
          <a:prstGeom prst="rect">
            <a:avLst/>
          </a:prstGeom>
        </p:spPr>
      </p:pic>
    </p:spTree>
    <p:extLst>
      <p:ext uri="{BB962C8B-B14F-4D97-AF65-F5344CB8AC3E}">
        <p14:creationId xmlns:p14="http://schemas.microsoft.com/office/powerpoint/2010/main" val="22957507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753" y="1417639"/>
            <a:ext cx="6122495" cy="2218604"/>
          </a:xfrm>
          <a:prstGeom prst="rect">
            <a:avLst/>
          </a:prstGeom>
        </p:spPr>
      </p:pic>
      <p:sp>
        <p:nvSpPr>
          <p:cNvPr id="2" name="Content Placeholder 1"/>
          <p:cNvSpPr>
            <a:spLocks noGrp="1"/>
          </p:cNvSpPr>
          <p:nvPr>
            <p:ph idx="4294967295"/>
          </p:nvPr>
        </p:nvSpPr>
        <p:spPr>
          <a:xfrm>
            <a:off x="457200" y="3927083"/>
            <a:ext cx="8229600" cy="2049688"/>
          </a:xfrm>
        </p:spPr>
        <p:txBody>
          <a:bodyPr/>
          <a:lstStyle/>
          <a:p>
            <a:pPr marL="0" indent="0">
              <a:buNone/>
            </a:pPr>
            <a:r>
              <a:rPr lang="en-US" dirty="0" smtClean="0"/>
              <a:t>Calculate: </a:t>
            </a:r>
          </a:p>
          <a:p>
            <a:pPr marL="0" indent="0">
              <a:buNone/>
            </a:pPr>
            <a:r>
              <a:rPr lang="en-US" dirty="0" smtClean="0"/>
              <a:t>Strict discretization:</a:t>
            </a:r>
          </a:p>
          <a:p>
            <a:pPr marL="0" indent="0">
              <a:buNone/>
            </a:pPr>
            <a:endParaRPr lang="en-US" dirty="0" smtClean="0"/>
          </a:p>
          <a:p>
            <a:pPr marL="0" indent="0">
              <a:buNone/>
            </a:pPr>
            <a:endParaRPr lang="en-US" dirty="0"/>
          </a:p>
        </p:txBody>
      </p:sp>
      <p:pic>
        <p:nvPicPr>
          <p:cNvPr id="4" name="Picture 3" descr="discretization_strict_BG.pdf"/>
          <p:cNvPicPr>
            <a:picLocks noChangeAspect="1"/>
          </p:cNvPicPr>
          <p:nvPr/>
        </p:nvPicPr>
        <p:blipFill rotWithShape="1">
          <a:blip r:embed="rId4">
            <a:extLst>
              <a:ext uri="{28A0092B-C50C-407E-A947-70E740481C1C}">
                <a14:useLocalDpi xmlns:a14="http://schemas.microsoft.com/office/drawing/2010/main" val="0"/>
              </a:ext>
            </a:extLst>
          </a:blip>
          <a:srcRect l="58942"/>
          <a:stretch/>
        </p:blipFill>
        <p:spPr>
          <a:xfrm>
            <a:off x="3940533" y="4653853"/>
            <a:ext cx="2876033" cy="404964"/>
          </a:xfrm>
          <a:prstGeom prst="rect">
            <a:avLst/>
          </a:prstGeom>
        </p:spPr>
      </p:pic>
      <p:pic>
        <p:nvPicPr>
          <p:cNvPr id="9" name="Picture 8" descr="discretization_strict_BG.pdf"/>
          <p:cNvPicPr>
            <a:picLocks noChangeAspect="1"/>
          </p:cNvPicPr>
          <p:nvPr/>
        </p:nvPicPr>
        <p:blipFill rotWithShape="1">
          <a:blip r:embed="rId4">
            <a:extLst>
              <a:ext uri="{28A0092B-C50C-407E-A947-70E740481C1C}">
                <a14:useLocalDpi xmlns:a14="http://schemas.microsoft.com/office/drawing/2010/main" val="0"/>
              </a:ext>
            </a:extLst>
          </a:blip>
          <a:srcRect r="42024"/>
          <a:stretch/>
        </p:blipFill>
        <p:spPr>
          <a:xfrm>
            <a:off x="2232596" y="4080555"/>
            <a:ext cx="4061056" cy="404964"/>
          </a:xfrm>
          <a:prstGeom prst="rect">
            <a:avLst/>
          </a:prstGeom>
        </p:spPr>
      </p:pic>
      <p:sp>
        <p:nvSpPr>
          <p:cNvPr id="10" name="Title 2"/>
          <p:cNvSpPr txBox="1">
            <a:spLocks/>
          </p:cNvSpPr>
          <p:nvPr/>
        </p:nvSpPr>
        <p:spPr>
          <a:xfrm>
            <a:off x="118753" y="274638"/>
            <a:ext cx="9025247"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What’s the effect of exercise on glucose?</a:t>
            </a:r>
            <a:endParaRPr lang="en-US" dirty="0"/>
          </a:p>
        </p:txBody>
      </p:sp>
    </p:spTree>
    <p:extLst>
      <p:ext uri="{BB962C8B-B14F-4D97-AF65-F5344CB8AC3E}">
        <p14:creationId xmlns:p14="http://schemas.microsoft.com/office/powerpoint/2010/main" val="22803545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084411" y="1705431"/>
            <a:ext cx="3805138" cy="2647742"/>
          </a:xfrm>
          <a:prstGeom prst="rect">
            <a:avLst/>
          </a:prstGeom>
        </p:spPr>
      </p:pic>
      <p:pic>
        <p:nvPicPr>
          <p:cNvPr id="10" name="Picture 9"/>
          <p:cNvPicPr>
            <a:picLocks noChangeAspect="1"/>
          </p:cNvPicPr>
          <p:nvPr/>
        </p:nvPicPr>
        <p:blipFill>
          <a:blip r:embed="rId4"/>
          <a:stretch>
            <a:fillRect/>
          </a:stretch>
        </p:blipFill>
        <p:spPr>
          <a:xfrm>
            <a:off x="316832" y="1630735"/>
            <a:ext cx="3694320" cy="2451290"/>
          </a:xfrm>
          <a:prstGeom prst="rect">
            <a:avLst/>
          </a:prstGeom>
        </p:spPr>
      </p:pic>
      <p:sp>
        <p:nvSpPr>
          <p:cNvPr id="11" name="Right Arrow 10"/>
          <p:cNvSpPr/>
          <p:nvPr/>
        </p:nvSpPr>
        <p:spPr>
          <a:xfrm>
            <a:off x="3903260" y="2567664"/>
            <a:ext cx="1181151" cy="735093"/>
          </a:xfrm>
          <a:prstGeom prst="rightArrow">
            <a:avLst/>
          </a:prstGeom>
          <a:gradFill flip="none" rotWithShape="1">
            <a:gsLst>
              <a:gs pos="0">
                <a:srgbClr val="84ACF4"/>
              </a:gs>
              <a:gs pos="50000">
                <a:srgbClr val="A5C0F5"/>
              </a:gs>
              <a:gs pos="100000">
                <a:schemeClr val="tx2">
                  <a:lumMod val="60000"/>
                  <a:lumOff val="40000"/>
                  <a:tint val="23500"/>
                  <a:satMod val="160000"/>
                  <a:alpha val="15000"/>
                </a:schemeClr>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5725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753" y="1417639"/>
            <a:ext cx="6122495" cy="2218604"/>
          </a:xfrm>
          <a:prstGeom prst="rect">
            <a:avLst/>
          </a:prstGeom>
        </p:spPr>
      </p:pic>
      <p:sp>
        <p:nvSpPr>
          <p:cNvPr id="2" name="Content Placeholder 1"/>
          <p:cNvSpPr>
            <a:spLocks noGrp="1"/>
          </p:cNvSpPr>
          <p:nvPr>
            <p:ph idx="4294967295"/>
          </p:nvPr>
        </p:nvSpPr>
        <p:spPr>
          <a:xfrm>
            <a:off x="457200" y="3927083"/>
            <a:ext cx="8229600" cy="2049688"/>
          </a:xfrm>
        </p:spPr>
        <p:txBody>
          <a:bodyPr/>
          <a:lstStyle/>
          <a:p>
            <a:pPr marL="0" indent="0">
              <a:buNone/>
            </a:pPr>
            <a:r>
              <a:rPr lang="en-US" dirty="0" smtClean="0"/>
              <a:t>Calculate: </a:t>
            </a:r>
          </a:p>
          <a:p>
            <a:pPr marL="0" indent="0">
              <a:buNone/>
            </a:pPr>
            <a:r>
              <a:rPr lang="en-US" dirty="0" smtClean="0"/>
              <a:t>Strict discretization:</a:t>
            </a:r>
          </a:p>
          <a:p>
            <a:pPr marL="0" indent="0">
              <a:buNone/>
            </a:pPr>
            <a:r>
              <a:rPr lang="en-US" dirty="0" smtClean="0"/>
              <a:t>Probabilistic discretization: </a:t>
            </a:r>
            <a:endParaRPr lang="en-US" dirty="0"/>
          </a:p>
          <a:p>
            <a:pPr marL="0" indent="0">
              <a:buNone/>
            </a:pPr>
            <a:endParaRPr lang="en-US" dirty="0" smtClean="0"/>
          </a:p>
          <a:p>
            <a:pPr marL="0" indent="0">
              <a:buNone/>
            </a:pPr>
            <a:endParaRPr lang="en-US" dirty="0"/>
          </a:p>
        </p:txBody>
      </p:sp>
      <p:pic>
        <p:nvPicPr>
          <p:cNvPr id="4" name="Picture 3" descr="discretization_strict_BG.pdf"/>
          <p:cNvPicPr>
            <a:picLocks noChangeAspect="1"/>
          </p:cNvPicPr>
          <p:nvPr/>
        </p:nvPicPr>
        <p:blipFill rotWithShape="1">
          <a:blip r:embed="rId4">
            <a:extLst>
              <a:ext uri="{28A0092B-C50C-407E-A947-70E740481C1C}">
                <a14:useLocalDpi xmlns:a14="http://schemas.microsoft.com/office/drawing/2010/main" val="0"/>
              </a:ext>
            </a:extLst>
          </a:blip>
          <a:srcRect l="58942"/>
          <a:stretch/>
        </p:blipFill>
        <p:spPr>
          <a:xfrm>
            <a:off x="3940533" y="4653853"/>
            <a:ext cx="2876033" cy="404964"/>
          </a:xfrm>
          <a:prstGeom prst="rect">
            <a:avLst/>
          </a:prstGeom>
        </p:spPr>
      </p:pic>
      <p:pic>
        <p:nvPicPr>
          <p:cNvPr id="9" name="Picture 8" descr="discretization_strict_BG.pdf"/>
          <p:cNvPicPr>
            <a:picLocks noChangeAspect="1"/>
          </p:cNvPicPr>
          <p:nvPr/>
        </p:nvPicPr>
        <p:blipFill rotWithShape="1">
          <a:blip r:embed="rId4">
            <a:extLst>
              <a:ext uri="{28A0092B-C50C-407E-A947-70E740481C1C}">
                <a14:useLocalDpi xmlns:a14="http://schemas.microsoft.com/office/drawing/2010/main" val="0"/>
              </a:ext>
            </a:extLst>
          </a:blip>
          <a:srcRect r="42024"/>
          <a:stretch/>
        </p:blipFill>
        <p:spPr>
          <a:xfrm>
            <a:off x="2232596" y="4080555"/>
            <a:ext cx="4061056" cy="404964"/>
          </a:xfrm>
          <a:prstGeom prst="rect">
            <a:avLst/>
          </a:prstGeom>
        </p:spPr>
      </p:pic>
      <p:pic>
        <p:nvPicPr>
          <p:cNvPr id="8" name="Picture 7" descr="discretization_prob_BG.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717" y="5659313"/>
            <a:ext cx="5294270" cy="678988"/>
          </a:xfrm>
          <a:prstGeom prst="rect">
            <a:avLst/>
          </a:prstGeom>
        </p:spPr>
      </p:pic>
      <p:sp>
        <p:nvSpPr>
          <p:cNvPr id="10" name="Title 2"/>
          <p:cNvSpPr txBox="1">
            <a:spLocks/>
          </p:cNvSpPr>
          <p:nvPr/>
        </p:nvSpPr>
        <p:spPr>
          <a:xfrm>
            <a:off x="118753" y="274638"/>
            <a:ext cx="9025247"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What’s the effect of exercise on glucose?</a:t>
            </a:r>
            <a:endParaRPr lang="en-US" dirty="0"/>
          </a:p>
        </p:txBody>
      </p:sp>
    </p:spTree>
    <p:extLst>
      <p:ext uri="{BB962C8B-B14F-4D97-AF65-F5344CB8AC3E}">
        <p14:creationId xmlns:p14="http://schemas.microsoft.com/office/powerpoint/2010/main" val="38226020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Experiment </a:t>
            </a:r>
            <a:endParaRPr lang="en-US" dirty="0"/>
          </a:p>
        </p:txBody>
      </p:sp>
      <p:sp>
        <p:nvSpPr>
          <p:cNvPr id="3" name="Content Placeholder 2"/>
          <p:cNvSpPr>
            <a:spLocks noGrp="1"/>
          </p:cNvSpPr>
          <p:nvPr>
            <p:ph idx="1"/>
          </p:nvPr>
        </p:nvSpPr>
        <p:spPr/>
        <p:txBody>
          <a:bodyPr/>
          <a:lstStyle/>
          <a:p>
            <a:r>
              <a:rPr lang="en-US" dirty="0" smtClean="0"/>
              <a:t>Cohort: 17 subjects with T1DM</a:t>
            </a:r>
          </a:p>
          <a:p>
            <a:r>
              <a:rPr lang="en-US" dirty="0" smtClean="0"/>
              <a:t>Sensor data (collected for &gt;72 hours)	</a:t>
            </a:r>
          </a:p>
          <a:p>
            <a:pPr lvl="1"/>
            <a:r>
              <a:rPr lang="en-US" dirty="0" smtClean="0"/>
              <a:t>Glucose values</a:t>
            </a:r>
          </a:p>
          <a:p>
            <a:pPr lvl="1"/>
            <a:r>
              <a:rPr lang="en-US" dirty="0" smtClean="0"/>
              <a:t>Insulin dosage</a:t>
            </a:r>
          </a:p>
          <a:p>
            <a:pPr lvl="1"/>
            <a:r>
              <a:rPr lang="en-US" dirty="0" smtClean="0"/>
              <a:t>Activity</a:t>
            </a:r>
          </a:p>
          <a:p>
            <a:pPr lvl="1"/>
            <a:r>
              <a:rPr lang="en-US" dirty="0" smtClean="0"/>
              <a:t>Sleep stage</a:t>
            </a:r>
          </a:p>
          <a:p>
            <a:pPr lvl="1"/>
            <a:r>
              <a:rPr lang="en-US" dirty="0" smtClean="0"/>
              <a:t>Heart rate</a:t>
            </a:r>
          </a:p>
          <a:p>
            <a:pPr lvl="1"/>
            <a:r>
              <a:rPr lang="en-US" dirty="0" smtClean="0"/>
              <a:t>Temperature </a:t>
            </a:r>
            <a:endParaRPr lang="en-US" dirty="0" smtClean="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749" y="2841787"/>
            <a:ext cx="4260051" cy="2982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591004" y="6243413"/>
            <a:ext cx="3961992" cy="430887"/>
          </a:xfrm>
          <a:prstGeom prst="rect">
            <a:avLst/>
          </a:prstGeom>
          <a:noFill/>
        </p:spPr>
        <p:txBody>
          <a:bodyPr wrap="none" rtlCol="0">
            <a:spAutoFit/>
          </a:bodyPr>
          <a:lstStyle/>
          <a:p>
            <a:r>
              <a:rPr lang="en-US" sz="2200" dirty="0" smtClean="0"/>
              <a:t>Data from N. Heintzman at UCSD</a:t>
            </a:r>
            <a:endParaRPr lang="en-US" sz="2200" dirty="0"/>
          </a:p>
        </p:txBody>
      </p:sp>
    </p:spTree>
    <p:extLst>
      <p:ext uri="{BB962C8B-B14F-4D97-AF65-F5344CB8AC3E}">
        <p14:creationId xmlns:p14="http://schemas.microsoft.com/office/powerpoint/2010/main" val="307049588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Results</a:t>
            </a:r>
            <a:endParaRPr lang="en-US" dirty="0"/>
          </a:p>
        </p:txBody>
      </p:sp>
      <p:sp>
        <p:nvSpPr>
          <p:cNvPr id="3" name="Content Placeholder 2"/>
          <p:cNvSpPr>
            <a:spLocks noGrp="1"/>
          </p:cNvSpPr>
          <p:nvPr>
            <p:ph idx="1"/>
          </p:nvPr>
        </p:nvSpPr>
        <p:spPr>
          <a:xfrm>
            <a:off x="191069" y="3127375"/>
            <a:ext cx="8625385" cy="2998788"/>
          </a:xfrm>
        </p:spPr>
        <p:txBody>
          <a:bodyPr>
            <a:normAutofit/>
          </a:bodyPr>
          <a:lstStyle/>
          <a:p>
            <a:r>
              <a:rPr lang="en-US" sz="2800" smtClean="0"/>
              <a:t>Effect occurs over 5-80 minutes, peaking 15-40 minutes</a:t>
            </a:r>
          </a:p>
          <a:p>
            <a:r>
              <a:rPr lang="en-US" sz="2800" smtClean="0"/>
              <a:t>Not found with strict discretization</a:t>
            </a:r>
          </a:p>
          <a:p>
            <a:r>
              <a:rPr lang="en-US" sz="2800" smtClean="0"/>
              <a:t>Supported by medical studies </a:t>
            </a:r>
            <a:br>
              <a:rPr lang="en-US" sz="2800" smtClean="0"/>
            </a:br>
            <a:r>
              <a:rPr lang="en-US" sz="2800" smtClean="0"/>
              <a:t>(Marliss and Vranic, 2002; Riddell and Perkins, 2006)</a:t>
            </a:r>
            <a:endParaRPr lang="en-US" sz="2800" dirty="0" smtClean="0"/>
          </a:p>
        </p:txBody>
      </p:sp>
      <p:pic>
        <p:nvPicPr>
          <p:cNvPr id="4" name="Picture 3" descr="vig_hyp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24" y="2146203"/>
            <a:ext cx="7686675" cy="479686"/>
          </a:xfrm>
          <a:prstGeom prst="rect">
            <a:avLst/>
          </a:prstGeom>
        </p:spPr>
      </p:pic>
    </p:spTree>
    <p:extLst>
      <p:ext uri="{BB962C8B-B14F-4D97-AF65-F5344CB8AC3E}">
        <p14:creationId xmlns:p14="http://schemas.microsoft.com/office/powerpoint/2010/main" val="34301254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Conclusions</a:t>
            </a:r>
            <a:endParaRPr lang="en-US" dirty="0"/>
          </a:p>
        </p:txBody>
      </p:sp>
      <p:sp>
        <p:nvSpPr>
          <p:cNvPr id="5" name="Content Placeholder 2"/>
          <p:cNvSpPr>
            <a:spLocks noGrp="1"/>
          </p:cNvSpPr>
          <p:nvPr>
            <p:ph idx="1"/>
          </p:nvPr>
        </p:nvSpPr>
        <p:spPr/>
        <p:txBody>
          <a:bodyPr/>
          <a:lstStyle/>
          <a:p>
            <a:r>
              <a:rPr lang="en-US" dirty="0" smtClean="0"/>
              <a:t>Better representation of uncertainty</a:t>
            </a:r>
          </a:p>
          <a:p>
            <a:pPr lvl="1"/>
            <a:r>
              <a:rPr lang="en-US" dirty="0" smtClean="0"/>
              <a:t>Captures more prior knowledge</a:t>
            </a:r>
          </a:p>
          <a:p>
            <a:r>
              <a:rPr lang="en-US" dirty="0" smtClean="0"/>
              <a:t>Uncertainty in causal inference</a:t>
            </a:r>
          </a:p>
          <a:p>
            <a:pPr lvl="1"/>
            <a:r>
              <a:rPr lang="en-US" dirty="0" smtClean="0"/>
              <a:t>Computationally feasible</a:t>
            </a:r>
          </a:p>
          <a:p>
            <a:pPr lvl="1"/>
            <a:r>
              <a:rPr lang="en-US" dirty="0" smtClean="0"/>
              <a:t>Increased power</a:t>
            </a:r>
          </a:p>
          <a:p>
            <a:pPr lvl="1"/>
            <a:r>
              <a:rPr lang="en-US" dirty="0" smtClean="0"/>
              <a:t>Realistic discretization</a:t>
            </a:r>
            <a:endParaRPr lang="en-US" dirty="0" smtClean="0"/>
          </a:p>
        </p:txBody>
      </p:sp>
    </p:spTree>
    <p:extLst>
      <p:ext uri="{BB962C8B-B14F-4D97-AF65-F5344CB8AC3E}">
        <p14:creationId xmlns:p14="http://schemas.microsoft.com/office/powerpoint/2010/main" val="374782095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800664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478"/>
            <a:ext cx="8229600" cy="1143000"/>
          </a:xfrm>
        </p:spPr>
        <p:txBody>
          <a:bodyPr/>
          <a:lstStyle/>
          <a:p>
            <a:r>
              <a:rPr lang="en-US" dirty="0" smtClean="0"/>
              <a:t>Conclusions</a:t>
            </a:r>
            <a:endParaRPr lang="en-US" dirty="0"/>
          </a:p>
        </p:txBody>
      </p:sp>
      <p:sp>
        <p:nvSpPr>
          <p:cNvPr id="3" name="Content Placeholder 2"/>
          <p:cNvSpPr>
            <a:spLocks noGrp="1"/>
          </p:cNvSpPr>
          <p:nvPr>
            <p:ph idx="1"/>
          </p:nvPr>
        </p:nvSpPr>
        <p:spPr>
          <a:xfrm>
            <a:off x="232012" y="1143000"/>
            <a:ext cx="8707272" cy="5517107"/>
          </a:xfrm>
        </p:spPr>
        <p:txBody>
          <a:bodyPr>
            <a:normAutofit lnSpcReduction="10000"/>
          </a:bodyPr>
          <a:lstStyle/>
          <a:p>
            <a:pPr marL="0" indent="0">
              <a:buNone/>
            </a:pPr>
            <a:r>
              <a:rPr lang="en-US" sz="3600" b="1" dirty="0" smtClean="0"/>
              <a:t>Better capture uncertainty </a:t>
            </a:r>
            <a:br>
              <a:rPr lang="en-US" sz="3600" b="1" dirty="0" smtClean="0"/>
            </a:br>
            <a:r>
              <a:rPr lang="en-US" sz="3600" b="1" dirty="0" smtClean="0"/>
              <a:t>                      </a:t>
            </a:r>
            <a:r>
              <a:rPr lang="en-US" sz="3600" b="1" dirty="0" smtClean="0">
                <a:sym typeface="Wingdings" pitchFamily="2" charset="2"/>
              </a:rPr>
              <a:t> Better causal inference</a:t>
            </a:r>
            <a:endParaRPr lang="en-US" sz="3600" b="1" dirty="0" smtClean="0"/>
          </a:p>
          <a:p>
            <a:pPr lvl="1"/>
            <a:endParaRPr lang="en-US" sz="1800" dirty="0" smtClean="0"/>
          </a:p>
          <a:p>
            <a:pPr lvl="1"/>
            <a:r>
              <a:rPr lang="en-US" dirty="0" smtClean="0"/>
              <a:t>While keeping computational feasibility</a:t>
            </a:r>
          </a:p>
          <a:p>
            <a:r>
              <a:rPr lang="en-US" dirty="0" smtClean="0"/>
              <a:t>Use SOPDs in causal inference</a:t>
            </a:r>
          </a:p>
          <a:p>
            <a:pPr lvl="1"/>
            <a:r>
              <a:rPr lang="en-US" dirty="0" smtClean="0"/>
              <a:t>Incorporate prior knowledge into (</a:t>
            </a:r>
            <a:r>
              <a:rPr lang="en-US" dirty="0"/>
              <a:t>center, spread</a:t>
            </a:r>
            <a:r>
              <a:rPr lang="en-US" dirty="0" smtClean="0"/>
              <a:t>)</a:t>
            </a:r>
          </a:p>
          <a:p>
            <a:r>
              <a:rPr lang="en-US" dirty="0" smtClean="0">
                <a:sym typeface="Wingdings" pitchFamily="2" charset="2"/>
              </a:rPr>
              <a:t>Future work</a:t>
            </a:r>
          </a:p>
          <a:p>
            <a:pPr lvl="1"/>
            <a:r>
              <a:rPr lang="en-US" dirty="0" smtClean="0">
                <a:sym typeface="Wingdings" pitchFamily="2" charset="2"/>
              </a:rPr>
              <a:t>Implement adjustment for missing, outdated data</a:t>
            </a:r>
          </a:p>
          <a:p>
            <a:pPr lvl="1"/>
            <a:r>
              <a:rPr lang="en-US" dirty="0" smtClean="0">
                <a:sym typeface="Wingdings" pitchFamily="2" charset="2"/>
              </a:rPr>
              <a:t>Capture more of the SOPD</a:t>
            </a:r>
            <a:r>
              <a:rPr lang="en-US" dirty="0">
                <a:sym typeface="Wingdings" pitchFamily="2" charset="2"/>
              </a:rPr>
              <a:t> </a:t>
            </a:r>
            <a:r>
              <a:rPr lang="en-US" dirty="0" smtClean="0">
                <a:sym typeface="Wingdings" pitchFamily="2" charset="2"/>
              </a:rPr>
              <a:t>beyond standard deviation</a:t>
            </a:r>
          </a:p>
          <a:p>
            <a:pPr lvl="1"/>
            <a:r>
              <a:rPr lang="en-US" dirty="0" smtClean="0">
                <a:sym typeface="Wingdings" pitchFamily="2" charset="2"/>
              </a:rPr>
              <a:t>Formally prove SOPD robustness to approximation</a:t>
            </a:r>
          </a:p>
        </p:txBody>
      </p:sp>
    </p:spTree>
    <p:extLst>
      <p:ext uri="{BB962C8B-B14F-4D97-AF65-F5344CB8AC3E}">
        <p14:creationId xmlns:p14="http://schemas.microsoft.com/office/powerpoint/2010/main" val="7245273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377" y="1042166"/>
            <a:ext cx="8685247" cy="477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0082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p:cNvGraphicFramePr>
            <a:graphicFrameLocks noChangeAspect="1"/>
          </p:cNvGraphicFramePr>
          <p:nvPr>
            <p:extLst>
              <p:ext uri="{D42A27DB-BD31-4B8C-83A1-F6EECF244321}">
                <p14:modId xmlns:p14="http://schemas.microsoft.com/office/powerpoint/2010/main" val="376189309"/>
              </p:ext>
            </p:extLst>
          </p:nvPr>
        </p:nvGraphicFramePr>
        <p:xfrm>
          <a:off x="489275" y="1047050"/>
          <a:ext cx="3933825" cy="5467350"/>
        </p:xfrm>
        <a:graphic>
          <a:graphicData uri="http://schemas.openxmlformats.org/presentationml/2006/ole">
            <mc:AlternateContent xmlns:mc="http://schemas.openxmlformats.org/markup-compatibility/2006">
              <mc:Choice xmlns:v="urn:schemas-microsoft-com:vml" Requires="v">
                <p:oleObj spid="_x0000_s6201" name="Worksheet" r:id="rId4" imgW="3933946" imgH="5467230" progId="Excel.Sheet.12">
                  <p:embed/>
                </p:oleObj>
              </mc:Choice>
              <mc:Fallback>
                <p:oleObj name="Worksheet" r:id="rId4" imgW="3933946" imgH="5467230" progId="Excel.Sheet.12">
                  <p:embed/>
                  <p:pic>
                    <p:nvPicPr>
                      <p:cNvPr id="0" name=""/>
                      <p:cNvPicPr/>
                      <p:nvPr/>
                    </p:nvPicPr>
                    <p:blipFill>
                      <a:blip r:embed="rId5"/>
                      <a:stretch>
                        <a:fillRect/>
                      </a:stretch>
                    </p:blipFill>
                    <p:spPr>
                      <a:xfrm>
                        <a:off x="489275" y="1047050"/>
                        <a:ext cx="3933825" cy="5467350"/>
                      </a:xfrm>
                      <a:prstGeom prst="rect">
                        <a:avLst/>
                      </a:prstGeom>
                    </p:spPr>
                  </p:pic>
                </p:oleObj>
              </mc:Fallback>
            </mc:AlternateContent>
          </a:graphicData>
        </a:graphic>
      </p:graphicFrame>
    </p:spTree>
    <p:extLst>
      <p:ext uri="{BB962C8B-B14F-4D97-AF65-F5344CB8AC3E}">
        <p14:creationId xmlns:p14="http://schemas.microsoft.com/office/powerpoint/2010/main" val="28830626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p:cNvGraphicFramePr>
            <a:graphicFrameLocks noChangeAspect="1"/>
          </p:cNvGraphicFramePr>
          <p:nvPr>
            <p:extLst>
              <p:ext uri="{D42A27DB-BD31-4B8C-83A1-F6EECF244321}">
                <p14:modId xmlns:p14="http://schemas.microsoft.com/office/powerpoint/2010/main" val="4105446321"/>
              </p:ext>
            </p:extLst>
          </p:nvPr>
        </p:nvGraphicFramePr>
        <p:xfrm>
          <a:off x="489275" y="1047050"/>
          <a:ext cx="3933825" cy="5467350"/>
        </p:xfrm>
        <a:graphic>
          <a:graphicData uri="http://schemas.openxmlformats.org/presentationml/2006/ole">
            <mc:AlternateContent xmlns:mc="http://schemas.openxmlformats.org/markup-compatibility/2006">
              <mc:Choice xmlns:v="urn:schemas-microsoft-com:vml" Requires="v">
                <p:oleObj spid="_x0000_s7225" name="Worksheet" r:id="rId4" imgW="3933946" imgH="5467230" progId="Excel.Sheet.12">
                  <p:embed/>
                </p:oleObj>
              </mc:Choice>
              <mc:Fallback>
                <p:oleObj name="Worksheet" r:id="rId4" imgW="3933946" imgH="5467230" progId="Excel.Sheet.12">
                  <p:embed/>
                  <p:pic>
                    <p:nvPicPr>
                      <p:cNvPr id="0" name=""/>
                      <p:cNvPicPr/>
                      <p:nvPr/>
                    </p:nvPicPr>
                    <p:blipFill>
                      <a:blip r:embed="rId5"/>
                      <a:stretch>
                        <a:fillRect/>
                      </a:stretch>
                    </p:blipFill>
                    <p:spPr>
                      <a:xfrm>
                        <a:off x="489275" y="1047050"/>
                        <a:ext cx="3933825" cy="5467350"/>
                      </a:xfrm>
                      <a:prstGeom prst="rect">
                        <a:avLst/>
                      </a:prstGeom>
                    </p:spPr>
                  </p:pic>
                </p:oleObj>
              </mc:Fallback>
            </mc:AlternateContent>
          </a:graphicData>
        </a:graphic>
      </p:graphicFrame>
      <p:sp>
        <p:nvSpPr>
          <p:cNvPr id="5" name="Content Placeholder 4"/>
          <p:cNvSpPr>
            <a:spLocks noGrp="1"/>
          </p:cNvSpPr>
          <p:nvPr>
            <p:ph sz="half" idx="1"/>
          </p:nvPr>
        </p:nvSpPr>
        <p:spPr>
          <a:xfrm>
            <a:off x="4648200" y="1220200"/>
            <a:ext cx="4038600" cy="4525963"/>
          </a:xfrm>
        </p:spPr>
        <p:txBody>
          <a:bodyPr>
            <a:normAutofit/>
          </a:bodyPr>
          <a:lstStyle/>
          <a:p>
            <a:pPr marL="0" indent="0">
              <a:buNone/>
            </a:pPr>
            <a:r>
              <a:rPr lang="en-US" sz="3200" b="1" dirty="0">
                <a:solidFill>
                  <a:schemeClr val="accent2"/>
                </a:solidFill>
              </a:rPr>
              <a:t>Incorrect Data</a:t>
            </a:r>
          </a:p>
          <a:p>
            <a:pPr marL="0" indent="0">
              <a:buNone/>
            </a:pPr>
            <a:endParaRPr lang="en-US" sz="3200" b="1" dirty="0" smtClean="0">
              <a:solidFill>
                <a:schemeClr val="accent1"/>
              </a:solidFill>
            </a:endParaRPr>
          </a:p>
        </p:txBody>
      </p:sp>
      <p:sp>
        <p:nvSpPr>
          <p:cNvPr id="3" name="Oval 2"/>
          <p:cNvSpPr/>
          <p:nvPr/>
        </p:nvSpPr>
        <p:spPr>
          <a:xfrm>
            <a:off x="3031770" y="1794896"/>
            <a:ext cx="926276"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38019" y="3516817"/>
            <a:ext cx="926276"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761512" y="5748039"/>
            <a:ext cx="662893"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5846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p:cNvGraphicFramePr>
            <a:graphicFrameLocks noChangeAspect="1"/>
          </p:cNvGraphicFramePr>
          <p:nvPr>
            <p:extLst>
              <p:ext uri="{D42A27DB-BD31-4B8C-83A1-F6EECF244321}">
                <p14:modId xmlns:p14="http://schemas.microsoft.com/office/powerpoint/2010/main" val="4105446321"/>
              </p:ext>
            </p:extLst>
          </p:nvPr>
        </p:nvGraphicFramePr>
        <p:xfrm>
          <a:off x="489275" y="1047050"/>
          <a:ext cx="3933825" cy="5467350"/>
        </p:xfrm>
        <a:graphic>
          <a:graphicData uri="http://schemas.openxmlformats.org/presentationml/2006/ole">
            <mc:AlternateContent xmlns:mc="http://schemas.openxmlformats.org/markup-compatibility/2006">
              <mc:Choice xmlns:v="urn:schemas-microsoft-com:vml" Requires="v">
                <p:oleObj spid="_x0000_s8249" name="Worksheet" r:id="rId4" imgW="3933946" imgH="5467230" progId="Excel.Sheet.12">
                  <p:embed/>
                </p:oleObj>
              </mc:Choice>
              <mc:Fallback>
                <p:oleObj name="Worksheet" r:id="rId4" imgW="3933946" imgH="5467230" progId="Excel.Sheet.12">
                  <p:embed/>
                  <p:pic>
                    <p:nvPicPr>
                      <p:cNvPr id="0" name=""/>
                      <p:cNvPicPr/>
                      <p:nvPr/>
                    </p:nvPicPr>
                    <p:blipFill>
                      <a:blip r:embed="rId5"/>
                      <a:stretch>
                        <a:fillRect/>
                      </a:stretch>
                    </p:blipFill>
                    <p:spPr>
                      <a:xfrm>
                        <a:off x="489275" y="1047050"/>
                        <a:ext cx="3933825" cy="5467350"/>
                      </a:xfrm>
                      <a:prstGeom prst="rect">
                        <a:avLst/>
                      </a:prstGeom>
                    </p:spPr>
                  </p:pic>
                </p:oleObj>
              </mc:Fallback>
            </mc:AlternateContent>
          </a:graphicData>
        </a:graphic>
      </p:graphicFrame>
      <p:sp>
        <p:nvSpPr>
          <p:cNvPr id="5" name="Content Placeholder 4"/>
          <p:cNvSpPr>
            <a:spLocks noGrp="1"/>
          </p:cNvSpPr>
          <p:nvPr>
            <p:ph sz="half" idx="1"/>
          </p:nvPr>
        </p:nvSpPr>
        <p:spPr>
          <a:xfrm>
            <a:off x="4648200" y="1220200"/>
            <a:ext cx="4038600" cy="4525963"/>
          </a:xfrm>
        </p:spPr>
        <p:txBody>
          <a:bodyPr>
            <a:normAutofit/>
          </a:bodyPr>
          <a:lstStyle/>
          <a:p>
            <a:pPr marL="0" indent="0">
              <a:buNone/>
            </a:pPr>
            <a:r>
              <a:rPr lang="en-US" sz="3200" b="1" dirty="0">
                <a:solidFill>
                  <a:schemeClr val="accent2"/>
                </a:solidFill>
              </a:rPr>
              <a:t>Incorrect Data</a:t>
            </a:r>
          </a:p>
          <a:p>
            <a:pPr marL="0" indent="0">
              <a:buNone/>
            </a:pPr>
            <a:endParaRPr lang="en-US" sz="3200" b="1" dirty="0" smtClean="0">
              <a:solidFill>
                <a:schemeClr val="accent1"/>
              </a:solidFill>
            </a:endParaRPr>
          </a:p>
          <a:p>
            <a:pPr marL="0" indent="0">
              <a:buNone/>
            </a:pPr>
            <a:r>
              <a:rPr lang="en-US" sz="3200" b="1" dirty="0" smtClean="0">
                <a:solidFill>
                  <a:schemeClr val="accent1"/>
                </a:solidFill>
              </a:rPr>
              <a:t>Incomplete Data</a:t>
            </a:r>
          </a:p>
        </p:txBody>
      </p:sp>
      <p:sp>
        <p:nvSpPr>
          <p:cNvPr id="3" name="Oval 2"/>
          <p:cNvSpPr/>
          <p:nvPr/>
        </p:nvSpPr>
        <p:spPr>
          <a:xfrm>
            <a:off x="3031770" y="1794896"/>
            <a:ext cx="926276"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436280" y="5748039"/>
            <a:ext cx="1280696" cy="261257"/>
          </a:xfrm>
          <a:prstGeom prst="ellipse">
            <a:avLst/>
          </a:prstGeom>
          <a:noFill/>
          <a:ln w="6032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019305" y="1781297"/>
            <a:ext cx="694707" cy="1698172"/>
          </a:xfrm>
          <a:prstGeom prst="ellipse">
            <a:avLst/>
          </a:prstGeom>
          <a:noFill/>
          <a:ln w="6032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38019" y="3516817"/>
            <a:ext cx="926276"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761512" y="5748039"/>
            <a:ext cx="662893"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5846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p:cNvGraphicFramePr>
            <a:graphicFrameLocks noChangeAspect="1"/>
          </p:cNvGraphicFramePr>
          <p:nvPr>
            <p:extLst>
              <p:ext uri="{D42A27DB-BD31-4B8C-83A1-F6EECF244321}">
                <p14:modId xmlns:p14="http://schemas.microsoft.com/office/powerpoint/2010/main" val="2470527619"/>
              </p:ext>
            </p:extLst>
          </p:nvPr>
        </p:nvGraphicFramePr>
        <p:xfrm>
          <a:off x="489275" y="1047050"/>
          <a:ext cx="3933825" cy="5467350"/>
        </p:xfrm>
        <a:graphic>
          <a:graphicData uri="http://schemas.openxmlformats.org/presentationml/2006/ole">
            <mc:AlternateContent xmlns:mc="http://schemas.openxmlformats.org/markup-compatibility/2006">
              <mc:Choice xmlns:v="urn:schemas-microsoft-com:vml" Requires="v">
                <p:oleObj spid="_x0000_s2248" name="Worksheet" r:id="rId4" imgW="3933946" imgH="5467230" progId="Excel.Sheet.12">
                  <p:embed/>
                </p:oleObj>
              </mc:Choice>
              <mc:Fallback>
                <p:oleObj name="Worksheet" r:id="rId4" imgW="3933946" imgH="5467230" progId="Excel.Sheet.12">
                  <p:embed/>
                  <p:pic>
                    <p:nvPicPr>
                      <p:cNvPr id="0" name=""/>
                      <p:cNvPicPr/>
                      <p:nvPr/>
                    </p:nvPicPr>
                    <p:blipFill>
                      <a:blip r:embed="rId5"/>
                      <a:stretch>
                        <a:fillRect/>
                      </a:stretch>
                    </p:blipFill>
                    <p:spPr>
                      <a:xfrm>
                        <a:off x="489275" y="1047050"/>
                        <a:ext cx="3933825" cy="5467350"/>
                      </a:xfrm>
                      <a:prstGeom prst="rect">
                        <a:avLst/>
                      </a:prstGeom>
                    </p:spPr>
                  </p:pic>
                </p:oleObj>
              </mc:Fallback>
            </mc:AlternateContent>
          </a:graphicData>
        </a:graphic>
      </p:graphicFrame>
      <p:sp>
        <p:nvSpPr>
          <p:cNvPr id="5" name="Content Placeholder 4"/>
          <p:cNvSpPr>
            <a:spLocks noGrp="1"/>
          </p:cNvSpPr>
          <p:nvPr>
            <p:ph sz="half" idx="1"/>
          </p:nvPr>
        </p:nvSpPr>
        <p:spPr>
          <a:xfrm>
            <a:off x="4648200" y="1220200"/>
            <a:ext cx="4038600" cy="4525963"/>
          </a:xfrm>
        </p:spPr>
        <p:txBody>
          <a:bodyPr>
            <a:normAutofit/>
          </a:bodyPr>
          <a:lstStyle/>
          <a:p>
            <a:pPr marL="0" indent="0">
              <a:buNone/>
            </a:pPr>
            <a:r>
              <a:rPr lang="en-US" sz="3200" b="1" dirty="0">
                <a:solidFill>
                  <a:schemeClr val="accent2"/>
                </a:solidFill>
              </a:rPr>
              <a:t>Incorrect Data</a:t>
            </a:r>
          </a:p>
          <a:p>
            <a:pPr marL="0" indent="0">
              <a:buNone/>
            </a:pPr>
            <a:endParaRPr lang="en-US" sz="3200" b="1" dirty="0" smtClean="0">
              <a:solidFill>
                <a:schemeClr val="accent1"/>
              </a:solidFill>
            </a:endParaRPr>
          </a:p>
          <a:p>
            <a:pPr marL="0" indent="0">
              <a:buNone/>
            </a:pPr>
            <a:r>
              <a:rPr lang="en-US" sz="3200" b="1" dirty="0" smtClean="0">
                <a:solidFill>
                  <a:schemeClr val="accent1"/>
                </a:solidFill>
              </a:rPr>
              <a:t>Incomplete Data</a:t>
            </a:r>
          </a:p>
          <a:p>
            <a:endParaRPr lang="en-US" sz="3200" b="1" dirty="0" smtClean="0">
              <a:solidFill>
                <a:srgbClr val="00B050"/>
              </a:solidFill>
            </a:endParaRPr>
          </a:p>
          <a:p>
            <a:pPr marL="0" indent="0">
              <a:buNone/>
            </a:pPr>
            <a:r>
              <a:rPr lang="en-US" sz="3200" b="1" dirty="0" smtClean="0">
                <a:solidFill>
                  <a:srgbClr val="00B050"/>
                </a:solidFill>
              </a:rPr>
              <a:t>Outdated Data</a:t>
            </a:r>
          </a:p>
        </p:txBody>
      </p:sp>
      <p:sp>
        <p:nvSpPr>
          <p:cNvPr id="3" name="Oval 2"/>
          <p:cNvSpPr/>
          <p:nvPr/>
        </p:nvSpPr>
        <p:spPr>
          <a:xfrm>
            <a:off x="3031770" y="1794896"/>
            <a:ext cx="926276"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436280" y="5748039"/>
            <a:ext cx="1280696" cy="261257"/>
          </a:xfrm>
          <a:prstGeom prst="ellipse">
            <a:avLst/>
          </a:prstGeom>
          <a:noFill/>
          <a:ln w="6032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019305" y="1781297"/>
            <a:ext cx="694707" cy="1698172"/>
          </a:xfrm>
          <a:prstGeom prst="ellipse">
            <a:avLst/>
          </a:prstGeom>
          <a:noFill/>
          <a:ln w="6032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38019" y="3516817"/>
            <a:ext cx="926276"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761512" y="5748039"/>
            <a:ext cx="662893" cy="261257"/>
          </a:xfrm>
          <a:prstGeom prst="ellipse">
            <a:avLst/>
          </a:prstGeom>
          <a:noFill/>
          <a:ln w="603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839149" y="3039145"/>
            <a:ext cx="760148" cy="261257"/>
          </a:xfrm>
          <a:prstGeom prst="ellipse">
            <a:avLst/>
          </a:prstGeom>
          <a:noFill/>
          <a:ln w="6032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3342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C:\Users\Class2014\Documents\Dropbox\CAEITS2013\img\clou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447" y="1692150"/>
            <a:ext cx="2979153" cy="21971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Class2014\Documents\Dropbox\CAEITS2013\img\clou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74" y="1692150"/>
            <a:ext cx="2979153" cy="2197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What’s missing?</a:t>
            </a:r>
            <a:endParaRPr lang="en-US" dirty="0"/>
          </a:p>
        </p:txBody>
      </p:sp>
      <p:sp>
        <p:nvSpPr>
          <p:cNvPr id="3" name="Content Placeholder 2"/>
          <p:cNvSpPr>
            <a:spLocks noGrp="1"/>
          </p:cNvSpPr>
          <p:nvPr>
            <p:ph sz="half" idx="1"/>
          </p:nvPr>
        </p:nvSpPr>
        <p:spPr>
          <a:xfrm>
            <a:off x="453995" y="2276350"/>
            <a:ext cx="2844800" cy="1206500"/>
          </a:xfrm>
        </p:spPr>
        <p:txBody>
          <a:bodyPr/>
          <a:lstStyle/>
          <a:p>
            <a:pPr marL="0" indent="0" algn="ctr">
              <a:buNone/>
            </a:pPr>
            <a:r>
              <a:rPr lang="en-US" smtClean="0"/>
              <a:t>Uncertainty</a:t>
            </a:r>
          </a:p>
          <a:p>
            <a:pPr marL="0" indent="0" algn="ctr">
              <a:buNone/>
            </a:pPr>
            <a:r>
              <a:rPr lang="en-US" smtClean="0"/>
              <a:t>Representation</a:t>
            </a:r>
            <a:endParaRPr lang="en-US" dirty="0" smtClean="0"/>
          </a:p>
        </p:txBody>
      </p:sp>
      <p:sp>
        <p:nvSpPr>
          <p:cNvPr id="20" name="Content Placeholder 2"/>
          <p:cNvSpPr>
            <a:spLocks noGrp="1"/>
          </p:cNvSpPr>
          <p:nvPr>
            <p:ph sz="half" idx="2"/>
          </p:nvPr>
        </p:nvSpPr>
        <p:spPr>
          <a:xfrm>
            <a:off x="6010889" y="2069850"/>
            <a:ext cx="2844800" cy="1628404"/>
          </a:xfrm>
        </p:spPr>
        <p:txBody>
          <a:bodyPr/>
          <a:lstStyle/>
          <a:p>
            <a:pPr marL="0" indent="0" algn="ctr">
              <a:buNone/>
            </a:pPr>
            <a:r>
              <a:rPr lang="en-US" i="1" smtClean="0"/>
              <a:t>Computable</a:t>
            </a:r>
          </a:p>
          <a:p>
            <a:pPr marL="0" indent="0" algn="ctr">
              <a:buNone/>
            </a:pPr>
            <a:r>
              <a:rPr lang="en-US" smtClean="0"/>
              <a:t>Causal</a:t>
            </a:r>
          </a:p>
          <a:p>
            <a:pPr marL="0" indent="0" algn="ctr">
              <a:buNone/>
            </a:pPr>
            <a:r>
              <a:rPr lang="en-US" smtClean="0"/>
              <a:t>Inference</a:t>
            </a:r>
            <a:endParaRPr lang="en-US" dirty="0" smtClean="0"/>
          </a:p>
        </p:txBody>
      </p:sp>
      <p:sp>
        <p:nvSpPr>
          <p:cNvPr id="19" name="Notched Right Arrow 18"/>
          <p:cNvSpPr/>
          <p:nvPr/>
        </p:nvSpPr>
        <p:spPr>
          <a:xfrm>
            <a:off x="2783439" y="1692150"/>
            <a:ext cx="3581400" cy="2197100"/>
          </a:xfrm>
          <a:prstGeom prst="notchedRightArrow">
            <a:avLst/>
          </a:prstGeom>
          <a:gradFill flip="none" rotWithShape="1">
            <a:gsLst>
              <a:gs pos="0">
                <a:srgbClr val="5A91D4">
                  <a:alpha val="90000"/>
                </a:srgbClr>
              </a:gs>
              <a:gs pos="100000">
                <a:schemeClr val="accent5">
                  <a:lumMod val="20000"/>
                  <a:lumOff val="80000"/>
                  <a:alpha val="5000"/>
                </a:schemeClr>
              </a:gs>
            </a:gsLst>
            <a:lin ang="108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712804" y="4260466"/>
            <a:ext cx="1257267" cy="461665"/>
          </a:xfrm>
          <a:prstGeom prst="rect">
            <a:avLst/>
          </a:prstGeom>
          <a:noFill/>
        </p:spPr>
        <p:txBody>
          <a:bodyPr wrap="none" rtlCol="0">
            <a:spAutoFit/>
          </a:bodyPr>
          <a:lstStyle/>
          <a:p>
            <a:r>
              <a:rPr lang="en-US" sz="2400" dirty="0" smtClean="0"/>
              <a:t>Intervals</a:t>
            </a:r>
            <a:endParaRPr lang="en-US" sz="2400" dirty="0"/>
          </a:p>
        </p:txBody>
      </p:sp>
      <p:sp>
        <p:nvSpPr>
          <p:cNvPr id="9" name="TextBox 8"/>
          <p:cNvSpPr txBox="1"/>
          <p:nvPr/>
        </p:nvSpPr>
        <p:spPr>
          <a:xfrm>
            <a:off x="712804" y="4755504"/>
            <a:ext cx="2172903" cy="461665"/>
          </a:xfrm>
          <a:prstGeom prst="rect">
            <a:avLst/>
          </a:prstGeom>
          <a:noFill/>
        </p:spPr>
        <p:txBody>
          <a:bodyPr wrap="none" rtlCol="0">
            <a:spAutoFit/>
          </a:bodyPr>
          <a:lstStyle/>
          <a:p>
            <a:r>
              <a:rPr lang="en-US" sz="2400" dirty="0" smtClean="0"/>
              <a:t>Belief Functions</a:t>
            </a:r>
            <a:endParaRPr lang="en-US" sz="2400" dirty="0"/>
          </a:p>
        </p:txBody>
      </p:sp>
      <p:sp>
        <p:nvSpPr>
          <p:cNvPr id="10" name="TextBox 9"/>
          <p:cNvSpPr txBox="1"/>
          <p:nvPr/>
        </p:nvSpPr>
        <p:spPr>
          <a:xfrm>
            <a:off x="712804" y="5237917"/>
            <a:ext cx="1855251" cy="461665"/>
          </a:xfrm>
          <a:prstGeom prst="rect">
            <a:avLst/>
          </a:prstGeom>
          <a:noFill/>
        </p:spPr>
        <p:txBody>
          <a:bodyPr wrap="none" rtlCol="0">
            <a:spAutoFit/>
          </a:bodyPr>
          <a:lstStyle/>
          <a:p>
            <a:r>
              <a:rPr lang="en-US" sz="2400" dirty="0" smtClean="0"/>
              <a:t>Base Weights</a:t>
            </a:r>
            <a:endParaRPr lang="en-US" sz="2400" dirty="0"/>
          </a:p>
        </p:txBody>
      </p:sp>
      <p:sp>
        <p:nvSpPr>
          <p:cNvPr id="12" name="TextBox 11"/>
          <p:cNvSpPr txBox="1"/>
          <p:nvPr/>
        </p:nvSpPr>
        <p:spPr>
          <a:xfrm>
            <a:off x="6540250" y="4260467"/>
            <a:ext cx="1765996" cy="461665"/>
          </a:xfrm>
          <a:prstGeom prst="rect">
            <a:avLst/>
          </a:prstGeom>
          <a:noFill/>
        </p:spPr>
        <p:txBody>
          <a:bodyPr wrap="none" rtlCol="0">
            <a:spAutoFit/>
          </a:bodyPr>
          <a:lstStyle/>
          <a:p>
            <a:r>
              <a:rPr lang="en-US" sz="2400" dirty="0" smtClean="0"/>
              <a:t>Granger VAR</a:t>
            </a:r>
            <a:endParaRPr lang="en-US" sz="2400" dirty="0"/>
          </a:p>
        </p:txBody>
      </p:sp>
      <p:sp>
        <p:nvSpPr>
          <p:cNvPr id="13" name="TextBox 12"/>
          <p:cNvSpPr txBox="1"/>
          <p:nvPr/>
        </p:nvSpPr>
        <p:spPr>
          <a:xfrm>
            <a:off x="7452023" y="5206441"/>
            <a:ext cx="859531" cy="461665"/>
          </a:xfrm>
          <a:prstGeom prst="rect">
            <a:avLst/>
          </a:prstGeom>
          <a:noFill/>
        </p:spPr>
        <p:txBody>
          <a:bodyPr wrap="none" rtlCol="0">
            <a:spAutoFit/>
          </a:bodyPr>
          <a:lstStyle/>
          <a:p>
            <a:r>
              <a:rPr lang="en-US" sz="2400" dirty="0" smtClean="0"/>
              <a:t>DBNs</a:t>
            </a:r>
            <a:endParaRPr lang="en-US" sz="2400" dirty="0"/>
          </a:p>
        </p:txBody>
      </p:sp>
      <p:sp>
        <p:nvSpPr>
          <p:cNvPr id="14" name="TextBox 13"/>
          <p:cNvSpPr txBox="1"/>
          <p:nvPr/>
        </p:nvSpPr>
        <p:spPr>
          <a:xfrm>
            <a:off x="6250875" y="4755504"/>
            <a:ext cx="2055371" cy="461665"/>
          </a:xfrm>
          <a:prstGeom prst="rect">
            <a:avLst/>
          </a:prstGeom>
          <a:noFill/>
        </p:spPr>
        <p:txBody>
          <a:bodyPr wrap="none" rtlCol="0">
            <a:spAutoFit/>
          </a:bodyPr>
          <a:lstStyle/>
          <a:p>
            <a:r>
              <a:rPr lang="en-US" sz="2400" dirty="0" smtClean="0"/>
              <a:t>Temporal Logic</a:t>
            </a:r>
            <a:endParaRPr lang="en-US" sz="2400" dirty="0"/>
          </a:p>
        </p:txBody>
      </p:sp>
    </p:spTree>
    <p:extLst>
      <p:ext uri="{BB962C8B-B14F-4D97-AF65-F5344CB8AC3E}">
        <p14:creationId xmlns:p14="http://schemas.microsoft.com/office/powerpoint/2010/main" val="14097766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Approach</a:t>
            </a:r>
            <a:endParaRPr lang="en-US" dirty="0"/>
          </a:p>
        </p:txBody>
      </p:sp>
      <p:sp>
        <p:nvSpPr>
          <p:cNvPr id="3" name="Content Placeholder 2"/>
          <p:cNvSpPr>
            <a:spLocks noGrp="1"/>
          </p:cNvSpPr>
          <p:nvPr>
            <p:ph idx="1"/>
          </p:nvPr>
        </p:nvSpPr>
        <p:spPr>
          <a:xfrm>
            <a:off x="385550" y="1719618"/>
            <a:ext cx="8372901" cy="4763069"/>
          </a:xfrm>
        </p:spPr>
        <p:txBody>
          <a:bodyPr>
            <a:normAutofit/>
          </a:bodyPr>
          <a:lstStyle/>
          <a:p>
            <a:pPr marL="0" indent="0" algn="ctr">
              <a:buNone/>
            </a:pPr>
            <a:r>
              <a:rPr lang="en-US" sz="4400" b="1" smtClean="0"/>
              <a:t>Assign uncertain values less weight</a:t>
            </a:r>
          </a:p>
          <a:p>
            <a:pPr marL="0" indent="0">
              <a:buNone/>
            </a:pPr>
            <a:endParaRPr lang="en-US" sz="2000" smtClean="0"/>
          </a:p>
          <a:p>
            <a:pPr marL="0" indent="0">
              <a:buNone/>
            </a:pPr>
            <a:endParaRPr lang="en-US" sz="2000" smtClean="0"/>
          </a:p>
          <a:p>
            <a:r>
              <a:rPr lang="en-US" b="1" smtClean="0">
                <a:solidFill>
                  <a:schemeClr val="accent2"/>
                </a:solidFill>
              </a:rPr>
              <a:t>Inaccurate Data</a:t>
            </a:r>
            <a:r>
              <a:rPr lang="en-US" smtClean="0"/>
              <a:t>	– assign less weight</a:t>
            </a:r>
          </a:p>
          <a:p>
            <a:r>
              <a:rPr lang="en-US" b="1" smtClean="0">
                <a:solidFill>
                  <a:schemeClr val="accent1"/>
                </a:solidFill>
              </a:rPr>
              <a:t>Missing Data     </a:t>
            </a:r>
            <a:r>
              <a:rPr lang="en-US" smtClean="0"/>
              <a:t>	– impute with less weight</a:t>
            </a:r>
          </a:p>
          <a:p>
            <a:r>
              <a:rPr lang="en-US" b="1" smtClean="0">
                <a:solidFill>
                  <a:srgbClr val="00B050"/>
                </a:solidFill>
              </a:rPr>
              <a:t>Outdated Data  </a:t>
            </a:r>
            <a:r>
              <a:rPr lang="en-US" smtClean="0"/>
              <a:t>	– weigh with decay factor</a:t>
            </a:r>
          </a:p>
          <a:p>
            <a:endParaRPr lang="en-US" dirty="0" smtClean="0"/>
          </a:p>
        </p:txBody>
      </p:sp>
    </p:spTree>
    <p:extLst>
      <p:ext uri="{BB962C8B-B14F-4D97-AF65-F5344CB8AC3E}">
        <p14:creationId xmlns:p14="http://schemas.microsoft.com/office/powerpoint/2010/main" val="751023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2823</TotalTime>
  <Words>1471</Words>
  <Application>Microsoft Macintosh PowerPoint</Application>
  <PresentationFormat>On-screen Show (4:3)</PresentationFormat>
  <Paragraphs>203</Paragraphs>
  <Slides>25</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Worksheet</vt:lpstr>
      <vt:lpstr>Causal Inference under Uncertainty via Adjustments and SOPDs</vt:lpstr>
      <vt:lpstr>PowerPoint Presentation</vt:lpstr>
      <vt:lpstr>PowerPoint Presentation</vt:lpstr>
      <vt:lpstr>PowerPoint Presentation</vt:lpstr>
      <vt:lpstr>PowerPoint Presentation</vt:lpstr>
      <vt:lpstr>PowerPoint Presentation</vt:lpstr>
      <vt:lpstr>PowerPoint Presentation</vt:lpstr>
      <vt:lpstr>What’s missing?</vt:lpstr>
      <vt:lpstr>Approach</vt:lpstr>
      <vt:lpstr>Second Order Probability Distribution</vt:lpstr>
      <vt:lpstr>(center, spread)</vt:lpstr>
      <vt:lpstr>Discretization</vt:lpstr>
      <vt:lpstr>Uncertainty in discretization</vt:lpstr>
      <vt:lpstr>SOPD Adjustment</vt:lpstr>
      <vt:lpstr>Causal inference, without uncertainty</vt:lpstr>
      <vt:lpstr>Adding uncertainty</vt:lpstr>
      <vt:lpstr>PowerPoint Presentation</vt:lpstr>
      <vt:lpstr>PowerPoint Presentation</vt:lpstr>
      <vt:lpstr>PowerPoint Presentation</vt:lpstr>
      <vt:lpstr>PowerPoint Presentation</vt:lpstr>
      <vt:lpstr>Experiment </vt:lpstr>
      <vt:lpstr>Results</vt:lpstr>
      <vt:lpstr>Conclusions</vt:lpstr>
      <vt:lpstr>PowerPoint Presentation</vt:lpstr>
      <vt:lpstr>Conclusions</vt:lpstr>
    </vt:vector>
  </TitlesOfParts>
  <Company>Stevens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Impact of Rare Causes</dc:title>
  <dc:creator>Samantha Kleinberg</dc:creator>
  <cp:lastModifiedBy>Samantha Kleinberg</cp:lastModifiedBy>
  <cp:revision>201</cp:revision>
  <dcterms:created xsi:type="dcterms:W3CDTF">2013-05-18T22:15:15Z</dcterms:created>
  <dcterms:modified xsi:type="dcterms:W3CDTF">2013-06-20T17:27:46Z</dcterms:modified>
</cp:coreProperties>
</file>