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3" r:id="rId7"/>
    <p:sldId id="264" r:id="rId8"/>
    <p:sldId id="266" r:id="rId9"/>
    <p:sldId id="265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8043" autoAdjust="0"/>
  </p:normalViewPr>
  <p:slideViewPr>
    <p:cSldViewPr>
      <p:cViewPr>
        <p:scale>
          <a:sx n="90" d="100"/>
          <a:sy n="90" d="100"/>
        </p:scale>
        <p:origin x="216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853BE-A284-4614-8F6C-0A8C8AD0975F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C58AF-F019-4D24-B795-AC52B391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21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C58AF-F019-4D24-B795-AC52B391E1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29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</a:t>
            </a:r>
            <a:r>
              <a:rPr lang="en-US" baseline="0" dirty="0" smtClean="0"/>
              <a:t> data sources; we’ll just focus 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C58AF-F019-4D24-B795-AC52B391E1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96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the data is a mess.</a:t>
            </a:r>
            <a:r>
              <a:rPr lang="en-US" baseline="0" dirty="0" smtClean="0"/>
              <a:t>  How can we use it for anomaly detection?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C58AF-F019-4D24-B795-AC52B391E1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26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Identify</a:t>
            </a:r>
            <a:r>
              <a:rPr lang="en-US" baseline="0" dirty="0" smtClean="0"/>
              <a:t> useful features</a:t>
            </a:r>
          </a:p>
          <a:p>
            <a:r>
              <a:rPr lang="en-US" baseline="0" dirty="0" smtClean="0"/>
              <a:t>NS (2) lookup, 4 answers, 1 authority (</a:t>
            </a:r>
            <a:r>
              <a:rPr lang="en-US" baseline="0" dirty="0" err="1" smtClean="0"/>
              <a:t>ans</a:t>
            </a:r>
            <a:r>
              <a:rPr lang="en-US" baseline="0" dirty="0" smtClean="0"/>
              <a:t>/add/</a:t>
            </a:r>
            <a:r>
              <a:rPr lang="en-US" baseline="0" dirty="0" err="1" smtClean="0"/>
              <a:t>auth</a:t>
            </a:r>
            <a:r>
              <a:rPr lang="en-US" baseline="0" dirty="0" smtClean="0"/>
              <a:t>), DNS ID 8717, request length 47, response length 187</a:t>
            </a:r>
          </a:p>
          <a:p>
            <a:r>
              <a:rPr lang="en-US" baseline="0" dirty="0" smtClean="0"/>
              <a:t>DS is A (1) lookup</a:t>
            </a:r>
          </a:p>
          <a:p>
            <a:r>
              <a:rPr lang="en-US" baseline="0" dirty="0" smtClean="0"/>
              <a:t>TTL, IP vs. IP6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1 A, 28 AAAA, TTL, SOA Start of Authority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C58AF-F019-4D24-B795-AC52B391E1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50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A, 28 AAAA, TTL, SOA Start </a:t>
            </a:r>
            <a:r>
              <a:rPr lang="en-US" smtClean="0"/>
              <a:t>of Authority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C58AF-F019-4D24-B795-AC52B391E1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50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C58AF-F019-4D24-B795-AC52B391E1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9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baseline="0" dirty="0" smtClean="0"/>
              <a:t> is in common use, but why Accumulo?  And why </a:t>
            </a:r>
            <a:r>
              <a:rPr lang="en-US" baseline="0" dirty="0" err="1" smtClean="0"/>
              <a:t>strucutre</a:t>
            </a:r>
            <a:r>
              <a:rPr lang="en-US" baseline="0" dirty="0" smtClean="0"/>
              <a:t> the data the way we did?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C58AF-F019-4D24-B795-AC52B391E1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73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6" descr="SNL_Stacked_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4200" y="1008063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SNL_Mott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7138" y="1185863"/>
            <a:ext cx="539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2590800"/>
            <a:ext cx="3768892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2590800"/>
            <a:ext cx="2286000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2590800"/>
            <a:ext cx="2917136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4260258"/>
            <a:ext cx="77724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5173652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536" y="4197659"/>
            <a:ext cx="931864" cy="28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28C51ECA-DA5E-4145-95C5-22F9FB66485A}" type="datetimeFigureOut">
              <a:rPr lang="en-US" smtClean="0"/>
              <a:t>8/2/2013</a:t>
            </a:fld>
            <a:endParaRPr lang="en-US"/>
          </a:p>
        </p:txBody>
      </p:sp>
      <p:pic>
        <p:nvPicPr>
          <p:cNvPr id="32" name="Picture 12" descr="NNSAlogo_Black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124200" y="6172200"/>
            <a:ext cx="55626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6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SAND NO. 2011-XXXXP</a:t>
            </a:r>
            <a:endParaRPr lang="en-US" sz="60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C51ECA-DA5E-4145-95C5-22F9FB66485A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C52561-7DEC-421B-9AEA-57EABFC0C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C51ECA-DA5E-4145-95C5-22F9FB66485A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C52561-7DEC-421B-9AEA-57EABFC0C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C51ECA-DA5E-4145-95C5-22F9FB66485A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C52561-7DEC-421B-9AEA-57EABFC0C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C51ECA-DA5E-4145-95C5-22F9FB66485A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C52561-7DEC-421B-9AEA-57EABFC0C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C51ECA-DA5E-4145-95C5-22F9FB66485A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C52561-7DEC-421B-9AEA-57EABFC0C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C51ECA-DA5E-4145-95C5-22F9FB66485A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C52561-7DEC-421B-9AEA-57EABFC0C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C51ECA-DA5E-4145-95C5-22F9FB66485A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C52561-7DEC-421B-9AEA-57EABFC0C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C51ECA-DA5E-4145-95C5-22F9FB66485A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5C52561-7DEC-421B-9AEA-57EABFC0C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59385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1676633"/>
            <a:ext cx="3768892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1676633"/>
            <a:ext cx="2286000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676633"/>
            <a:ext cx="2917136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517300"/>
            <a:ext cx="77724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430694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27138" y="711359"/>
            <a:ext cx="539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28C51ECA-DA5E-4145-95C5-22F9FB66485A}" type="datetimeFigureOut">
              <a:rPr lang="en-US" smtClean="0"/>
              <a:t>8/2/2013</a:t>
            </a:fld>
            <a:endParaRPr lang="en-US"/>
          </a:p>
        </p:txBody>
      </p:sp>
      <p:pic>
        <p:nvPicPr>
          <p:cNvPr id="20" name="Picture 12" descr="NNSAlogo_Black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124200" y="6172200"/>
            <a:ext cx="55626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6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SAND NO. 2011-XXXXP</a:t>
            </a:r>
            <a:endParaRPr lang="en-US" sz="60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0"/>
            <a:ext cx="9144000" cy="66124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1456267"/>
            <a:ext cx="3768892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1456267"/>
            <a:ext cx="2286000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456267"/>
            <a:ext cx="2917136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678173"/>
            <a:ext cx="77724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591567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227748" y="601288"/>
            <a:ext cx="53931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28C51ECA-DA5E-4145-95C5-22F9FB66485A}" type="datetimeFigureOut">
              <a:rPr lang="en-US" smtClean="0"/>
              <a:t>8/2/2013</a:t>
            </a:fld>
            <a:endParaRPr lang="en-US"/>
          </a:p>
        </p:txBody>
      </p:sp>
      <p:pic>
        <p:nvPicPr>
          <p:cNvPr id="33" name="Picture 8" descr="SNL_color_stack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4201" y="408000"/>
            <a:ext cx="1524000" cy="66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tangle 35"/>
          <p:cNvSpPr/>
          <p:nvPr/>
        </p:nvSpPr>
        <p:spPr>
          <a:xfrm>
            <a:off x="0" y="3369731"/>
            <a:ext cx="9144000" cy="397933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7" name="Picture 12" descr="NNSAlogo_Black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124200" y="6172200"/>
            <a:ext cx="55626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6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SAND NO. 2011-XXXXP</a:t>
            </a:r>
            <a:endParaRPr lang="en-US" sz="60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0"/>
            <a:ext cx="9144000" cy="66124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0" y="3369731"/>
            <a:ext cx="9144000" cy="3089807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30A6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5" name="Picture 12" descr="NNSAlogo_Black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1456267"/>
            <a:ext cx="3768892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1456267"/>
            <a:ext cx="2286000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456267"/>
            <a:ext cx="2917136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678173"/>
            <a:ext cx="7772400" cy="898198"/>
          </a:xfrm>
        </p:spPr>
        <p:txBody>
          <a:bodyPr/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591567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227748" y="601288"/>
            <a:ext cx="53931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28C51ECA-DA5E-4145-95C5-22F9FB66485A}" type="datetimeFigureOut">
              <a:rPr lang="en-US" smtClean="0"/>
              <a:t>8/2/2013</a:t>
            </a:fld>
            <a:endParaRPr lang="en-US"/>
          </a:p>
        </p:txBody>
      </p:sp>
      <p:pic>
        <p:nvPicPr>
          <p:cNvPr id="33" name="Picture 8" descr="SNL_color_stack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4201" y="408000"/>
            <a:ext cx="1524000" cy="66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124200" y="6172200"/>
            <a:ext cx="55626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6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SAND NO. 2011-XXXXP</a:t>
            </a:r>
            <a:endParaRPr lang="en-US" sz="60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-1" y="4040484"/>
            <a:ext cx="2484223" cy="2817515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2484223" cy="893232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06432" y="-1"/>
            <a:ext cx="337567" cy="6857999"/>
          </a:xfrm>
          <a:prstGeom prst="rect">
            <a:avLst/>
          </a:prstGeom>
          <a:solidFill>
            <a:srgbClr val="9D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" y="989095"/>
            <a:ext cx="1359657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502" y="1250965"/>
            <a:ext cx="5971187" cy="1233338"/>
          </a:xfrm>
        </p:spPr>
        <p:txBody>
          <a:bodyPr/>
          <a:lstStyle>
            <a:lvl1pPr algn="l">
              <a:lnSpc>
                <a:spcPts val="3800"/>
              </a:lnSpc>
              <a:defRPr>
                <a:solidFill>
                  <a:srgbClr val="9D8C7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502" y="2588978"/>
            <a:ext cx="5641337" cy="59373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199" y="4339006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98048" y="5157318"/>
            <a:ext cx="970718" cy="1453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13" descr="NNSAlogo_Black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63683" y="5932869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14502" y="26517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28C51ECA-DA5E-4145-95C5-22F9FB66485A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2484303"/>
            <a:ext cx="2484222" cy="14679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72391" y="989095"/>
            <a:ext cx="1011831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693778" y="-1"/>
            <a:ext cx="77764" cy="685799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33" name="Picture 12" descr="NNSAlogo_Black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039700" y="5921220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8522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124200" y="6172200"/>
            <a:ext cx="55626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6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SAND NO. 2011-XXXXP</a:t>
            </a:r>
            <a:endParaRPr lang="en-US" sz="60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1999" y="0"/>
            <a:ext cx="4572001" cy="2817515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1999" y="5964768"/>
            <a:ext cx="4572001" cy="893232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2001" y="2908379"/>
            <a:ext cx="1359657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1" name="Picture 6" descr="SNL_Stacked_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93248" y="1488545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4572000" y="4403587"/>
            <a:ext cx="4572000" cy="14679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44391" y="2908379"/>
            <a:ext cx="3099609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0800000">
            <a:off x="112655" y="-1"/>
            <a:ext cx="337567" cy="6857999"/>
          </a:xfrm>
          <a:prstGeom prst="rect">
            <a:avLst/>
          </a:prstGeom>
          <a:solidFill>
            <a:srgbClr val="9D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0353" y="6375406"/>
            <a:ext cx="3761580" cy="579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950" baseline="30000" dirty="0">
                <a:latin typeface="Arial" pitchFamily="-112" charset="0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</a:t>
            </a:r>
            <a:r>
              <a:rPr lang="en-US" sz="950" baseline="30000" dirty="0" smtClean="0">
                <a:latin typeface="Arial" pitchFamily="-112" charset="0"/>
              </a:rPr>
              <a:t/>
            </a:r>
            <a:br>
              <a:rPr lang="en-US" sz="950" baseline="30000" dirty="0" smtClean="0">
                <a:latin typeface="Arial" pitchFamily="-112" charset="0"/>
              </a:rPr>
            </a:br>
            <a:r>
              <a:rPr lang="en-US" sz="950" baseline="30000" dirty="0" smtClean="0">
                <a:latin typeface="Arial" pitchFamily="-112" charset="0"/>
              </a:rPr>
              <a:t>SAND No. 2011–XXXXP.</a:t>
            </a:r>
          </a:p>
          <a:p>
            <a:pPr algn="l">
              <a:defRPr/>
            </a:pPr>
            <a:endParaRPr lang="en-US" sz="950" baseline="30000" dirty="0">
              <a:latin typeface="Arial" pitchFamily="-11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418" y="1250965"/>
            <a:ext cx="3789515" cy="1233338"/>
          </a:xfrm>
        </p:spPr>
        <p:txBody>
          <a:bodyPr/>
          <a:lstStyle>
            <a:lvl1pPr algn="l">
              <a:lnSpc>
                <a:spcPts val="3800"/>
              </a:lnSpc>
              <a:defRPr>
                <a:solidFill>
                  <a:srgbClr val="9D8C7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418" y="2588978"/>
            <a:ext cx="3586315" cy="1085555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7" name="Picture 13" descr="NNSAlogo_Black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957" y="6051407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2418" y="265178"/>
            <a:ext cx="1029382" cy="28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28C51ECA-DA5E-4145-95C5-22F9FB66485A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 rot="10800000">
            <a:off x="1" y="-1"/>
            <a:ext cx="77764" cy="685799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33" name="Picture 12" descr="NNSAlogo_Black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077974" y="6039758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SNL_motto_2 lines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5332" y="1586652"/>
            <a:ext cx="1935484" cy="394494"/>
          </a:xfrm>
          <a:prstGeom prst="rect">
            <a:avLst/>
          </a:prstGeom>
        </p:spPr>
      </p:pic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13597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300" y="6166934"/>
            <a:ext cx="2133600" cy="476250"/>
          </a:xfrm>
          <a:ln/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fld id="{28C51ECA-DA5E-4145-95C5-22F9FB66485A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C52561-7DEC-421B-9AEA-57EABFC0CCC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C51ECA-DA5E-4145-95C5-22F9FB66485A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C52561-7DEC-421B-9AEA-57EABFC0C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C51ECA-DA5E-4145-95C5-22F9FB66485A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C52561-7DEC-421B-9AEA-57EABFC0C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8" name="Picture 8" descr="SNL_color_stack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1000" y="228600"/>
            <a:ext cx="93662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99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78740"/>
            <a:ext cx="8229600" cy="484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274" y="6166934"/>
            <a:ext cx="1490926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libri"/>
                <a:cs typeface="Calibri"/>
              </a:defRPr>
            </a:lvl1pPr>
          </a:lstStyle>
          <a:p>
            <a:fld id="{28C51ECA-DA5E-4145-95C5-22F9FB66485A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153150"/>
            <a:ext cx="6096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/>
                <a:cs typeface="Calibri"/>
              </a:defRPr>
            </a:lvl1pPr>
          </a:lstStyle>
          <a:p>
            <a:fld id="{95C52561-7DEC-421B-9AEA-57EABFC0CCC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/>
          <a:ea typeface="ＭＳ Ｐゴシック" charset="-128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2E54"/>
        </a:buClr>
        <a:buFont typeface="Wingdings" pitchFamily="-111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Wingdings" pitchFamily="-111" charset="2"/>
        <a:buChar char="§"/>
        <a:defRPr sz="20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E8C78"/>
        </a:buClr>
        <a:buFont typeface="Wingdings" pitchFamily="-111" charset="2"/>
        <a:buChar char="§"/>
        <a:defRPr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ephi.org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graphstream-project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Network Anomaly Detection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44352" y="4430694"/>
            <a:ext cx="5641337" cy="1589106"/>
          </a:xfrm>
        </p:spPr>
        <p:txBody>
          <a:bodyPr/>
          <a:lstStyle/>
          <a:p>
            <a:r>
              <a:rPr lang="en-US" dirty="0" smtClean="0"/>
              <a:t>Dylan Hutchison</a:t>
            </a:r>
          </a:p>
          <a:p>
            <a:r>
              <a:rPr lang="en-US" dirty="0" smtClean="0"/>
              <a:t>Advisor: Levi Lloyd</a:t>
            </a:r>
          </a:p>
          <a:p>
            <a:r>
              <a:rPr lang="en-US" dirty="0" smtClean="0"/>
              <a:t>Summer 2013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445" b="4445"/>
          <a:stretch/>
        </p:blipFill>
        <p:spPr>
          <a:xfrm>
            <a:off x="3840251" y="1676400"/>
            <a:ext cx="2331949" cy="1617964"/>
          </a:xfrm>
          <a:prstGeom prst="rect">
            <a:avLst/>
          </a:prstGeom>
        </p:spPr>
      </p:pic>
      <p:pic>
        <p:nvPicPr>
          <p:cNvPr id="1026" name="Picture 2" descr="\\snlca\home\ddhutch\Persona\Downloads\image_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203"/>
          <a:stretch/>
        </p:blipFill>
        <p:spPr bwMode="auto">
          <a:xfrm>
            <a:off x="-1" y="1659636"/>
            <a:ext cx="3840251" cy="169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239" y="1627632"/>
            <a:ext cx="304801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\\snlca\home\ddhutch\Documents\mediu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8810" y="1602344"/>
            <a:ext cx="2983340" cy="170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5681246"/>
            <a:ext cx="2050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SAND #</a:t>
            </a:r>
            <a:r>
              <a:rPr lang="en-US" sz="1600" dirty="0" smtClean="0"/>
              <a:t>2013-5904C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828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Flexibility first, to identify </a:t>
            </a:r>
            <a:r>
              <a:rPr lang="en-US" sz="3200" dirty="0" smtClean="0"/>
              <a:t>features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Expert Analysis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Machine Learning</a:t>
            </a:r>
            <a:endParaRPr lang="en-US" sz="2800" dirty="0"/>
          </a:p>
          <a:p>
            <a:r>
              <a:rPr lang="en-US" sz="3200" dirty="0"/>
              <a:t>Efficiency next, specializing on key features</a:t>
            </a:r>
          </a:p>
          <a:p>
            <a:r>
              <a:rPr lang="en-US" sz="3200" dirty="0" smtClean="0"/>
              <a:t>Run on real data!</a:t>
            </a:r>
            <a:endParaRPr lang="en-US" sz="3200" dirty="0"/>
          </a:p>
        </p:txBody>
      </p:sp>
      <p:pic>
        <p:nvPicPr>
          <p:cNvPr id="1026" name="Picture 2" descr="\\snlca\home\ddhutch\Persona\My Pictures\Magnifying-Glass-high-res-psd5339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57600"/>
            <a:ext cx="38100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 rot="20693354">
            <a:off x="4119222" y="4154635"/>
            <a:ext cx="2754279" cy="830997"/>
          </a:xfrm>
          <a:prstGeom prst="rect">
            <a:avLst/>
          </a:prstGeom>
          <a:noFill/>
          <a:scene3d>
            <a:camera prst="orthographicFront">
              <a:rot lat="0" lon="3000000" rev="6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Features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3538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angle: Visualization</a:t>
            </a:r>
            <a:endParaRPr lang="en-US" dirty="0"/>
          </a:p>
        </p:txBody>
      </p:sp>
      <p:pic>
        <p:nvPicPr>
          <p:cNvPr id="2050" name="Picture 2" descr="\\snlca\home\ddhutch\Persona\My Pictures\gephi 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990598"/>
            <a:ext cx="6248400" cy="52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34000" y="1219200"/>
            <a:ext cx="33522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http://</a:t>
            </a:r>
            <a:r>
              <a:rPr lang="en-US" dirty="0">
                <a:hlinkClick r:id="rId3"/>
              </a:rPr>
              <a:t>gephi.org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http://graphstream-project.org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0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78375" y="1976735"/>
            <a:ext cx="1898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 Traffic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14517" y="1447800"/>
            <a:ext cx="2515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Application Level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848135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Low Level</a:t>
            </a:r>
            <a:endParaRPr lang="en-US" sz="2400" dirty="0"/>
          </a:p>
        </p:txBody>
      </p:sp>
      <p:sp>
        <p:nvSpPr>
          <p:cNvPr id="7" name="Trapezoid 6"/>
          <p:cNvSpPr/>
          <p:nvPr/>
        </p:nvSpPr>
        <p:spPr>
          <a:xfrm rot="10800000">
            <a:off x="405433" y="1909464"/>
            <a:ext cx="2133600" cy="2938670"/>
          </a:xfrm>
          <a:prstGeom prst="trapezoid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78375" y="1431336"/>
            <a:ext cx="2734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Email Attachments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054056" y="3086411"/>
            <a:ext cx="2871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DNS Lookups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878375" y="4386469"/>
            <a:ext cx="2198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ARP Requests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878375" y="2467640"/>
            <a:ext cx="2735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Known Spam Lists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878375" y="3812232"/>
            <a:ext cx="1947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Netflow</a:t>
            </a:r>
            <a:r>
              <a:rPr lang="en-US" sz="2400" dirty="0" smtClean="0"/>
              <a:t> Data</a:t>
            </a:r>
            <a:endParaRPr lang="en-US" sz="2400" dirty="0"/>
          </a:p>
        </p:txBody>
      </p:sp>
      <p:sp>
        <p:nvSpPr>
          <p:cNvPr id="4" name="Chevron 3"/>
          <p:cNvSpPr/>
          <p:nvPr/>
        </p:nvSpPr>
        <p:spPr>
          <a:xfrm>
            <a:off x="4245897" y="3169404"/>
            <a:ext cx="626344" cy="418789"/>
          </a:xfrm>
          <a:prstGeom prst="chevron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03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Mess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14554200" cy="5486400"/>
          </a:xfrm>
        </p:spPr>
        <p:txBody>
          <a:bodyPr/>
          <a:lstStyle/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09:40:49.523901 IP 146.246.89.59.43817 &gt; 205.251.194.163.53: 8717% [1au] NS? reclameaqui.com.br. (47)</a:t>
            </a:r>
            <a:br>
              <a:rPr lang="en-US" sz="1000" dirty="0"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latin typeface="Courier New" pitchFamily="49" charset="0"/>
                <a:cs typeface="Courier New" pitchFamily="49" charset="0"/>
              </a:rPr>
              <a:t>09:40:49.524052 IP 146.246.89.59.37645 &gt; 205.251.197.14.53: 8799% [1au] NS? reclameaqui.com.br. (47)</a:t>
            </a:r>
            <a:br>
              <a:rPr lang="en-US" sz="1000" dirty="0"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latin typeface="Courier New" pitchFamily="49" charset="0"/>
                <a:cs typeface="Courier New" pitchFamily="49" charset="0"/>
              </a:rPr>
              <a:t>09:40:49.524418 IP6 2001:df0:dc::251:32.53 &gt; 2620:106:6000:331e::59.38155: 35232*- 2/6/1 SOA, RRSIG (524)</a:t>
            </a:r>
            <a:br>
              <a:rPr lang="en-US" sz="1000" dirty="0"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latin typeface="Courier New" pitchFamily="49" charset="0"/>
                <a:cs typeface="Courier New" pitchFamily="49" charset="0"/>
              </a:rPr>
              <a:t>09:40:49.524803 IP 146.246.89.59.42453 &gt; 205.251.192.120.53: 3701% [1au] NS? reclameaqui.com.br. (47)</a:t>
            </a:r>
            <a:br>
              <a:rPr lang="en-US" sz="1000" dirty="0"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latin typeface="Courier New" pitchFamily="49" charset="0"/>
                <a:cs typeface="Courier New" pitchFamily="49" charset="0"/>
              </a:rPr>
              <a:t>09:40:49.525731 IP 205.251.199.170.53 &gt; 146.246.89.59.45523: 40535*- 4/0/1 NS ns-120.awsdns-15.com., NS ns-1294.awsdns-33.org., NS ns-1962.awsdns-53.co.uk., NS ns-675.awsdns-20.net. (187)</a:t>
            </a:r>
            <a:br>
              <a:rPr lang="en-US" sz="1000" dirty="0"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latin typeface="Courier New" pitchFamily="49" charset="0"/>
                <a:cs typeface="Courier New" pitchFamily="49" charset="0"/>
              </a:rPr>
              <a:t>09:40:49.525877 IP6 2001:df0:dc::251:36.53 &gt; 2620:106:6000:331e::59.59596: 58042*- 2/6/11 SOA, RRSIG (744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09:40:49.527042 IP6 2001:df0:dc::251:13.53 &gt; 2620:106:6000:331e::59.40500: 19058*- 2/6/11 SOA, RRSIG (744)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09:40:49.527094 IP 205.251.194.163.53 &gt; 146.246.89.59.43817: 8717*- 4/0/1 NS ns-120.awsdns-15.com., NS ns-1294.awsdns-33.org., NS ns-1962.awsdns-53.co.uk., NS ns-675.awsdns-20.net. (187)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09:40:49.534614 IP 205.251.197.14.53 &gt; 146.246.89.59.37645: 8799*- 4/0/1 NS ns-120.awsdns-15.com., NS ns-1294.awsdns-33.org., NS ns-1962.awsdns-53.co.uk., NS ns-675.awsdns-20.net. (187)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dirty="0"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latin typeface="Courier New" pitchFamily="49" charset="0"/>
                <a:cs typeface="Courier New" pitchFamily="49" charset="0"/>
              </a:rPr>
              <a:t>09:40:49.539351 IP6 2620:106:6000:331e::59.42768 &gt; 2001:503:231d::2:30.53: 52790% [1au] DS? lotteryamerica.com. (47)</a:t>
            </a:r>
            <a:br>
              <a:rPr lang="en-US" sz="1000" dirty="0"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latin typeface="Courier New" pitchFamily="49" charset="0"/>
                <a:cs typeface="Courier New" pitchFamily="49" charset="0"/>
              </a:rPr>
              <a:t>09:40:49.540326 IP 146.246.89.59.59237 &gt; 192.42.93.30.53: 15068% [1au] DS? lotteryamerica.com. (47)</a:t>
            </a:r>
            <a:br>
              <a:rPr lang="en-US" sz="1000" dirty="0"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latin typeface="Courier New" pitchFamily="49" charset="0"/>
                <a:cs typeface="Courier New" pitchFamily="49" charset="0"/>
              </a:rPr>
              <a:t>09:40:49.541343 IP6 2620:106:6000:331e::59.60140 &gt; 2001:503:a83e::2:30.53: 3527% [1au] DS? lotteryamerica.com. (47)</a:t>
            </a:r>
            <a:br>
              <a:rPr lang="en-US" sz="1000" dirty="0"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latin typeface="Courier New" pitchFamily="49" charset="0"/>
                <a:cs typeface="Courier New" pitchFamily="49" charset="0"/>
              </a:rPr>
              <a:t>09:40:49.542138 IP 146.246.89.59.43179 &gt; 192.52.178.30.53: 13750% [1au] DS? lotteryamerica.com. (47)</a:t>
            </a:r>
            <a:br>
              <a:rPr lang="en-US" sz="1000" dirty="0"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latin typeface="Courier New" pitchFamily="49" charset="0"/>
                <a:cs typeface="Courier New" pitchFamily="49" charset="0"/>
              </a:rPr>
              <a:t>09:40:49.542206 IP6 2001:1398:276:0:200:7:5:7.53 &gt; 2620:106:6000:331e::59.45523: Flags [.],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ack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47, win 45, options [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nop,nop,TS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2491795726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ecr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2700282080], length 0</a:t>
            </a:r>
            <a:br>
              <a:rPr lang="en-US" sz="1000" dirty="0"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latin typeface="Courier New" pitchFamily="49" charset="0"/>
                <a:cs typeface="Courier New" pitchFamily="49" charset="0"/>
              </a:rPr>
              <a:t>09:40:49.542809 IP 146.246.89.59.42072 &gt; 192.43.172.30.53: 64559% [1au] DS? lotteryamerica.com. (47)</a:t>
            </a:r>
            <a:br>
              <a:rPr lang="en-US" sz="1000" dirty="0"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latin typeface="Courier New" pitchFamily="49" charset="0"/>
                <a:cs typeface="Courier New" pitchFamily="49" charset="0"/>
              </a:rPr>
              <a:t>09:40:49.543202 IP6 2001:503:231d::2:30.53 &gt; 2620:106:6000:331e::59.42768: 52790*- 0/6/1 (771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dirty="0"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latin typeface="Courier New" pitchFamily="49" charset="0"/>
                <a:cs typeface="Courier New" pitchFamily="49" charset="0"/>
              </a:rPr>
              <a:t>09:40:49.543274 IP6 2620:106:6000:331e::59.45523 &gt; 2001:1398:276:0:200:7:5:7.53: Flags [.],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ack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1956, win 144, options [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nop,nop,TS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2700282116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ecr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2491795726], length 0</a:t>
            </a:r>
            <a:br>
              <a:rPr lang="en-US" sz="1000" dirty="0"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latin typeface="Courier New" pitchFamily="49" charset="0"/>
                <a:cs typeface="Courier New" pitchFamily="49" charset="0"/>
              </a:rPr>
              <a:t>09:40:49.543465 IP6 2620:106:6000:331e::59.45523 &gt; 2001:1398:276:0:200:7:5:7.53: Flags [F.],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47,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ack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1956, win 144, options [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nop,nop,TS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2700282116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ecr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2491795726], length 0</a:t>
            </a:r>
            <a:br>
              <a:rPr lang="en-US" sz="1000" dirty="0"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latin typeface="Courier New" pitchFamily="49" charset="0"/>
                <a:cs typeface="Courier New" pitchFamily="49" charset="0"/>
              </a:rPr>
              <a:t>09:40:49.546606 IP6 2001:503:a83e::2:30.53 &gt; 2620:106:6000:331e::59.60140: 3527*- 0/6/1 (771)</a:t>
            </a:r>
            <a:br>
              <a:rPr lang="en-US" sz="1000" dirty="0"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latin typeface="Courier New" pitchFamily="49" charset="0"/>
                <a:cs typeface="Courier New" pitchFamily="49" charset="0"/>
              </a:rPr>
              <a:t>09:40:49.547034 IP 199.249.125.1.53 &gt; 146.246.89.59.38065: 22912*- 1/8/1 SOA (282)</a:t>
            </a:r>
            <a:br>
              <a:rPr lang="en-US" sz="1000" dirty="0"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latin typeface="Courier New" pitchFamily="49" charset="0"/>
                <a:cs typeface="Courier New" pitchFamily="49" charset="0"/>
              </a:rPr>
              <a:t>09:40:49.553096 IP6 2001:500:27::1.53 &gt; 2620:106:6000:331e::59.46877: 27148*- 1/8/13 SOA (546)</a:t>
            </a:r>
            <a:br>
              <a:rPr lang="en-US" sz="1000" dirty="0"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latin typeface="Courier New" pitchFamily="49" charset="0"/>
                <a:cs typeface="Courier New" pitchFamily="49" charset="0"/>
              </a:rPr>
              <a:t>09:40:49.566116 IP 146.246.89.59.41701 &gt; 156.154.101.23.53: 8406% [1au] Type32769? level3.net.dlv.isc.org. (51)</a:t>
            </a:r>
            <a:br>
              <a:rPr lang="en-US" sz="1000" dirty="0"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latin typeface="Courier New" pitchFamily="49" charset="0"/>
                <a:cs typeface="Courier New" pitchFamily="49" charset="0"/>
              </a:rPr>
              <a:t>09:40:49.567357 IP6 2620:106:6000:331e::59.34899 &gt; 2001:500:2c::254.53: 39040% [1au] Type32769? level3.net.dlv.isc.org. (51)</a:t>
            </a:r>
            <a:br>
              <a:rPr lang="en-US" sz="1000" dirty="0"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latin typeface="Courier New" pitchFamily="49" charset="0"/>
                <a:cs typeface="Courier New" pitchFamily="49" charset="0"/>
              </a:rPr>
              <a:t>09:40:49.567882 IP 146.246.89.59.60446 &gt; 199.6.0.29.53: 18033% [1au] Type32769? level3.net.dlv.isc.org. (51)</a:t>
            </a:r>
            <a:br>
              <a:rPr lang="en-US" sz="1000" dirty="0"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latin typeface="Courier New" pitchFamily="49" charset="0"/>
                <a:cs typeface="Courier New" pitchFamily="49" charset="0"/>
              </a:rPr>
              <a:t>09:40:49.569837 IP 156.154.101.23.53 &gt; 146.246.89.59.41701: 8406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NXDomain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*- 0/6/1 (733)</a:t>
            </a:r>
            <a:br>
              <a:rPr lang="en-US" sz="1000" dirty="0"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latin typeface="Courier New" pitchFamily="49" charset="0"/>
                <a:cs typeface="Courier New" pitchFamily="49" charset="0"/>
              </a:rPr>
              <a:t>09:40:49.572120 IP 159.142.148.200.53 &gt; 146.246.89.59.41101: 41885*- 6/0/1 DNSKEY, DNSKEY, DNSKEY, DNSKEY, RRSIG, RRSIG (1358)</a:t>
            </a:r>
            <a:br>
              <a:rPr lang="en-US" sz="1000" dirty="0"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latin typeface="Courier New" pitchFamily="49" charset="0"/>
                <a:cs typeface="Courier New" pitchFamily="49" charset="0"/>
              </a:rPr>
              <a:t>09:40:49.572538 IP 159.142.119.252.53 &gt; 146.246.89.59.38638: 14839*- 6/0/1 DNSKEY, DNSKEY, DNSKEY, DNSKEY, RRSIG, RRSIG (1358)</a:t>
            </a:r>
            <a:br>
              <a:rPr lang="en-US" sz="1000" dirty="0"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latin typeface="Courier New" pitchFamily="49" charset="0"/>
                <a:cs typeface="Courier New" pitchFamily="49" charset="0"/>
              </a:rPr>
              <a:t>09:40:49.575056 IP6 2620:106:6000:331e::59.33409 &gt; 2001:4f8:0:2::20.53: 37502% [1au] Type32769? level3.net.dlv.isc.org. (51)</a:t>
            </a:r>
            <a:br>
              <a:rPr lang="en-US" sz="1000" dirty="0"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latin typeface="Courier New" pitchFamily="49" charset="0"/>
                <a:cs typeface="Courier New" pitchFamily="49" charset="0"/>
              </a:rPr>
              <a:t>09:40:49.575357 IP 146.246.89.59.43826 &gt; 199.254.63.254.53: 43985% [1au] Type32769? level3.net.dlv.isc.org. (51)</a:t>
            </a:r>
            <a:br>
              <a:rPr lang="en-US" sz="1000" dirty="0"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latin typeface="Courier New" pitchFamily="49" charset="0"/>
                <a:cs typeface="Courier New" pitchFamily="49" charset="0"/>
              </a:rPr>
              <a:t>09:40:49.576288 IP 159.142.148.210.53 &gt; 146.246.89.59.40733: 33133*- 6/0/1 DNSKEY, DNSKEY, DNSKEY, DNSKEY, RRSIG, RRSIG (1358)</a:t>
            </a:r>
            <a:br>
              <a:rPr lang="en-US" sz="1000" dirty="0"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latin typeface="Courier New" pitchFamily="49" charset="0"/>
                <a:cs typeface="Courier New" pitchFamily="49" charset="0"/>
              </a:rPr>
              <a:t>09:40:49.576568 IP6 2620:106:6000:331e::59.35027 &gt; 2001:502:2eda::23.53: 28899% [1au] Type32769? level3.net.dlv.isc.org. (51)</a:t>
            </a:r>
            <a:br>
              <a:rPr lang="en-US" sz="1000" dirty="0"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latin typeface="Courier New" pitchFamily="49" charset="0"/>
                <a:cs typeface="Courier New" pitchFamily="49" charset="0"/>
              </a:rPr>
              <a:t>09:40:49.578070 IP6 2001:4f8:0:2::20.53 &gt; 2620:106:6000:331e::59.33409: 37502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NXDomain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*- 0/6/1 (733)</a:t>
            </a:r>
            <a:br>
              <a:rPr lang="en-US" sz="1000" dirty="0"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latin typeface="Courier New" pitchFamily="49" charset="0"/>
                <a:cs typeface="Courier New" pitchFamily="49" charset="0"/>
              </a:rPr>
              <a:t>09:40:49.579163 IP 146.246.89.59.56194 &gt; 156.154.100.23.53: 49607% [1au] Type32769? level3.net.dlv.isc.org. (51)</a:t>
            </a:r>
            <a:br>
              <a:rPr lang="en-US" sz="1000" dirty="0"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latin typeface="Courier New" pitchFamily="49" charset="0"/>
                <a:cs typeface="Courier New" pitchFamily="49" charset="0"/>
              </a:rPr>
              <a:t>09:40:49.579207 IP 146.246.89.59.43061 &gt; 149.20.64.4.53: 42101% [1au] Type32769? level3.net.dlv.isc.org. (51)</a:t>
            </a:r>
            <a:br>
              <a:rPr lang="en-US" sz="1000" dirty="0"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latin typeface="Courier New" pitchFamily="49" charset="0"/>
                <a:cs typeface="Courier New" pitchFamily="49" charset="0"/>
              </a:rPr>
              <a:t>09:40:49.580110 IP 209.225.2.109.53 &gt; 146.246.89.59.49049: 32208*- 6/0/1 DNSKEY, DNSKEY, DNSKEY, DNSKEY, RRSIG, RRSIG (1358)</a:t>
            </a:r>
            <a:br>
              <a:rPr lang="en-US" sz="1000" dirty="0"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latin typeface="Courier New" pitchFamily="49" charset="0"/>
                <a:cs typeface="Courier New" pitchFamily="49" charset="0"/>
              </a:rPr>
              <a:t>09:40:49.580330 IP 159.142.152.60.53 &gt; 146.246.89.59.41501: 32606*- 6/0/1 DNSKEY, DNSKEY, DNSKEY, DNSKEY, RRSIG, RRSIG (1358)</a:t>
            </a:r>
            <a:br>
              <a:rPr lang="en-US" sz="1000" dirty="0"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latin typeface="Courier New" pitchFamily="49" charset="0"/>
                <a:cs typeface="Courier New" pitchFamily="49" charset="0"/>
              </a:rPr>
              <a:t>09:40:49.582607 IP 156.154.100.23.53 &gt; 146.246.89.59.56194: 49607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NXDomain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*- 0/6/1 (733)</a:t>
            </a:r>
            <a:br>
              <a:rPr lang="en-US" sz="1000" dirty="0"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latin typeface="Courier New" pitchFamily="49" charset="0"/>
                <a:cs typeface="Courier New" pitchFamily="49" charset="0"/>
              </a:rPr>
              <a:t>09:40:49.582660 IP 149.20.64.4.53 &gt; 146.246.89.59.43061: 42101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NXDomain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*- 0/6/1 (733)</a:t>
            </a:r>
            <a:br>
              <a:rPr lang="en-US" sz="1000" dirty="0"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latin typeface="Courier New" pitchFamily="49" charset="0"/>
                <a:cs typeface="Courier New" pitchFamily="49" charset="0"/>
              </a:rPr>
              <a:t>09:40:49.583442 IP 216.117.110.142.53 &gt; 146.246.89.59.56059: 57525*- 1/4/5 SOA (237)</a:t>
            </a:r>
            <a:br>
              <a:rPr lang="en-US" sz="1000" dirty="0"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latin typeface="Courier New" pitchFamily="49" charset="0"/>
                <a:cs typeface="Courier New" pitchFamily="49" charset="0"/>
              </a:rPr>
              <a:t>09:40:49.583597 IP 209.242.100.13.53 &gt; 146.246.89.59.57931: 41854*- 1/4/5 SOA (237)</a:t>
            </a:r>
            <a:br>
              <a:rPr lang="en-US" sz="1000" dirty="0"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latin typeface="Courier New" pitchFamily="49" charset="0"/>
                <a:cs typeface="Courier New" pitchFamily="49" charset="0"/>
              </a:rPr>
              <a:t>09:40:49.584393 IP 216.117.110.143.53 &gt; 146.246.89.59.45210: 49075*- 1/4/5 SOA (237)</a:t>
            </a:r>
            <a:br>
              <a:rPr lang="en-US" sz="1000" dirty="0"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latin typeface="Courier New" pitchFamily="49" charset="0"/>
                <a:cs typeface="Courier New" pitchFamily="49" charset="0"/>
              </a:rPr>
              <a:t>09:40:49.585155 IP 205.251.192.120.53 &gt; 146.246.89.59.42453: 3701*- 4/0/1 NS ns-120.awsdns-15.com., NS ns-1294.awsdns-33.org., NS ns-1962.awsdns-53.co.uk., NS ns-675.awsdns-20.net. (187)</a:t>
            </a:r>
            <a:br>
              <a:rPr lang="en-US" sz="1000" dirty="0"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latin typeface="Courier New" pitchFamily="49" charset="0"/>
                <a:cs typeface="Courier New" pitchFamily="49" charset="0"/>
              </a:rPr>
              <a:t>09:40:49.588617 IP 146.246.89.59.56040 &gt; 199.6.1.29.53: 30589% [1au] Type32769? level3.net.dlv.isc.org. (51)</a:t>
            </a:r>
            <a:br>
              <a:rPr lang="en-US" sz="1000" dirty="0"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latin typeface="Courier New" pitchFamily="49" charset="0"/>
                <a:cs typeface="Courier New" pitchFamily="49" charset="0"/>
              </a:rPr>
              <a:t>09:40:49.589478 IP6 2620:106:6000:331e::59.53863 &gt; 2001:502:ad09::23.53: 43517% [1au] Type32769? level3.net.dlv.isc.org. (51)</a:t>
            </a:r>
            <a:br>
              <a:rPr lang="en-US" sz="1000" dirty="0"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latin typeface="Courier New" pitchFamily="49" charset="0"/>
                <a:cs typeface="Courier New" pitchFamily="49" charset="0"/>
              </a:rPr>
              <a:t>09:40:49.589496 IP6 2620:106:6000:331e::59.43505 &gt; 2001:500:60::29.53: 5146% [1au] Type32769? level3.net.dlv.isc.org. (51)</a:t>
            </a:r>
            <a:br>
              <a:rPr lang="en-US" sz="1000" dirty="0"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latin typeface="Courier New" pitchFamily="49" charset="0"/>
                <a:cs typeface="Courier New" pitchFamily="49" charset="0"/>
              </a:rPr>
              <a:t>09:40:49.589947 IP6 2620:0:150:140d::11.53 &gt; 2620:106:6000:331e::59.55037: 49317*- 6/0/1 DNSKEY, DNSKEY, DNSKEY, DNSKEY, RRSIG, RRSIG (1358)</a:t>
            </a:r>
            <a:br>
              <a:rPr lang="en-US" sz="1000" dirty="0"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latin typeface="Courier New" pitchFamily="49" charset="0"/>
                <a:cs typeface="Courier New" pitchFamily="49" charset="0"/>
              </a:rPr>
              <a:t>09:40:49.593374 IP 159.142.90.245.53 &gt; 146.246.89.59.60414: 40741*- 6/0/1 DNSKEY, DNSKEY, DNSKEY, DNSKEY, RRSIG, RRSIG (1358)</a:t>
            </a:r>
            <a:br>
              <a:rPr lang="en-US" sz="1000" dirty="0"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latin typeface="Courier New" pitchFamily="49" charset="0"/>
                <a:cs typeface="Courier New" pitchFamily="49" charset="0"/>
              </a:rPr>
              <a:t>09:40:49.594001 IP 192.42.93.30.53 &gt; 146.246.89.59.59237: 15068*- 0/6/1 (771)</a:t>
            </a:r>
            <a:br>
              <a:rPr lang="en-US" sz="1000" dirty="0"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latin typeface="Courier New" pitchFamily="49" charset="0"/>
                <a:cs typeface="Courier New" pitchFamily="49" charset="0"/>
              </a:rPr>
              <a:t>09:40:49.596341 IP6 2001:500:2c::254.53 &gt; 2620:106:6000:331e::59.34899: 39040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NXDomain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*- 0/6/1 (733)</a:t>
            </a:r>
            <a:br>
              <a:rPr lang="en-US" sz="1000" dirty="0"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latin typeface="Courier New" pitchFamily="49" charset="0"/>
                <a:cs typeface="Courier New" pitchFamily="49" charset="0"/>
              </a:rPr>
              <a:t>09:40:49.608359 IP 192.43.172.30.53 &gt; 146.246.89.59.42072: 64559*- 0/6/1 (771)</a:t>
            </a:r>
            <a:br>
              <a:rPr lang="en-US" sz="1000" dirty="0"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latin typeface="Courier New" pitchFamily="49" charset="0"/>
                <a:cs typeface="Courier New" pitchFamily="49" charset="0"/>
              </a:rPr>
              <a:t>09:40:49.609207 IP6 2620:0:150:300c::11.53 &gt; 2620:106:6000:331e::59.50477: 34103*- 6/0/1 DNSKEY, DNSKEY, DNSKEY, DNSKEY, RRSIG, RRSIG (1358)</a:t>
            </a:r>
            <a:br>
              <a:rPr lang="en-US" sz="1000" dirty="0"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latin typeface="Courier New" pitchFamily="49" charset="0"/>
                <a:cs typeface="Courier New" pitchFamily="49" charset="0"/>
              </a:rPr>
              <a:t>09:40:49.623072 IP 199.6.0.29.53 &gt; 146.246.89.59.60446: 18033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NXDomain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*- 0/6/1 (733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95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82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76200" y="762000"/>
            <a:ext cx="14554200" cy="5486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02E54"/>
              </a:buClr>
              <a:buFont typeface="Wingdings" pitchFamily="-111" charset="2"/>
              <a:buChar char="§"/>
              <a:defRPr sz="2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Wingdings" pitchFamily="-111" charset="2"/>
              <a:buChar char="§"/>
              <a:defRPr sz="2000"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E8C78"/>
              </a:buClr>
              <a:buFont typeface="Wingdings" pitchFamily="-111" charset="2"/>
              <a:buChar char="§"/>
              <a:defRPr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marL="0" indent="0">
              <a:buFont typeface="Wingdings" pitchFamily="-111" charset="2"/>
              <a:buNone/>
            </a:pP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09:40:49.523901 IP 146.246.89.59.43817 &gt; 205.251.194.163.53: 8717% [1au] NS? reclameaqui.com.br. (47)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09:40:49.524052 IP 146.246.89.59.37645 &gt; 205.251.197.14.53: 8799% [1au] NS? reclameaqui.com.br. (47)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09:40:49.524418 IP6 2001:df0:dc::251:32.53 &gt; 2620:106:6000:331e::59.38155: 35232*- 2/6/1 SOA, RRSIG (524)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09:40:49.524803 IP 146.246.89.59.42453 &gt; 205.251.192.120.53: 3701% [1au] NS? reclameaqui.com.br. (47)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09:40:49.525731 IP 205.251.199.170.53 &gt; 146.246.89.59.45523: 40535*- 4/0/1 NS ns-120.awsdns-15.com., NS ns-1294.awsdns-33.org., NS ns-1962.awsdns-53.co.uk., NS ns-675.awsdns-20.net. (187)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09:40:49.525877 IP6 2001:df0:dc::251:36.53 &gt; 2620:106:6000:331e::59.59596: 58042*- 2/6/11 SOA, RRSIG (744)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09:40:49.527042 IP6 2001:df0:dc::251:13.53 &gt; 2620:106:6000:331e::59.40500: 19058*- 2/6/11 SOA, RRSIG (744)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09:40:49.527094 IP 205.251.194.163.53 &gt; 146.246.89.59.43817: 8717*- 4/0/1 NS ns-120.awsdns-15.com., NS ns-1294.awsdns-33.org., NS ns-1962.awsdns-53.co.uk., NS ns-675.awsdns-20.net. (187)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09:40:49.534614 IP 205.251.197.14.53 &gt; 146.246.89.59.37645: 8799*- 4/0/1 NS ns-120.awsdns-15.com., NS ns-1294.awsdns-33.org., NS ns-1962.awsdns-53.co.uk., NS ns-675.awsdns-20.net. (187)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09:40:49.539351 IP6 2620:106:6000:331e::59.42768 &gt; 2001:503:231d::2:30.53: 52790% [1au] DS? lotteryamerica.com. (47)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09:40:49.540326 IP 146.246.89.59.59237 &gt; 192.42.93.30.53: 15068% [1au] DS? lotteryamerica.com. (47)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09:40:49.541343 IP6 2620:106:6000:331e::59.60140 &gt; 2001:503:a83e::2:30.53: 3527% [1au] DS? lotteryamerica.com. (47)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09:40:49.542138 IP 146.246.89.59.43179 &gt; 192.52.178.30.53: 13750% [1au] DS? lotteryamerica.com. (47)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09:40:49.542206 IP6 2001:1398:276:0:200:7:5:7.53 &gt; 2620:106:6000:331e::59.45523: Flags [.], </a:t>
            </a:r>
            <a:r>
              <a:rPr lang="en-US" sz="1000" kern="0" dirty="0" err="1" smtClean="0">
                <a:latin typeface="Courier New" pitchFamily="49" charset="0"/>
                <a:cs typeface="Courier New" pitchFamily="49" charset="0"/>
              </a:rPr>
              <a:t>ack</a:t>
            </a: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 47, win 45, options [</a:t>
            </a:r>
            <a:r>
              <a:rPr lang="en-US" sz="1000" kern="0" dirty="0" err="1" smtClean="0">
                <a:latin typeface="Courier New" pitchFamily="49" charset="0"/>
                <a:cs typeface="Courier New" pitchFamily="49" charset="0"/>
              </a:rPr>
              <a:t>nop,nop,TS</a:t>
            </a: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kern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 2491795726 </a:t>
            </a:r>
            <a:r>
              <a:rPr lang="en-US" sz="1000" kern="0" dirty="0" err="1" smtClean="0">
                <a:latin typeface="Courier New" pitchFamily="49" charset="0"/>
                <a:cs typeface="Courier New" pitchFamily="49" charset="0"/>
              </a:rPr>
              <a:t>ecr</a:t>
            </a: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 2700282080], length 0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09:40:49.542809 IP 146.246.89.59.42072 &gt; 192.43.172.30.53: 64559% [1au] DS? lotteryamerica.com. (47)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09:40:49.543202 IP6 2001:503:231d::2:30.53 &gt; 2620:106:6000:331e::59.42768: 52790*- 0/6/1 (771)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09:40:49.543274 IP6 2620:106:6000:331e::59.45523 &gt; 2001:1398:276:0:200:7:5:7.53: Flags [.], </a:t>
            </a:r>
            <a:r>
              <a:rPr lang="en-US" sz="1000" kern="0" dirty="0" err="1" smtClean="0">
                <a:latin typeface="Courier New" pitchFamily="49" charset="0"/>
                <a:cs typeface="Courier New" pitchFamily="49" charset="0"/>
              </a:rPr>
              <a:t>ack</a:t>
            </a: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 1956, win 144, options [</a:t>
            </a:r>
            <a:r>
              <a:rPr lang="en-US" sz="1000" kern="0" dirty="0" err="1" smtClean="0">
                <a:latin typeface="Courier New" pitchFamily="49" charset="0"/>
                <a:cs typeface="Courier New" pitchFamily="49" charset="0"/>
              </a:rPr>
              <a:t>nop,nop,TS</a:t>
            </a: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kern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 2700282116 </a:t>
            </a:r>
            <a:r>
              <a:rPr lang="en-US" sz="1000" kern="0" dirty="0" err="1" smtClean="0">
                <a:latin typeface="Courier New" pitchFamily="49" charset="0"/>
                <a:cs typeface="Courier New" pitchFamily="49" charset="0"/>
              </a:rPr>
              <a:t>ecr</a:t>
            </a: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 2491795726], length 0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09:40:49.543465 IP6 2620:106:6000:331e::59.45523 &gt; 2001:1398:276:0:200:7:5:7.53: Flags [F.], </a:t>
            </a:r>
            <a:r>
              <a:rPr lang="en-US" sz="1000" kern="0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 47, </a:t>
            </a:r>
            <a:r>
              <a:rPr lang="en-US" sz="1000" kern="0" dirty="0" err="1" smtClean="0">
                <a:latin typeface="Courier New" pitchFamily="49" charset="0"/>
                <a:cs typeface="Courier New" pitchFamily="49" charset="0"/>
              </a:rPr>
              <a:t>ack</a:t>
            </a: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 1956, win 144, options [</a:t>
            </a:r>
            <a:r>
              <a:rPr lang="en-US" sz="1000" kern="0" dirty="0" err="1" smtClean="0">
                <a:latin typeface="Courier New" pitchFamily="49" charset="0"/>
                <a:cs typeface="Courier New" pitchFamily="49" charset="0"/>
              </a:rPr>
              <a:t>nop,nop,TS</a:t>
            </a: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kern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 2700282116 </a:t>
            </a:r>
            <a:r>
              <a:rPr lang="en-US" sz="1000" kern="0" dirty="0" err="1" smtClean="0">
                <a:latin typeface="Courier New" pitchFamily="49" charset="0"/>
                <a:cs typeface="Courier New" pitchFamily="49" charset="0"/>
              </a:rPr>
              <a:t>ecr</a:t>
            </a: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 2491795726], length 0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09:40:49.546606 IP6 2001:503:a83e::2:30.53 &gt; 2620:106:6000:331e::59.60140: 3527*- 0/6/1 (771)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09:40:49.547034 IP 199.249.125.1.53 &gt; 146.246.89.59.38065: 22912*- 1/8/1 SOA (282)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09:40:49.553096 IP6 2001:500:27::1.53 &gt; 2620:106:6000:331e::59.46877: 27148*- 1/8/13 SOA (546)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09:40:49.566116 IP 146.246.89.59.41701 &gt; 156.154.101.23.53: 8406% [1au] Type32769? level3.net.dlv.isc.org. (51)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09:40:49.567357 IP6 2620:106:6000:331e::59.34899 &gt; 2001:500:2c::254.53: 39040% [1au] Type32769? level3.net.dlv.isc.org. (51)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09:40:49.567882 IP 146.246.89.59.60446 &gt; 199.6.0.29.53: 18033% [1au] Type32769? level3.net.dlv.isc.org. (51)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09:40:49.569837 IP 156.154.101.23.53 &gt; 146.246.89.59.41701: 8406 </a:t>
            </a:r>
            <a:r>
              <a:rPr lang="en-US" sz="1000" kern="0" dirty="0" err="1" smtClean="0">
                <a:latin typeface="Courier New" pitchFamily="49" charset="0"/>
                <a:cs typeface="Courier New" pitchFamily="49" charset="0"/>
              </a:rPr>
              <a:t>NXDomain</a:t>
            </a: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*- 0/6/1 (733)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09:40:49.572120 IP 159.142.148.200.53 &gt; 146.246.89.59.41101: 41885*- 6/0/1 DNSKEY, DNSKEY, DNSKEY, DNSKEY, RRSIG, RRSIG (1358)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09:40:49.572538 IP 159.142.119.252.53 &gt; 146.246.89.59.38638: 14839*- 6/0/1 DNSKEY, DNSKEY, DNSKEY, DNSKEY, RRSIG, RRSIG (1358)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09:40:49.575056 IP6 2620:106:6000:331e::59.33409 &gt; 2001:4f8:0:2::20.53: 37502% [1au] Type32769? level3.net.dlv.isc.org. (51)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09:40:49.575357 IP 146.246.89.59.43826 &gt; 199.254.63.254.53: 43985% [1au] Type32769? level3.net.dlv.isc.org. (51)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09:40:49.576288 IP 159.142.148.210.53 &gt; 146.246.89.59.40733: 33133*- 6/0/1 DNSKEY, DNSKEY, DNSKEY, DNSKEY, RRSIG, RRSIG (1358)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09:40:49.576568 IP6 2620:106:6000:331e::59.35027 &gt; 2001:502:2eda::23.53: 28899% [1au] Type32769? level3.net.dlv.isc.org. (51)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09:40:49.578070 IP6 2001:4f8:0:2::20.53 &gt; 2620:106:6000:331e::59.33409: 37502 </a:t>
            </a:r>
            <a:r>
              <a:rPr lang="en-US" sz="1000" kern="0" dirty="0" err="1" smtClean="0">
                <a:latin typeface="Courier New" pitchFamily="49" charset="0"/>
                <a:cs typeface="Courier New" pitchFamily="49" charset="0"/>
              </a:rPr>
              <a:t>NXDomain</a:t>
            </a: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*- 0/6/1 (733)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09:40:49.579163 IP 146.246.89.59.56194 &gt; 156.154.100.23.53: 49607% [1au] Type32769? level3.net.dlv.isc.org. (51)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09:40:49.579207 IP 146.246.89.59.43061 &gt; 149.20.64.4.53: 42101% [1au] Type32769? level3.net.dlv.isc.org. (51)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09:40:49.580110 IP 209.225.2.109.53 &gt; 146.246.89.59.49049: 32208*- 6/0/1 DNSKEY, DNSKEY, DNSKEY, DNSKEY, RRSIG, RRSIG (1358)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09:40:49.580330 IP 159.142.152.60.53 &gt; 146.246.89.59.41501: 32606*- 6/0/1 DNSKEY, DNSKEY, DNSKEY, DNSKEY, RRSIG, RRSIG (1358)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09:40:49.582607 IP 156.154.100.23.53 &gt; 146.246.89.59.56194: 49607 </a:t>
            </a:r>
            <a:r>
              <a:rPr lang="en-US" sz="1000" kern="0" dirty="0" err="1" smtClean="0">
                <a:latin typeface="Courier New" pitchFamily="49" charset="0"/>
                <a:cs typeface="Courier New" pitchFamily="49" charset="0"/>
              </a:rPr>
              <a:t>NXDomain</a:t>
            </a: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*- 0/6/1 (733)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09:40:49.582660 IP 149.20.64.4.53 &gt; 146.246.89.59.43061: 42101 </a:t>
            </a:r>
            <a:r>
              <a:rPr lang="en-US" sz="1000" kern="0" dirty="0" err="1" smtClean="0">
                <a:latin typeface="Courier New" pitchFamily="49" charset="0"/>
                <a:cs typeface="Courier New" pitchFamily="49" charset="0"/>
              </a:rPr>
              <a:t>NXDomain</a:t>
            </a: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*- 0/6/1 (733)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09:40:49.583442 IP 216.117.110.142.53 &gt; 146.246.89.59.56059: 57525*- 1/4/5 SOA (237)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09:40:49.583597 IP 209.242.100.13.53 &gt; 146.246.89.59.57931: 41854*- 1/4/5 SOA (237)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09:40:49.584393 IP 216.117.110.143.53 &gt; 146.246.89.59.45210: 49075*- 1/4/5 SOA (237)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09:40:49.585155 IP 205.251.192.120.53 &gt; 146.246.89.59.42453: 3701*- 4/0/1 NS ns-120.awsdns-15.com., NS ns-1294.awsdns-33.org., NS ns-1962.awsdns-53.co.uk., NS ns-675.awsdns-20.net. (187)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09:40:49.588617 IP 146.246.89.59.56040 &gt; 199.6.1.29.53: 30589% [1au] Type32769? level3.net.dlv.isc.org. (51)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09:40:49.589478 IP6 2620:106:6000:331e::59.53863 &gt; 2001:502:ad09::23.53: 43517% [1au] Type32769? level3.net.dlv.isc.org. (51)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09:40:49.589496 IP6 2620:106:6000:331e::59.43505 &gt; 2001:500:60::29.53: 5146% [1au] Type32769? level3.net.dlv.isc.org. (51)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09:40:49.589947 IP6 2620:0:150:140d::11.53 &gt; 2620:106:6000:331e::59.55037: 49317*- 6/0/1 DNSKEY, DNSKEY, DNSKEY, DNSKEY, RRSIG, RRSIG (1358)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09:40:49.593374 IP 159.142.90.245.53 &gt; 146.246.89.59.60414: 40741*- 6/0/1 DNSKEY, DNSKEY, DNSKEY, DNSKEY, RRSIG, RRSIG (1358)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09:40:49.594001 IP 192.42.93.30.53 &gt; 146.246.89.59.59237: 15068*- 0/6/1 (771)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09:40:49.596341 IP6 2001:500:2c::254.53 &gt; 2620:106:6000:331e::59.34899: 39040 </a:t>
            </a:r>
            <a:r>
              <a:rPr lang="en-US" sz="1000" kern="0" dirty="0" err="1" smtClean="0">
                <a:latin typeface="Courier New" pitchFamily="49" charset="0"/>
                <a:cs typeface="Courier New" pitchFamily="49" charset="0"/>
              </a:rPr>
              <a:t>NXDomain</a:t>
            </a: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*- 0/6/1 (733)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09:40:49.608359 IP 192.43.172.30.53 &gt; 146.246.89.59.42072: 64559*- 0/6/1 (771)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09:40:49.609207 IP6 2620:0:150:300c::11.53 &gt; 2620:106:6000:331e::59.50477: 34103*- 6/0/1 DNSKEY, DNSKEY, DNSKEY, DNSKEY, RRSIG, RRSIG (1358)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09:40:49.623072 IP 199.6.0.29.53 &gt; 146.246.89.59.60446: 18033 </a:t>
            </a:r>
            <a:r>
              <a:rPr lang="en-US" sz="1000" kern="0" dirty="0" err="1" smtClean="0">
                <a:latin typeface="Courier New" pitchFamily="49" charset="0"/>
                <a:cs typeface="Courier New" pitchFamily="49" charset="0"/>
              </a:rPr>
              <a:t>NXDomain</a:t>
            </a: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*- 0/6/1 (733)</a:t>
            </a:r>
            <a:endParaRPr lang="en-US" sz="95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Mess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403073" y="2272651"/>
            <a:ext cx="2259496" cy="305628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27567" y="728745"/>
            <a:ext cx="7772400" cy="305628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90600" y="1796901"/>
            <a:ext cx="10189534" cy="305628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971800" y="1034373"/>
            <a:ext cx="76200" cy="76252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38208" y="328635"/>
            <a:ext cx="1140056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Request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4495800" y="1396791"/>
            <a:ext cx="134043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Response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322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snlca\home\ddhutch\Persona\Downloads\Figure%208%20-%20Noisy%20Sign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8763000" cy="344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6200" y="762000"/>
            <a:ext cx="14554200" cy="5486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02E54"/>
              </a:buClr>
              <a:buFont typeface="Wingdings" pitchFamily="-111" charset="2"/>
              <a:buChar char="§"/>
              <a:defRPr sz="2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Wingdings" pitchFamily="-111" charset="2"/>
              <a:buChar char="§"/>
              <a:defRPr sz="2000"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E8C78"/>
              </a:buClr>
              <a:buFont typeface="Wingdings" pitchFamily="-111" charset="2"/>
              <a:buChar char="§"/>
              <a:defRPr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marL="0" indent="0">
              <a:buFont typeface="Wingdings" pitchFamily="-111" charset="2"/>
              <a:buNone/>
            </a:pP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09:40:49.523901 IP 146.246.89.59.43817 &gt; 205.251.194.163.53: 8717% [1au] NS? reclameaqui.com.br. (47)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09:40:49.524052 IP 146.246.89.59.37645 &gt; 205.251.197.14.53: 8799% [1au] NS? reclameaqui.com.br. (47)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09:40:49.524418 IP6 2001:df0:dc::251:32.53 &gt; 2620:106:6000:331e::59.38155: 35232*- 2/6/1 SOA, RRSIG (524)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09:40:49.524803 IP 146.246.89.59.42453 &gt; 205.251.192.120.53: 3701% [1au] NS? reclameaqui.com.br. (47)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09:40:49.525731 IP 205.251.199.170.53 &gt; 146.246.89.59.45523: 40535*- 4/0/1 NS ns-120.awsdns-15.com., NS ns-1294.awsdns-33.org., NS ns-1962.awsdns-53.co.uk., NS ns-675.awsdns-20.net. (187)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09:40:49.525877 IP6 2001:df0:dc::251:36.53 &gt; 2620:106:6000:331e::59.59596: 58042*- 2/6/11 SOA, RRSIG (744)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09:40:49.527042 IP6 2001:df0:dc::251:13.53 &gt; 2620:106:6000:331e::59.40500: 19058*- 2/6/11 SOA, RRSIG (744)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09:40:49.527094 IP 205.251.194.163.53 &gt; 146.246.89.59.43817: 8717*- 4/0/1 NS ns-120.awsdns-15.com., NS ns-1294.awsdns-33.org., NS ns-1962.awsdns-53.co.uk., NS ns-675.awsdns-20.net. (187)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09:40:49.534614 IP 205.251.197.14.53 &gt; 146.246.89.59.37645: 8799*- 4/0/1 NS ns-120.awsdns-15.com., NS ns-1294.awsdns-33.org., NS ns-1962.awsdns-53.co.uk., NS ns-675.awsdns-20.net. (187)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09:40:49.539351 IP6 2620:106:6000:331e::59.42768 &gt; 2001:503:231d::2:30.53: 52790% [1au] DS? lotteryamerica.com. (47)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09:40:49.540326 IP 146.246.89.59.59237 &gt; 192.42.93.30.53: 15068% [1au] DS? lotteryamerica.com. (47)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09:40:49.541343 IP6 2620:106:6000:331e::59.60140 &gt; 2001:503:a83e::2:30.53: 3527% [1au] DS? lotteryamerica.com. (47)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09:40:49.542138 IP 146.246.89.59.43179 &gt; 192.52.178.30.53: 13750% [1au] DS? lotteryamerica.com. (47)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09:40:49.542206 IP6 2001:1398:276:0:200:7:5:7.53 &gt; 2620:106:6000:331e::59.45523: Flags [.], </a:t>
            </a:r>
            <a:r>
              <a:rPr lang="en-US" sz="1000" kern="0" dirty="0" err="1" smtClean="0">
                <a:latin typeface="Courier New" pitchFamily="49" charset="0"/>
                <a:cs typeface="Courier New" pitchFamily="49" charset="0"/>
              </a:rPr>
              <a:t>ack</a:t>
            </a: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 47, win 45, options [</a:t>
            </a:r>
            <a:r>
              <a:rPr lang="en-US" sz="1000" kern="0" dirty="0" err="1" smtClean="0">
                <a:latin typeface="Courier New" pitchFamily="49" charset="0"/>
                <a:cs typeface="Courier New" pitchFamily="49" charset="0"/>
              </a:rPr>
              <a:t>nop,nop,TS</a:t>
            </a: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kern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 2491795726 </a:t>
            </a:r>
            <a:r>
              <a:rPr lang="en-US" sz="1000" kern="0" dirty="0" err="1" smtClean="0">
                <a:latin typeface="Courier New" pitchFamily="49" charset="0"/>
                <a:cs typeface="Courier New" pitchFamily="49" charset="0"/>
              </a:rPr>
              <a:t>ecr</a:t>
            </a: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 2700282080], length 0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09:40:49.542809 IP 146.246.89.59.42072 &gt; 192.43.172.30.53: 64559% [1au] DS? lotteryamerica.com. (47)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09:40:49.543202 IP6 2001:503:231d::2:30.53 &gt; 2620:106:6000:331e::59.42768: 52790*- 0/6/1 (771)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09:40:49.543274 IP6 2620:106:6000:331e::59.45523 &gt; 2001:1398:276:0:200:7:5:7.53: Flags [.], </a:t>
            </a:r>
            <a:r>
              <a:rPr lang="en-US" sz="1000" kern="0" dirty="0" err="1" smtClean="0">
                <a:latin typeface="Courier New" pitchFamily="49" charset="0"/>
                <a:cs typeface="Courier New" pitchFamily="49" charset="0"/>
              </a:rPr>
              <a:t>ack</a:t>
            </a: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 1956, win 144, options [</a:t>
            </a:r>
            <a:r>
              <a:rPr lang="en-US" sz="1000" kern="0" dirty="0" err="1" smtClean="0">
                <a:latin typeface="Courier New" pitchFamily="49" charset="0"/>
                <a:cs typeface="Courier New" pitchFamily="49" charset="0"/>
              </a:rPr>
              <a:t>nop,nop,TS</a:t>
            </a: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kern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 2700282116 </a:t>
            </a:r>
            <a:r>
              <a:rPr lang="en-US" sz="1000" kern="0" dirty="0" err="1" smtClean="0">
                <a:latin typeface="Courier New" pitchFamily="49" charset="0"/>
                <a:cs typeface="Courier New" pitchFamily="49" charset="0"/>
              </a:rPr>
              <a:t>ecr</a:t>
            </a: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 2491795726], length 0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09:40:49.543465 IP6 2620:106:6000:331e::59.45523 &gt; 2001:1398:276:0:200:7:5:7.53: Flags [F.], </a:t>
            </a:r>
            <a:r>
              <a:rPr lang="en-US" sz="1000" kern="0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 47, </a:t>
            </a:r>
            <a:r>
              <a:rPr lang="en-US" sz="1000" kern="0" dirty="0" err="1" smtClean="0">
                <a:latin typeface="Courier New" pitchFamily="49" charset="0"/>
                <a:cs typeface="Courier New" pitchFamily="49" charset="0"/>
              </a:rPr>
              <a:t>ack</a:t>
            </a: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 1956, win 144, options [</a:t>
            </a:r>
            <a:r>
              <a:rPr lang="en-US" sz="1000" kern="0" dirty="0" err="1" smtClean="0">
                <a:latin typeface="Courier New" pitchFamily="49" charset="0"/>
                <a:cs typeface="Courier New" pitchFamily="49" charset="0"/>
              </a:rPr>
              <a:t>nop,nop,TS</a:t>
            </a: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kern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 2700282116 </a:t>
            </a:r>
            <a:r>
              <a:rPr lang="en-US" sz="1000" kern="0" dirty="0" err="1" smtClean="0">
                <a:latin typeface="Courier New" pitchFamily="49" charset="0"/>
                <a:cs typeface="Courier New" pitchFamily="49" charset="0"/>
              </a:rPr>
              <a:t>ecr</a:t>
            </a: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 2491795726], length 0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09:40:49.546606 IP6 2001:503:a83e::2:30.53 &gt; 2620:106:6000:331e::59.60140: 3527*- 0/6/1 (771)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09:40:49.547034 IP 199.249.125.1.53 &gt; 146.246.89.59.38065: 22912*- 1/8/1 SOA (282)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09:40:49.553096 IP6 2001:500:27::1.53 &gt; 2620:106:6000:331e::59.46877: 27148*- 1/8/13 SOA (546)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09:40:49.566116 IP 146.246.89.59.41701 &gt; 156.154.101.23.53: 8406% [1au] Type32769? level3.net.dlv.isc.org. (51)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09:40:49.567357 IP6 2620:106:6000:331e::59.34899 &gt; 2001:500:2c::254.53: 39040% [1au] Type32769? level3.net.dlv.isc.org. (51)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09:40:49.567882 IP 146.246.89.59.60446 &gt; 199.6.0.29.53: 18033% [1au] Type32769? level3.net.dlv.isc.org. (51)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09:40:49.569837 IP 156.154.101.23.53 &gt; 146.246.89.59.41701: 8406 </a:t>
            </a:r>
            <a:r>
              <a:rPr lang="en-US" sz="1000" kern="0" dirty="0" err="1" smtClean="0">
                <a:latin typeface="Courier New" pitchFamily="49" charset="0"/>
                <a:cs typeface="Courier New" pitchFamily="49" charset="0"/>
              </a:rPr>
              <a:t>NXDomain</a:t>
            </a: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*- 0/6/1 (733)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09:40:49.572120 IP 159.142.148.200.53 &gt; 146.246.89.59.41101: 41885*- 6/0/1 DNSKEY, DNSKEY, DNSKEY, DNSKEY, RRSIG, RRSIG (1358)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09:40:49.572538 IP 159.142.119.252.53 &gt; 146.246.89.59.38638: 14839*- 6/0/1 DNSKEY, DNSKEY, DNSKEY, DNSKEY, RRSIG, RRSIG (1358)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09:40:49.575056 IP6 2620:106:6000:331e::59.33409 &gt; 2001:4f8:0:2::20.53: 37502% [1au] Type32769? level3.net.dlv.isc.org. (51)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09:40:49.575357 IP 146.246.89.59.43826 &gt; 199.254.63.254.53: 43985% [1au] Type32769? level3.net.dlv.isc.org. (51)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09:40:49.576288 IP 159.142.148.210.53 &gt; 146.246.89.59.40733: 33133*- 6/0/1 DNSKEY, DNSKEY, DNSKEY, DNSKEY, RRSIG, RRSIG (1358)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09:40:49.576568 IP6 2620:106:6000:331e::59.35027 &gt; 2001:502:2eda::23.53: 28899% [1au] Type32769? level3.net.dlv.isc.org. (51)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09:40:49.578070 IP6 2001:4f8:0:2::20.53 &gt; 2620:106:6000:331e::59.33409: 37502 </a:t>
            </a:r>
            <a:r>
              <a:rPr lang="en-US" sz="1000" kern="0" dirty="0" err="1" smtClean="0">
                <a:latin typeface="Courier New" pitchFamily="49" charset="0"/>
                <a:cs typeface="Courier New" pitchFamily="49" charset="0"/>
              </a:rPr>
              <a:t>NXDomain</a:t>
            </a: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*- 0/6/1 (733)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09:40:49.579163 IP 146.246.89.59.56194 &gt; 156.154.100.23.53: 49607% [1au] Type32769? level3.net.dlv.isc.org. (51)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09:40:49.579207 IP 146.246.89.59.43061 &gt; 149.20.64.4.53: 42101% [1au] Type32769? level3.net.dlv.isc.org. (51)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09:40:49.580110 IP 209.225.2.109.53 &gt; 146.246.89.59.49049: 32208*- 6/0/1 DNSKEY, DNSKEY, DNSKEY, DNSKEY, RRSIG, RRSIG (1358)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09:40:49.580330 IP 159.142.152.60.53 &gt; 146.246.89.59.41501: 32606*- 6/0/1 DNSKEY, DNSKEY, DNSKEY, DNSKEY, RRSIG, RRSIG (1358)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09:40:49.582607 IP 156.154.100.23.53 &gt; 146.246.89.59.56194: 49607 </a:t>
            </a:r>
            <a:r>
              <a:rPr lang="en-US" sz="1000" kern="0" dirty="0" err="1" smtClean="0">
                <a:latin typeface="Courier New" pitchFamily="49" charset="0"/>
                <a:cs typeface="Courier New" pitchFamily="49" charset="0"/>
              </a:rPr>
              <a:t>NXDomain</a:t>
            </a: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*- 0/6/1 (733)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09:40:49.582660 IP 149.20.64.4.53 &gt; 146.246.89.59.43061: 42101 </a:t>
            </a:r>
            <a:r>
              <a:rPr lang="en-US" sz="1000" kern="0" dirty="0" err="1" smtClean="0">
                <a:latin typeface="Courier New" pitchFamily="49" charset="0"/>
                <a:cs typeface="Courier New" pitchFamily="49" charset="0"/>
              </a:rPr>
              <a:t>NXDomain</a:t>
            </a: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*- 0/6/1 (733)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09:40:49.583442 IP 216.117.110.142.53 &gt; 146.246.89.59.56059: 57525*- 1/4/5 SOA (237)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09:40:49.583597 IP 209.242.100.13.53 &gt; 146.246.89.59.57931: 41854*- 1/4/5 SOA (237)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09:40:49.584393 IP 216.117.110.143.53 &gt; 146.246.89.59.45210: 49075*- 1/4/5 SOA (237)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09:40:49.585155 IP 205.251.192.120.53 &gt; 146.246.89.59.42453: 3701*- 4/0/1 NS ns-120.awsdns-15.com., NS ns-1294.awsdns-33.org., NS ns-1962.awsdns-53.co.uk., NS ns-675.awsdns-20.net. (187)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09:40:49.588617 IP 146.246.89.59.56040 &gt; 199.6.1.29.53: 30589% [1au] Type32769? level3.net.dlv.isc.org. (51)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09:40:49.589478 IP6 2620:106:6000:331e::59.53863 &gt; 2001:502:ad09::23.53: 43517% [1au] Type32769? level3.net.dlv.isc.org. (51)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09:40:49.589496 IP6 2620:106:6000:331e::59.43505 &gt; 2001:500:60::29.53: 5146% [1au] Type32769? level3.net.dlv.isc.org. (51)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09:40:49.589947 IP6 2620:0:150:140d::11.53 &gt; 2620:106:6000:331e::59.55037: 49317*- 6/0/1 DNSKEY, DNSKEY, DNSKEY, DNSKEY, RRSIG, RRSIG (1358)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09:40:49.593374 IP 159.142.90.245.53 &gt; 146.246.89.59.60414: 40741*- 6/0/1 DNSKEY, DNSKEY, DNSKEY, DNSKEY, RRSIG, RRSIG (1358)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09:40:49.594001 IP 192.42.93.30.53 &gt; 146.246.89.59.59237: 15068*- 0/6/1 (771)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09:40:49.596341 IP6 2001:500:2c::254.53 &gt; 2620:106:6000:331e::59.34899: 39040 </a:t>
            </a:r>
            <a:r>
              <a:rPr lang="en-US" sz="1000" kern="0" dirty="0" err="1" smtClean="0">
                <a:latin typeface="Courier New" pitchFamily="49" charset="0"/>
                <a:cs typeface="Courier New" pitchFamily="49" charset="0"/>
              </a:rPr>
              <a:t>NXDomain</a:t>
            </a: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*- 0/6/1 (733)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09:40:49.608359 IP 192.43.172.30.53 &gt; 146.246.89.59.42072: 64559*- 0/6/1 (771)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09:40:49.609207 IP6 2620:0:150:300c::11.53 &gt; 2620:106:6000:331e::59.50477: 34103*- 6/0/1 DNSKEY, DNSKEY, DNSKEY, DNSKEY, RRSIG, RRSIG (1358)</a:t>
            </a:r>
            <a:br>
              <a:rPr lang="en-US" sz="1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09:40:49.623072 IP 199.6.0.29.53 &gt; 146.246.89.59.60446: 18033 </a:t>
            </a:r>
            <a:r>
              <a:rPr lang="en-US" sz="1000" kern="0" dirty="0" err="1" smtClean="0">
                <a:latin typeface="Courier New" pitchFamily="49" charset="0"/>
                <a:cs typeface="Courier New" pitchFamily="49" charset="0"/>
              </a:rPr>
              <a:t>NXDomain</a:t>
            </a:r>
            <a:r>
              <a:rPr lang="en-US" sz="1000" kern="0" dirty="0" smtClean="0">
                <a:latin typeface="Courier New" pitchFamily="49" charset="0"/>
                <a:cs typeface="Courier New" pitchFamily="49" charset="0"/>
              </a:rPr>
              <a:t>*- 0/6/1 (733)</a:t>
            </a:r>
            <a:endParaRPr lang="en-US" sz="95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Mess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05000" y="3886200"/>
            <a:ext cx="5334000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Goal: Find signal of </a:t>
            </a:r>
            <a:br>
              <a:rPr lang="en-US" sz="3600" dirty="0" smtClean="0"/>
            </a:br>
            <a:r>
              <a:rPr lang="en-US" sz="3600" dirty="0" smtClean="0"/>
              <a:t>malicious IPs/Domains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2292658" y="5334000"/>
            <a:ext cx="4558684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Strip Noise &amp; Add Structure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860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Data: Parsing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3400" y="9906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02E54"/>
              </a:buClr>
              <a:buFont typeface="Wingdings" pitchFamily="-111" charset="2"/>
              <a:buChar char="§"/>
              <a:defRPr sz="2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Wingdings" pitchFamily="-111" charset="2"/>
              <a:buChar char="§"/>
              <a:defRPr sz="2000"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E8C78"/>
              </a:buClr>
              <a:buFont typeface="Wingdings" pitchFamily="-111" charset="2"/>
              <a:buChar char="§"/>
              <a:defRPr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marL="0" indent="0">
              <a:buNone/>
            </a:pP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09:40:49.523901 IP 146.246.89.59.43817 &gt; 205.251.194.163.53: 8717% [1au] NS? </a:t>
            </a:r>
            <a:r>
              <a:rPr lang="en-US" sz="1400" kern="0" dirty="0" err="1">
                <a:latin typeface="Courier New" pitchFamily="49" charset="0"/>
                <a:cs typeface="Courier New" pitchFamily="49" charset="0"/>
              </a:rPr>
              <a:t>reclameaqui.com.br</a:t>
            </a: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. (47)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09:40:49.524052 IP 146.246.89.59.37645 &gt; 205.251.197.14.53: 8799% [1au] NS? </a:t>
            </a:r>
            <a:r>
              <a:rPr lang="en-US" sz="1400" kern="0" dirty="0" err="1">
                <a:latin typeface="Courier New" pitchFamily="49" charset="0"/>
                <a:cs typeface="Courier New" pitchFamily="49" charset="0"/>
              </a:rPr>
              <a:t>reclameaqui.com.br</a:t>
            </a: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. (47)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09:40:49.524418 IP6 2001:df0:dc::251:32.53 &gt; 2620:106:6000:331e::59.38155: 35232*- 2/6/1 SOA, RRSIG (524)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09:40:49.524803 IP 146.246.89.59.42453 &gt; 205.251.192.120.53: 3701% [1au] NS? </a:t>
            </a:r>
            <a:r>
              <a:rPr lang="en-US" sz="1400" kern="0" dirty="0" err="1">
                <a:latin typeface="Courier New" pitchFamily="49" charset="0"/>
                <a:cs typeface="Courier New" pitchFamily="49" charset="0"/>
              </a:rPr>
              <a:t>reclameaqui.com.br</a:t>
            </a: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. (47)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09:40:49.525731 IP 205.251.199.170.53 &gt; 146.246.89.59.45523: 40535*- 4/0/1 NS ns-120.awsdns-15.com., NS ns-1294.awsdns-33.org., NS ns-1962.awsdns-53.co.uk., NS ns-675.awsdns-20.net. (187)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09:40:49.525877 IP6 2001:df0:dc::251:36.53 &gt; 2620:106:6000:331e::59.59596: 58042*- 2/6/11 SOA, RRSIG (744)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09:40:49.527042 IP6 2001:df0:dc::251:13.53 &gt; 2620:106:6000:331e::59.40500: 19058*- 2/6/11 SOA, RRSIG (744)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09:40:49.527094 IP 205.251.194.163.53 &gt; 146.246.89.59.43817: 8717*- 4/0/1 NS ns-120.awsdns-15.com., NS ns-1294.awsdns-33.org., NS ns-1962.awsdns-53.co.uk., NS ns-675.awsdns-20.net. (187)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09:40:49.534614 IP 205.251.197.14.53 &gt; 146.246.89.59.37645: 8799*- 4/0/1 NS ns-120.awsdns-15.com., NS ns-1294.awsdns-33.org., NS ns-1962.awsdns-53.co.uk., NS ns-675.awsdns-20.net. (187)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09:40:49.539351 IP6 2620:106:6000:331e::59.42768 &gt; 2001:503:231d::2:30.53: 52790% [1au] DS? </a:t>
            </a:r>
            <a:r>
              <a:rPr lang="en-US" sz="1400" kern="0" dirty="0" err="1">
                <a:latin typeface="Courier New" pitchFamily="49" charset="0"/>
                <a:cs typeface="Courier New" pitchFamily="49" charset="0"/>
              </a:rPr>
              <a:t>lotteryamerica.com</a:t>
            </a: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. (47)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09:40:49.540326 IP 146.246.89.59.59237 &gt; 192.42.93.30.53: 15068% [1au] DS? </a:t>
            </a:r>
            <a:r>
              <a:rPr lang="en-US" sz="1400" kern="0" dirty="0" err="1">
                <a:latin typeface="Courier New" pitchFamily="49" charset="0"/>
                <a:cs typeface="Courier New" pitchFamily="49" charset="0"/>
              </a:rPr>
              <a:t>lotteryamerica.com</a:t>
            </a: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. (47)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09:40:49.541343 IP6 2620:106:6000:331e::59.60140 &gt; 2001:503:a83e::2:30.53: 3527% [1au] DS? </a:t>
            </a:r>
            <a:r>
              <a:rPr lang="en-US" sz="1400" kern="0" dirty="0" err="1">
                <a:latin typeface="Courier New" pitchFamily="49" charset="0"/>
                <a:cs typeface="Courier New" pitchFamily="49" charset="0"/>
              </a:rPr>
              <a:t>lotteryamerica.com</a:t>
            </a: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. (47)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09:40:49.542138 IP 146.246.89.59.43179 &gt; 192.52.178.30.53: 13750% [1au] DS? </a:t>
            </a:r>
            <a:r>
              <a:rPr lang="en-US" sz="1400" kern="0" dirty="0" err="1">
                <a:latin typeface="Courier New" pitchFamily="49" charset="0"/>
                <a:cs typeface="Courier New" pitchFamily="49" charset="0"/>
              </a:rPr>
              <a:t>lotteryamerica.com</a:t>
            </a: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. (47)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09:40:49.542206 IP6 2001:1398:276:0:200:7:5:7.53 &gt; 2620:106:6000:331e::59.45523: Flags [.], </a:t>
            </a:r>
            <a:r>
              <a:rPr lang="en-US" sz="1400" kern="0" dirty="0" err="1">
                <a:latin typeface="Courier New" pitchFamily="49" charset="0"/>
                <a:cs typeface="Courier New" pitchFamily="49" charset="0"/>
              </a:rPr>
              <a:t>ack</a:t>
            </a: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47, win 45, options [</a:t>
            </a:r>
            <a:r>
              <a:rPr lang="en-US" sz="1400" kern="0" dirty="0" err="1">
                <a:latin typeface="Courier New" pitchFamily="49" charset="0"/>
                <a:cs typeface="Courier New" pitchFamily="49" charset="0"/>
              </a:rPr>
              <a:t>nop,nop,TS</a:t>
            </a: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kern="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2491795726 </a:t>
            </a:r>
            <a:r>
              <a:rPr lang="en-US" sz="1400" kern="0" dirty="0" err="1">
                <a:latin typeface="Courier New" pitchFamily="49" charset="0"/>
                <a:cs typeface="Courier New" pitchFamily="49" charset="0"/>
              </a:rPr>
              <a:t>ecr</a:t>
            </a: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2700282080], length 0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09:40:49.542809 IP 146.246.89.59.42072 &gt; 192.43.172.30.53: 64559% [1au] DS? </a:t>
            </a:r>
            <a:r>
              <a:rPr lang="en-US" sz="1400" kern="0" dirty="0" err="1">
                <a:latin typeface="Courier New" pitchFamily="49" charset="0"/>
                <a:cs typeface="Courier New" pitchFamily="49" charset="0"/>
              </a:rPr>
              <a:t>lotteryamerica.com</a:t>
            </a: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. (47)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09:40:49.543202 IP6 2001:503:231d::2:30.53 &gt; 2620:106:6000:331e::59.42768: 52790*- 0/6/1 (771)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09:40:49.543274 IP6 2620:106:6000:331e::59.45523 &gt; 2001:1398:276:0:200:7:5:7.53: Flags [.], </a:t>
            </a:r>
            <a:r>
              <a:rPr lang="en-US" sz="1400" kern="0" dirty="0" err="1">
                <a:latin typeface="Courier New" pitchFamily="49" charset="0"/>
                <a:cs typeface="Courier New" pitchFamily="49" charset="0"/>
              </a:rPr>
              <a:t>ack</a:t>
            </a: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1956, win 144, options [</a:t>
            </a:r>
            <a:r>
              <a:rPr lang="en-US" sz="1400" kern="0" dirty="0" err="1">
                <a:latin typeface="Courier New" pitchFamily="49" charset="0"/>
                <a:cs typeface="Courier New" pitchFamily="49" charset="0"/>
              </a:rPr>
              <a:t>nop,nop,TS</a:t>
            </a: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kern="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2700282116 </a:t>
            </a:r>
            <a:r>
              <a:rPr lang="en-US" sz="1400" kern="0" dirty="0" err="1">
                <a:latin typeface="Courier New" pitchFamily="49" charset="0"/>
                <a:cs typeface="Courier New" pitchFamily="49" charset="0"/>
              </a:rPr>
              <a:t>ecr</a:t>
            </a: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2491795726], length 0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09:40:49.543465 IP6 2620:106:6000:331e::59.45523 &gt; 2001:1398:276:0:200:7:5:7.53: Flags [F.], </a:t>
            </a:r>
            <a:r>
              <a:rPr lang="en-US" sz="1400" kern="0" dirty="0" err="1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47, </a:t>
            </a:r>
            <a:r>
              <a:rPr lang="en-US" sz="1400" kern="0" dirty="0" err="1">
                <a:latin typeface="Courier New" pitchFamily="49" charset="0"/>
                <a:cs typeface="Courier New" pitchFamily="49" charset="0"/>
              </a:rPr>
              <a:t>ack</a:t>
            </a: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1956, win 144, options [</a:t>
            </a:r>
            <a:r>
              <a:rPr lang="en-US" sz="1400" kern="0" dirty="0" err="1">
                <a:latin typeface="Courier New" pitchFamily="49" charset="0"/>
                <a:cs typeface="Courier New" pitchFamily="49" charset="0"/>
              </a:rPr>
              <a:t>nop,nop,TS</a:t>
            </a: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kern="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2700282116 </a:t>
            </a:r>
            <a:r>
              <a:rPr lang="en-US" sz="1400" kern="0" dirty="0" err="1">
                <a:latin typeface="Courier New" pitchFamily="49" charset="0"/>
                <a:cs typeface="Courier New" pitchFamily="49" charset="0"/>
              </a:rPr>
              <a:t>ecr</a:t>
            </a: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2491795726], length 0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09:40:49.546606 IP6 2001:503:a83e::2:30.53 &gt; 2620:106:6000:331e::59.60140: 3527*- 0/6/1 (771)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09:40:49.547034 IP 199.249.125.1.53 &gt; 146.246.89.59.38065: 22912*- 1/8/1 SOA (282)</a:t>
            </a:r>
            <a:br>
              <a:rPr lang="en-US" sz="1400" kern="0" dirty="0">
                <a:latin typeface="Courier New" pitchFamily="49" charset="0"/>
                <a:cs typeface="Courier New" pitchFamily="49" charset="0"/>
              </a:rPr>
            </a:br>
            <a:endParaRPr lang="en-US" sz="14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4776" y="5181599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9" rIns="91418" bIns="45709" spcCol="0" rtlCol="0" anchor="ctr"/>
          <a:lstStyle/>
          <a:p>
            <a:pPr algn="ctr"/>
            <a:r>
              <a:rPr lang="en-US" b="1" dirty="0" smtClean="0"/>
              <a:t>Query</a:t>
            </a:r>
          </a:p>
          <a:p>
            <a:pPr algn="ctr"/>
            <a:r>
              <a:rPr lang="en-US" dirty="0" smtClean="0"/>
              <a:t>Row	Col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09800" y="5181599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9" rIns="91418" bIns="45709" spcCol="0" rtlCol="0" anchor="ctr"/>
          <a:lstStyle/>
          <a:p>
            <a:pPr algn="ctr"/>
            <a:r>
              <a:rPr lang="en-US" b="1" dirty="0" smtClean="0"/>
              <a:t>Answer</a:t>
            </a:r>
          </a:p>
          <a:p>
            <a:pPr algn="ctr"/>
            <a:r>
              <a:rPr lang="en-US" dirty="0" smtClean="0"/>
              <a:t>Row	Col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86200" y="5181599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9" rIns="91418" bIns="45709" spcCol="0" rtlCol="0" anchor="ctr"/>
          <a:lstStyle/>
          <a:p>
            <a:pPr algn="ctr"/>
            <a:r>
              <a:rPr lang="en-US" b="1" dirty="0" smtClean="0"/>
              <a:t>Authority</a:t>
            </a:r>
          </a:p>
          <a:p>
            <a:pPr algn="ctr"/>
            <a:r>
              <a:rPr lang="en-US" dirty="0" smtClean="0"/>
              <a:t>Row	Col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62600" y="5181599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9" rIns="91418" bIns="45709" spcCol="0" rtlCol="0" anchor="ctr"/>
          <a:lstStyle/>
          <a:p>
            <a:pPr algn="ctr"/>
            <a:r>
              <a:rPr lang="en-US" b="1" dirty="0" smtClean="0"/>
              <a:t>Additional</a:t>
            </a:r>
          </a:p>
          <a:p>
            <a:pPr algn="ctr"/>
            <a:r>
              <a:rPr lang="en-US" dirty="0" smtClean="0"/>
              <a:t>Row	Col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39000" y="5181599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9" rIns="91418" bIns="45709" spcCol="0" rtlCol="0" anchor="ctr"/>
          <a:lstStyle/>
          <a:p>
            <a:pPr algn="ctr"/>
            <a:r>
              <a:rPr lang="en-US" b="1" dirty="0" smtClean="0"/>
              <a:t>Domain</a:t>
            </a:r>
          </a:p>
          <a:p>
            <a:pPr algn="ctr"/>
            <a:r>
              <a:rPr lang="en-US" dirty="0" smtClean="0"/>
              <a:t>Row	Col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1066800" y="4800599"/>
            <a:ext cx="533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9" rIns="91418" bIns="45709" spcCol="0"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705100" y="4800599"/>
            <a:ext cx="533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9" rIns="91418" bIns="45709" spcCol="0"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4381500" y="4818528"/>
            <a:ext cx="533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9" rIns="91418" bIns="45709" spcCol="0"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6057900" y="4823010"/>
            <a:ext cx="533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9" rIns="91418" bIns="45709" spcCol="0"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7734300" y="4800598"/>
            <a:ext cx="533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9" rIns="91418" bIns="45709" spcCol="0"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76600" y="2362200"/>
            <a:ext cx="274320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/>
              <a:t>1. Strip </a:t>
            </a:r>
            <a:r>
              <a:rPr lang="en-US" sz="2800" b="1" dirty="0"/>
              <a:t>noise</a:t>
            </a:r>
          </a:p>
          <a:p>
            <a:r>
              <a:rPr lang="en-US" sz="2800" b="1" dirty="0" smtClean="0"/>
              <a:t>2. Structure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708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Data: Table Ingest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4776" y="16002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9" rIns="91418" bIns="45709" spcCol="0" rtlCol="0" anchor="ctr"/>
          <a:lstStyle/>
          <a:p>
            <a:pPr algn="ctr"/>
            <a:r>
              <a:rPr lang="en-US" b="1" dirty="0" smtClean="0"/>
              <a:t>Query</a:t>
            </a:r>
          </a:p>
          <a:p>
            <a:pPr algn="ctr"/>
            <a:r>
              <a:rPr lang="en-US" dirty="0" smtClean="0"/>
              <a:t>Row	Col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09800" y="16002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9" rIns="91418" bIns="45709" spcCol="0" rtlCol="0" anchor="ctr"/>
          <a:lstStyle/>
          <a:p>
            <a:pPr algn="ctr"/>
            <a:r>
              <a:rPr lang="en-US" b="1" dirty="0" smtClean="0"/>
              <a:t>Answer</a:t>
            </a:r>
          </a:p>
          <a:p>
            <a:pPr algn="ctr"/>
            <a:r>
              <a:rPr lang="en-US" dirty="0" smtClean="0"/>
              <a:t>Row	Col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86200" y="16002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9" rIns="91418" bIns="45709" spcCol="0" rtlCol="0" anchor="ctr"/>
          <a:lstStyle/>
          <a:p>
            <a:pPr algn="ctr"/>
            <a:r>
              <a:rPr lang="en-US" b="1" dirty="0" smtClean="0"/>
              <a:t>Authority</a:t>
            </a:r>
          </a:p>
          <a:p>
            <a:pPr algn="ctr"/>
            <a:r>
              <a:rPr lang="en-US" dirty="0" smtClean="0"/>
              <a:t>Row	Col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62600" y="16002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9" rIns="91418" bIns="45709" spcCol="0" rtlCol="0" anchor="ctr"/>
          <a:lstStyle/>
          <a:p>
            <a:pPr algn="ctr"/>
            <a:r>
              <a:rPr lang="en-US" b="1" dirty="0" smtClean="0"/>
              <a:t>Authority</a:t>
            </a:r>
          </a:p>
          <a:p>
            <a:pPr algn="ctr"/>
            <a:r>
              <a:rPr lang="en-US" dirty="0" smtClean="0"/>
              <a:t>Row	Col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39000" y="16002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9" rIns="91418" bIns="45709" spcCol="0" rtlCol="0" anchor="ctr"/>
          <a:lstStyle/>
          <a:p>
            <a:pPr algn="ctr"/>
            <a:r>
              <a:rPr lang="en-US" b="1" dirty="0" smtClean="0"/>
              <a:t>Domain</a:t>
            </a:r>
          </a:p>
          <a:p>
            <a:pPr algn="ctr"/>
            <a:r>
              <a:rPr lang="en-US" dirty="0" smtClean="0"/>
              <a:t>Row	Col</a:t>
            </a:r>
            <a:endParaRPr lang="en-US" dirty="0"/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5499100" y="3723498"/>
            <a:ext cx="596900" cy="5334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53" tIns="46028" rIns="92053" bIns="46028" anchor="ctr"/>
          <a:lstStyle/>
          <a:p>
            <a:pPr>
              <a:defRPr/>
            </a:pPr>
            <a:r>
              <a:rPr lang="en-US" sz="1200" b="1" kern="0" dirty="0" err="1" smtClean="0">
                <a:solidFill>
                  <a:sysClr val="windowText" lastClr="000000"/>
                </a:solidFill>
              </a:rPr>
              <a:t>Deg</a:t>
            </a:r>
            <a:endParaRPr lang="en-US" sz="12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11" name="Can 10"/>
          <p:cNvSpPr/>
          <p:nvPr/>
        </p:nvSpPr>
        <p:spPr bwMode="auto">
          <a:xfrm>
            <a:off x="5359400" y="3122914"/>
            <a:ext cx="1930400" cy="1778000"/>
          </a:xfrm>
          <a:prstGeom prst="can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legacyObliqueBottomRight"/>
            <a:lightRig rig="legacyFlat3" dir="b"/>
          </a:scene3d>
          <a:sp3d extrusionH="227000" prstMaterial="legacyPlastic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vert="horz" wrap="none" lIns="92053" tIns="46028" rIns="92053" bIns="46028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00000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kern="0" dirty="0">
              <a:solidFill>
                <a:srgbClr val="00000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kern="0" dirty="0">
              <a:solidFill>
                <a:srgbClr val="00000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5499100" y="4367514"/>
            <a:ext cx="596900" cy="3429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53" tIns="46028" rIns="92053" bIns="46028" anchor="ctr"/>
          <a:lstStyle/>
          <a:p>
            <a:pPr>
              <a:defRPr/>
            </a:pPr>
            <a:endParaRPr lang="en-US" sz="12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6324600" y="3694414"/>
            <a:ext cx="838200" cy="10160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53" tIns="46028" rIns="92053" bIns="46028" anchor="ctr"/>
          <a:lstStyle/>
          <a:p>
            <a:pPr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</a:rPr>
              <a:t>Data</a:t>
            </a:r>
          </a:p>
          <a:p>
            <a:pPr>
              <a:defRPr/>
            </a:pPr>
            <a:r>
              <a:rPr lang="en-US" sz="1200" b="1" kern="0" dirty="0" err="1" smtClean="0">
                <a:solidFill>
                  <a:sysClr val="windowText" lastClr="000000"/>
                </a:solidFill>
              </a:rPr>
              <a:t>DataT</a:t>
            </a:r>
            <a:endParaRPr lang="en-US" sz="12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17327" y="3164190"/>
            <a:ext cx="1031007" cy="338532"/>
          </a:xfrm>
          <a:prstGeom prst="rect">
            <a:avLst/>
          </a:prstGeom>
          <a:noFill/>
        </p:spPr>
        <p:txBody>
          <a:bodyPr wrap="none" lIns="91418" tIns="45709" rIns="91418" bIns="45709" rtlCol="0">
            <a:spAutoFit/>
          </a:bodyPr>
          <a:lstStyle/>
          <a:p>
            <a:pPr algn="ctr"/>
            <a:r>
              <a:rPr lang="en-US" sz="1600" b="1" dirty="0" err="1"/>
              <a:t>Accumulo</a:t>
            </a:r>
            <a:endParaRPr lang="en-US" sz="1600" b="1" dirty="0"/>
          </a:p>
        </p:txBody>
      </p:sp>
      <p:sp>
        <p:nvSpPr>
          <p:cNvPr id="15" name="Rectangle 14"/>
          <p:cNvSpPr/>
          <p:nvPr/>
        </p:nvSpPr>
        <p:spPr>
          <a:xfrm>
            <a:off x="1721465" y="3554714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9" rIns="91418" bIns="45709" spcCol="0" rtlCol="0" anchor="ctr"/>
          <a:lstStyle/>
          <a:p>
            <a:pPr algn="ctr"/>
            <a:r>
              <a:rPr lang="en-US" b="1" dirty="0" smtClean="0"/>
              <a:t>files</a:t>
            </a:r>
          </a:p>
          <a:p>
            <a:pPr algn="ctr"/>
            <a:r>
              <a:rPr lang="en-US" b="1" dirty="0" smtClean="0"/>
              <a:t>on HDFS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 rot="18915481" flipH="1">
            <a:off x="3442961" y="4693331"/>
            <a:ext cx="533400" cy="984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9" rIns="91418" bIns="45709" spcCol="0"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2713695" flipH="1">
            <a:off x="4665116" y="4692020"/>
            <a:ext cx="533400" cy="984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9" rIns="91418" bIns="45709" spcCol="0"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2684519">
            <a:off x="3384078" y="2630695"/>
            <a:ext cx="533400" cy="984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9" rIns="91418" bIns="45709" spcCol="0"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8886305">
            <a:off x="4606233" y="2629384"/>
            <a:ext cx="533400" cy="984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9" rIns="91418" bIns="45709" spcCol="0"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200400" y="5638800"/>
            <a:ext cx="2266622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9" rIns="91418" bIns="45709" spcCol="0" rtlCol="0" anchor="ctr"/>
          <a:lstStyle/>
          <a:p>
            <a:pPr algn="ctr"/>
            <a:r>
              <a:rPr lang="en-US" dirty="0" smtClean="0"/>
              <a:t>ANALYTICS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88292" y="2871791"/>
            <a:ext cx="1274708" cy="923330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Selective</a:t>
            </a:r>
            <a:br>
              <a:rPr lang="en-US" dirty="0" smtClean="0"/>
            </a:br>
            <a:r>
              <a:rPr lang="en-US" dirty="0" smtClean="0"/>
              <a:t>Query</a:t>
            </a:r>
            <a:br>
              <a:rPr lang="en-US" dirty="0" smtClean="0"/>
            </a:b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5492" y="2871791"/>
            <a:ext cx="1274708" cy="923330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Full</a:t>
            </a:r>
          </a:p>
          <a:p>
            <a:r>
              <a:rPr lang="en-US" dirty="0" smtClean="0"/>
              <a:t>Scan</a:t>
            </a:r>
            <a:br>
              <a:rPr lang="en-US" dirty="0" smtClean="0"/>
            </a:br>
            <a:r>
              <a:rPr lang="en-US" dirty="0" smtClean="0"/>
              <a:t>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Accumulo Schema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99701"/>
              </p:ext>
            </p:extLst>
          </p:nvPr>
        </p:nvGraphicFramePr>
        <p:xfrm>
          <a:off x="3194487" y="2969894"/>
          <a:ext cx="3048000" cy="851535"/>
        </p:xfrm>
        <a:graphic>
          <a:graphicData uri="http://schemas.openxmlformats.org/drawingml/2006/table">
            <a:tbl>
              <a:tblPr firstRow="1" bandRow="1"/>
              <a:tblGrid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 rot="18565733">
            <a:off x="3256242" y="2092165"/>
            <a:ext cx="169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src_ip|10.0.2.8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8565733">
            <a:off x="3659823" y="1889252"/>
            <a:ext cx="2206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src_ip|192.168.1.36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8565733">
            <a:off x="4507696" y="1903961"/>
            <a:ext cx="2180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Qhost|.</a:t>
            </a:r>
            <a:r>
              <a:rPr lang="en-US" dirty="0" err="1" smtClean="0"/>
              <a:t>com.google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18565733">
            <a:off x="5258728" y="2182220"/>
            <a:ext cx="1381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Qhost</a:t>
            </a:r>
            <a:r>
              <a:rPr lang="en-US" dirty="0"/>
              <a:t>|.</a:t>
            </a:r>
            <a:r>
              <a:rPr lang="en-US" dirty="0" err="1"/>
              <a:t>ly.bit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18565733">
            <a:off x="5717480" y="1902686"/>
            <a:ext cx="2052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Qhost</a:t>
            </a:r>
            <a:r>
              <a:rPr lang="en-US" dirty="0"/>
              <a:t>|.</a:t>
            </a:r>
            <a:r>
              <a:rPr lang="en-US" dirty="0" err="1"/>
              <a:t>com.yahoo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24000" y="2920082"/>
            <a:ext cx="19752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lookup_hash|001</a:t>
            </a:r>
          </a:p>
          <a:p>
            <a:r>
              <a:rPr lang="en-US" dirty="0"/>
              <a:t>lookup_hash|002</a:t>
            </a:r>
          </a:p>
          <a:p>
            <a:r>
              <a:rPr lang="en-US" dirty="0"/>
              <a:t>lookup_hash|003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52217" y="1889765"/>
            <a:ext cx="147027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Exploded</a:t>
            </a:r>
          </a:p>
          <a:p>
            <a:r>
              <a:rPr lang="en-US" sz="2400" dirty="0" smtClean="0"/>
              <a:t>Schema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37754" y="4114800"/>
            <a:ext cx="6877204" cy="1824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 dirty="0" smtClean="0">
                <a:sym typeface="Wingdings" pitchFamily="2" charset="2"/>
              </a:rPr>
              <a:t>Indexing Across all Variables</a:t>
            </a:r>
          </a:p>
          <a:p>
            <a:pPr marL="457200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 dirty="0" smtClean="0">
                <a:sym typeface="Wingdings" pitchFamily="2" charset="2"/>
              </a:rPr>
              <a:t>Server-Side Computation</a:t>
            </a:r>
          </a:p>
          <a:p>
            <a:pPr marL="914400" lvl="1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 dirty="0" smtClean="0">
                <a:sym typeface="Wingdings" pitchFamily="2" charset="2"/>
              </a:rPr>
              <a:t>Automatic Degree Counts (separate table)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ym typeface="Wingdings" pitchFamily="2" charset="2"/>
              </a:rPr>
              <a:t> Flexible Analytics</a:t>
            </a:r>
          </a:p>
        </p:txBody>
      </p:sp>
    </p:spTree>
    <p:extLst>
      <p:ext uri="{BB962C8B-B14F-4D97-AF65-F5344CB8AC3E}">
        <p14:creationId xmlns:p14="http://schemas.microsoft.com/office/powerpoint/2010/main" val="108646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4847424"/>
          </a:xfrm>
        </p:spPr>
        <p:txBody>
          <a:bodyPr/>
          <a:lstStyle/>
          <a:p>
            <a:r>
              <a:rPr lang="en-US" sz="2800" dirty="0"/>
              <a:t>What are the 4 most frequently returned answers?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What </a:t>
            </a:r>
            <a:r>
              <a:rPr lang="en-US" sz="2800" dirty="0"/>
              <a:t>were the original requests</a:t>
            </a:r>
            <a:r>
              <a:rPr lang="en-US" sz="2800" dirty="0" smtClean="0"/>
              <a:t>?</a:t>
            </a:r>
          </a:p>
          <a:p>
            <a:r>
              <a:rPr lang="en-US" sz="2800" dirty="0"/>
              <a:t>Find all </a:t>
            </a:r>
            <a:r>
              <a:rPr lang="en-US" sz="2800" dirty="0" smtClean="0"/>
              <a:t>lookups with </a:t>
            </a:r>
            <a:r>
              <a:rPr lang="en-US" sz="2800" dirty="0"/>
              <a:t>TTLs &lt; </a:t>
            </a:r>
            <a:r>
              <a:rPr lang="en-US" sz="2800" dirty="0" smtClean="0"/>
              <a:t>10</a:t>
            </a:r>
          </a:p>
          <a:p>
            <a:r>
              <a:rPr lang="en-US" sz="2800" dirty="0" smtClean="0"/>
              <a:t>Find 10 </a:t>
            </a:r>
            <a:r>
              <a:rPr lang="en-US" sz="2800" dirty="0"/>
              <a:t>domains with </a:t>
            </a:r>
            <a:r>
              <a:rPr lang="en-US" sz="2800" dirty="0" smtClean="0"/>
              <a:t>most unique associated IPs</a:t>
            </a:r>
          </a:p>
          <a:p>
            <a:pPr lvl="1"/>
            <a:r>
              <a:rPr lang="en-US" sz="2400" dirty="0" smtClean="0"/>
              <a:t>For IPv4, IPv6, both</a:t>
            </a:r>
          </a:p>
          <a:p>
            <a:r>
              <a:rPr lang="en-US" sz="2800" dirty="0"/>
              <a:t>Find </a:t>
            </a:r>
            <a:r>
              <a:rPr lang="en-US" sz="2800" dirty="0" smtClean="0"/>
              <a:t>top </a:t>
            </a:r>
            <a:r>
              <a:rPr lang="en-US" sz="2800" dirty="0"/>
              <a:t>10 </a:t>
            </a:r>
            <a:r>
              <a:rPr lang="en-US" sz="2800" dirty="0" smtClean="0"/>
              <a:t>queried domains on </a:t>
            </a:r>
            <a:r>
              <a:rPr lang="en-US" sz="2800" dirty="0"/>
              <a:t>May </a:t>
            </a:r>
            <a:r>
              <a:rPr lang="en-US" sz="2800" dirty="0" smtClean="0"/>
              <a:t>1, 9:10 – 9:19am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7400" y="4267200"/>
            <a:ext cx="2608729" cy="20158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5275360"/>
      </p:ext>
    </p:extLst>
  </p:cSld>
  <p:clrMapOvr>
    <a:masterClrMapping/>
  </p:clrMapOvr>
</p:sld>
</file>

<file path=ppt/theme/theme1.xml><?xml version="1.0" encoding="utf-8"?>
<a:theme xmlns:a="http://schemas.openxmlformats.org/drawingml/2006/main" name="Sandia_CorpPresentation_Template1">
  <a:themeElements>
    <a:clrScheme name="Custom 1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37A6D2"/>
      </a:accent1>
      <a:accent2>
        <a:srgbClr val="726056"/>
      </a:accent2>
      <a:accent3>
        <a:srgbClr val="AC956E"/>
      </a:accent3>
      <a:accent4>
        <a:srgbClr val="808DA9"/>
      </a:accent4>
      <a:accent5>
        <a:srgbClr val="103160"/>
      </a:accent5>
      <a:accent6>
        <a:srgbClr val="730E00"/>
      </a:accent6>
      <a:hlink>
        <a:srgbClr val="37A6D2"/>
      </a:hlink>
      <a:folHlink>
        <a:srgbClr val="B71A2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Sandia_CorpPresentation_Template</Template>
  <TotalTime>667</TotalTime>
  <Words>383</Words>
  <Application>Microsoft Office PowerPoint</Application>
  <PresentationFormat>On-screen Show (4:3)</PresentationFormat>
  <Paragraphs>128</Paragraphs>
  <Slides>11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Sandia_CorpPresentation_Template1</vt:lpstr>
      <vt:lpstr>Network Anomaly Detection</vt:lpstr>
      <vt:lpstr>Data Sources</vt:lpstr>
      <vt:lpstr>DNS Mess</vt:lpstr>
      <vt:lpstr>DNS Mess</vt:lpstr>
      <vt:lpstr>DNS Mess</vt:lpstr>
      <vt:lpstr>DNS Data: Parsing</vt:lpstr>
      <vt:lpstr>DNS Data: Table Ingest</vt:lpstr>
      <vt:lpstr>Accumulo Schema</vt:lpstr>
      <vt:lpstr>Queries</vt:lpstr>
      <vt:lpstr>Future Work</vt:lpstr>
      <vt:lpstr>New angle: Visualization</vt:lpstr>
    </vt:vector>
  </TitlesOfParts>
  <Company>Sandia National Laboratories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Hutchison, Dylan</dc:creator>
  <cp:lastModifiedBy>Dylan Hutchison</cp:lastModifiedBy>
  <cp:revision>38</cp:revision>
  <dcterms:created xsi:type="dcterms:W3CDTF">2013-07-17T14:03:00Z</dcterms:created>
  <dcterms:modified xsi:type="dcterms:W3CDTF">2013-08-02T17:12:56Z</dcterms:modified>
</cp:coreProperties>
</file>