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78" r:id="rId6"/>
    <p:sldId id="263" r:id="rId7"/>
    <p:sldId id="264" r:id="rId8"/>
    <p:sldId id="257" r:id="rId9"/>
    <p:sldId id="272" r:id="rId10"/>
    <p:sldId id="265" r:id="rId11"/>
    <p:sldId id="259" r:id="rId12"/>
    <p:sldId id="273" r:id="rId13"/>
    <p:sldId id="266" r:id="rId14"/>
    <p:sldId id="269" r:id="rId15"/>
    <p:sldId id="274" r:id="rId16"/>
    <p:sldId id="275" r:id="rId17"/>
    <p:sldId id="267" r:id="rId18"/>
    <p:sldId id="271" r:id="rId19"/>
    <p:sldId id="268" r:id="rId20"/>
    <p:sldId id="276" r:id="rId21"/>
    <p:sldId id="277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84833" autoAdjust="0"/>
  </p:normalViewPr>
  <p:slideViewPr>
    <p:cSldViewPr snapToGrid="0">
      <p:cViewPr varScale="1">
        <p:scale>
          <a:sx n="70" d="100"/>
          <a:sy n="70" d="100"/>
        </p:scale>
        <p:origin x="78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Confusion Matrix</a:t>
            </a:r>
          </a:p>
        </c:rich>
      </c:tx>
      <c:overlay val="0"/>
    </c:title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CM!$C$2</c:f>
              <c:strCache>
                <c:ptCount val="1"/>
                <c:pt idx="0">
                  <c:v>P</c:v>
                </c:pt>
              </c:strCache>
            </c:strRef>
          </c:tx>
          <c:invertIfNegative val="0"/>
          <c:cat>
            <c:strRef>
              <c:f>CM!$B$3:$B$6</c:f>
              <c:strCache>
                <c:ptCount val="4"/>
                <c:pt idx="0">
                  <c:v>P</c:v>
                </c:pt>
                <c:pt idx="1">
                  <c:v>U</c:v>
                </c:pt>
                <c:pt idx="2">
                  <c:v>W</c:v>
                </c:pt>
                <c:pt idx="3">
                  <c:v>W-P</c:v>
                </c:pt>
              </c:strCache>
            </c:strRef>
          </c:cat>
          <c:val>
            <c:numRef>
              <c:f>CM!$C$3:$C$6</c:f>
              <c:numCache>
                <c:formatCode>General</c:formatCode>
                <c:ptCount val="4"/>
                <c:pt idx="0">
                  <c:v>20.6</c:v>
                </c:pt>
                <c:pt idx="1">
                  <c:v>0.6</c:v>
                </c:pt>
                <c:pt idx="2">
                  <c:v>4.5999999999999996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CM!$D$2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CM!$B$3:$B$6</c:f>
              <c:strCache>
                <c:ptCount val="4"/>
                <c:pt idx="0">
                  <c:v>P</c:v>
                </c:pt>
                <c:pt idx="1">
                  <c:v>U</c:v>
                </c:pt>
                <c:pt idx="2">
                  <c:v>W</c:v>
                </c:pt>
                <c:pt idx="3">
                  <c:v>W-P</c:v>
                </c:pt>
              </c:strCache>
            </c:strRef>
          </c:cat>
          <c:val>
            <c:numRef>
              <c:f>CM!$D$3:$D$6</c:f>
              <c:numCache>
                <c:formatCode>General</c:formatCode>
                <c:ptCount val="4"/>
                <c:pt idx="0">
                  <c:v>0</c:v>
                </c:pt>
                <c:pt idx="1">
                  <c:v>0.4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CM!$E$2</c:f>
              <c:strCache>
                <c:ptCount val="1"/>
                <c:pt idx="0">
                  <c:v>W</c:v>
                </c:pt>
              </c:strCache>
            </c:strRef>
          </c:tx>
          <c:invertIfNegative val="0"/>
          <c:cat>
            <c:strRef>
              <c:f>CM!$B$3:$B$6</c:f>
              <c:strCache>
                <c:ptCount val="4"/>
                <c:pt idx="0">
                  <c:v>P</c:v>
                </c:pt>
                <c:pt idx="1">
                  <c:v>U</c:v>
                </c:pt>
                <c:pt idx="2">
                  <c:v>W</c:v>
                </c:pt>
                <c:pt idx="3">
                  <c:v>W-P</c:v>
                </c:pt>
              </c:strCache>
            </c:strRef>
          </c:cat>
          <c:val>
            <c:numRef>
              <c:f>CM!$E$3:$E$6</c:f>
              <c:numCache>
                <c:formatCode>General</c:formatCode>
                <c:ptCount val="4"/>
                <c:pt idx="0">
                  <c:v>19.8</c:v>
                </c:pt>
                <c:pt idx="1">
                  <c:v>1</c:v>
                </c:pt>
                <c:pt idx="2">
                  <c:v>71.2</c:v>
                </c:pt>
                <c:pt idx="3">
                  <c:v>2.4</c:v>
                </c:pt>
              </c:numCache>
            </c:numRef>
          </c:val>
        </c:ser>
        <c:ser>
          <c:idx val="3"/>
          <c:order val="3"/>
          <c:tx>
            <c:strRef>
              <c:f>CM!$F$2</c:f>
              <c:strCache>
                <c:ptCount val="1"/>
                <c:pt idx="0">
                  <c:v>W-P</c:v>
                </c:pt>
              </c:strCache>
            </c:strRef>
          </c:tx>
          <c:invertIfNegative val="0"/>
          <c:cat>
            <c:strRef>
              <c:f>CM!$B$3:$B$6</c:f>
              <c:strCache>
                <c:ptCount val="4"/>
                <c:pt idx="0">
                  <c:v>P</c:v>
                </c:pt>
                <c:pt idx="1">
                  <c:v>U</c:v>
                </c:pt>
                <c:pt idx="2">
                  <c:v>W</c:v>
                </c:pt>
                <c:pt idx="3">
                  <c:v>W-P</c:v>
                </c:pt>
              </c:strCache>
            </c:strRef>
          </c:cat>
          <c:val>
            <c:numRef>
              <c:f>CM!$F$3:$F$6</c:f>
              <c:numCache>
                <c:formatCode>General</c:formatCode>
                <c:ptCount val="4"/>
                <c:pt idx="0">
                  <c:v>0.2</c:v>
                </c:pt>
                <c:pt idx="1">
                  <c:v>0</c:v>
                </c:pt>
                <c:pt idx="2">
                  <c:v>6</c:v>
                </c:pt>
                <c:pt idx="3">
                  <c:v>22.8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09909632"/>
        <c:axId val="309910192"/>
        <c:axId val="307863696"/>
      </c:bar3DChart>
      <c:catAx>
        <c:axId val="309909632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Predicted Label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09910192"/>
        <c:crosses val="autoZero"/>
        <c:auto val="1"/>
        <c:lblAlgn val="ctr"/>
        <c:lblOffset val="100"/>
        <c:noMultiLvlLbl val="0"/>
      </c:catAx>
      <c:valAx>
        <c:axId val="30991019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Counts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09909632"/>
        <c:crosses val="autoZero"/>
        <c:crossBetween val="between"/>
      </c:valAx>
      <c:serAx>
        <c:axId val="30786369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True Label</a:t>
                </a:r>
              </a:p>
            </c:rich>
          </c:tx>
          <c:overlay val="0"/>
        </c:title>
        <c:majorTickMark val="out"/>
        <c:minorTickMark val="none"/>
        <c:tickLblPos val="nextTo"/>
        <c:crossAx val="309910192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dirty="0" smtClean="0"/>
              <a:t>All-Independent Model</a:t>
            </a:r>
            <a:endParaRPr lang="en-GB" dirty="0"/>
          </a:p>
        </c:rich>
      </c:tx>
      <c:overlay val="0"/>
    </c:title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CM!$C$2</c:f>
              <c:strCache>
                <c:ptCount val="1"/>
                <c:pt idx="0">
                  <c:v>0</c:v>
                </c:pt>
              </c:strCache>
            </c:strRef>
          </c:tx>
          <c:invertIfNegative val="0"/>
          <c:cat>
            <c:strRef>
              <c:f>CM!$B$3:$B$4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CM!$C$3:$C$4</c:f>
              <c:numCache>
                <c:formatCode>General</c:formatCode>
                <c:ptCount val="2"/>
                <c:pt idx="0">
                  <c:v>19.600000000000001</c:v>
                </c:pt>
                <c:pt idx="1">
                  <c:v>78.2</c:v>
                </c:pt>
              </c:numCache>
            </c:numRef>
          </c:val>
        </c:ser>
        <c:ser>
          <c:idx val="1"/>
          <c:order val="1"/>
          <c:tx>
            <c:strRef>
              <c:f>CM!$D$2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CM!$B$3:$B$4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CM!$D$3:$D$4</c:f>
              <c:numCache>
                <c:formatCode>General</c:formatCode>
                <c:ptCount val="2"/>
                <c:pt idx="0">
                  <c:v>27.4</c:v>
                </c:pt>
                <c:pt idx="1">
                  <c:v>74.8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13078768"/>
        <c:axId val="313079328"/>
        <c:axId val="314692096"/>
      </c:bar3DChart>
      <c:catAx>
        <c:axId val="31307876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Predicted Label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13079328"/>
        <c:crosses val="autoZero"/>
        <c:auto val="1"/>
        <c:lblAlgn val="ctr"/>
        <c:lblOffset val="100"/>
        <c:noMultiLvlLbl val="0"/>
      </c:catAx>
      <c:valAx>
        <c:axId val="313079328"/>
        <c:scaling>
          <c:orientation val="minMax"/>
          <c:max val="10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Counts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13078768"/>
        <c:crosses val="autoZero"/>
        <c:crossBetween val="between"/>
      </c:valAx>
      <c:serAx>
        <c:axId val="31469209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True Label</a:t>
                </a:r>
              </a:p>
            </c:rich>
          </c:tx>
          <c:overlay val="0"/>
        </c:title>
        <c:majorTickMark val="out"/>
        <c:minorTickMark val="none"/>
        <c:tickLblPos val="nextTo"/>
        <c:crossAx val="313079328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dirty="0" smtClean="0"/>
              <a:t>Final Model</a:t>
            </a:r>
            <a:endParaRPr lang="en-GB" dirty="0"/>
          </a:p>
        </c:rich>
      </c:tx>
      <c:overlay val="0"/>
    </c:title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CM!$C$2</c:f>
              <c:strCache>
                <c:ptCount val="1"/>
                <c:pt idx="0">
                  <c:v>0</c:v>
                </c:pt>
              </c:strCache>
            </c:strRef>
          </c:tx>
          <c:invertIfNegative val="0"/>
          <c:cat>
            <c:strRef>
              <c:f>CM!$B$3:$B$4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CM!$C$3:$C$4</c:f>
              <c:numCache>
                <c:formatCode>General</c:formatCode>
                <c:ptCount val="2"/>
                <c:pt idx="0">
                  <c:v>87.6</c:v>
                </c:pt>
                <c:pt idx="1">
                  <c:v>10.199999999999999</c:v>
                </c:pt>
              </c:numCache>
            </c:numRef>
          </c:val>
        </c:ser>
        <c:ser>
          <c:idx val="1"/>
          <c:order val="1"/>
          <c:tx>
            <c:strRef>
              <c:f>CM!$D$2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CM!$B$3:$B$4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CM!$D$3:$D$4</c:f>
              <c:numCache>
                <c:formatCode>General</c:formatCode>
                <c:ptCount val="2"/>
                <c:pt idx="0">
                  <c:v>28.6</c:v>
                </c:pt>
                <c:pt idx="1">
                  <c:v>73.599999999999994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13082128"/>
        <c:axId val="313082688"/>
        <c:axId val="314689600"/>
      </c:bar3DChart>
      <c:catAx>
        <c:axId val="31308212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Predicted Label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13082688"/>
        <c:crosses val="autoZero"/>
        <c:auto val="1"/>
        <c:lblAlgn val="ctr"/>
        <c:lblOffset val="100"/>
        <c:noMultiLvlLbl val="0"/>
      </c:catAx>
      <c:valAx>
        <c:axId val="31308268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Counts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13082128"/>
        <c:crosses val="autoZero"/>
        <c:crossBetween val="between"/>
      </c:valAx>
      <c:serAx>
        <c:axId val="314689600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True Label</a:t>
                </a:r>
              </a:p>
            </c:rich>
          </c:tx>
          <c:overlay val="0"/>
        </c:title>
        <c:majorTickMark val="out"/>
        <c:minorTickMark val="none"/>
        <c:tickLblPos val="nextTo"/>
        <c:crossAx val="313082688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6D695-B3ED-48DC-A1DE-B170AE96C63D}" type="datetimeFigureOut">
              <a:rPr lang="en-GB" smtClean="0"/>
              <a:t>16/11/2014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3547B-CDD0-4344-A53E-FF1AA394F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21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Put on your data scientist hats. Today, we will learn the structure</a:t>
            </a:r>
            <a:r>
              <a:rPr lang="en-GB" baseline="0" dirty="0" smtClean="0"/>
              <a:t> behind your favourite dataset, hand-in-hand with the </a:t>
            </a:r>
            <a:r>
              <a:rPr lang="en-GB" baseline="0" dirty="0" err="1" smtClean="0"/>
              <a:t>ModelWizard</a:t>
            </a:r>
            <a:r>
              <a:rPr lang="en-GB" baseline="0" dirty="0" smtClean="0"/>
              <a:t>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3547B-CDD0-4344-A53E-FF1AA394F0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39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Each row</a:t>
            </a:r>
            <a:r>
              <a:rPr lang="en-GB" baseline="0" dirty="0" smtClean="0"/>
              <a:t> is a set of observations on a given date.</a:t>
            </a:r>
            <a:endParaRPr lang="en-GB" dirty="0" smtClean="0"/>
          </a:p>
          <a:p>
            <a:r>
              <a:rPr lang="en-GB" dirty="0" smtClean="0"/>
              <a:t>Demo </a:t>
            </a:r>
            <a:r>
              <a:rPr lang="en-GB" dirty="0" err="1" smtClean="0"/>
              <a:t>ModelWizard</a:t>
            </a:r>
            <a:r>
              <a:rPr lang="en-GB" baseline="0" dirty="0" smtClean="0"/>
              <a:t> ==&gt; do Inference with Tabular</a:t>
            </a:r>
          </a:p>
          <a:p>
            <a:pPr marL="228600" indent="-228600">
              <a:buAutoNum type="arabicParenBoth"/>
            </a:pPr>
            <a:r>
              <a:rPr lang="en-GB" baseline="0" dirty="0" smtClean="0"/>
              <a:t>Model everything independently</a:t>
            </a:r>
          </a:p>
          <a:p>
            <a:pPr marL="228600" indent="-228600">
              <a:buAutoNum type="arabicParenBoth"/>
            </a:pPr>
            <a:r>
              <a:rPr lang="en-GB" baseline="0" dirty="0" smtClean="0"/>
              <a:t>Model Rain </a:t>
            </a:r>
            <a:r>
              <a:rPr lang="en-GB" baseline="0" dirty="0" smtClean="0">
                <a:sym typeface="Wingdings" panose="05000000000000000000" pitchFamily="2" charset="2"/>
              </a:rPr>
              <a:t> </a:t>
            </a:r>
            <a:r>
              <a:rPr lang="en-GB" baseline="0" dirty="0" err="1" smtClean="0">
                <a:sym typeface="Wingdings" panose="05000000000000000000" pitchFamily="2" charset="2"/>
              </a:rPr>
              <a:t>WetGrass</a:t>
            </a:r>
            <a:r>
              <a:rPr lang="en-GB" baseline="0" dirty="0" smtClean="0">
                <a:sym typeface="Wingdings" panose="05000000000000000000" pitchFamily="2" charset="2"/>
              </a:rPr>
              <a:t> – better model</a:t>
            </a:r>
          </a:p>
          <a:p>
            <a:pPr marL="228600" indent="-228600">
              <a:buAutoNum type="arabicParenBoth"/>
            </a:pPr>
            <a:r>
              <a:rPr lang="en-GB" baseline="0" dirty="0" smtClean="0">
                <a:sym typeface="Wingdings" panose="05000000000000000000" pitchFamily="2" charset="2"/>
              </a:rPr>
              <a:t>Model Sprinklers  Rain – worse model</a:t>
            </a:r>
          </a:p>
          <a:p>
            <a:pPr marL="228600" indent="-228600">
              <a:buAutoNum type="arabicParenBoth"/>
            </a:pPr>
            <a:endParaRPr lang="en-GB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3547B-CDD0-4344-A53E-FF1AA394F09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857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Confusion matrix</a:t>
            </a:r>
            <a:r>
              <a:rPr lang="en-GB" baseline="0" dirty="0" smtClean="0"/>
              <a:t> entries sum to 200 – for 20% of 1000 rows of data in the test set.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3547B-CDD0-4344-A53E-FF1AA394F09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491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Power Commands!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3547B-CDD0-4344-A53E-FF1AA394F09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667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prstClr val="black"/>
                </a:solidFill>
              </a:rPr>
              <a:t>Misc. </a:t>
            </a:r>
            <a:r>
              <a:rPr lang="en-GB" sz="1200" smtClean="0">
                <a:solidFill>
                  <a:prstClr val="black"/>
                </a:solidFill>
              </a:rPr>
              <a:t>Operations: Undo, Delete, Comment, ...</a:t>
            </a:r>
            <a:endParaRPr lang="en-GB" dirty="0" smtClean="0"/>
          </a:p>
          <a:p>
            <a:r>
              <a:rPr lang="en-GB" dirty="0" smtClean="0"/>
              <a:t>TYPES: room for constraints: Real &gt;=0,</a:t>
            </a:r>
            <a:r>
              <a:rPr lang="en-GB" baseline="0" dirty="0" smtClean="0"/>
              <a:t> &lt;=5</a:t>
            </a:r>
            <a:endParaRPr lang="en-GB" dirty="0" smtClean="0"/>
          </a:p>
          <a:p>
            <a:r>
              <a:rPr lang="en-GB" dirty="0" smtClean="0"/>
              <a:t>continuous -&gt;</a:t>
            </a:r>
            <a:r>
              <a:rPr lang="en-GB" baseline="0" dirty="0" smtClean="0"/>
              <a:t> discrete = regression</a:t>
            </a:r>
          </a:p>
          <a:p>
            <a:r>
              <a:rPr lang="en-GB" baseline="0" dirty="0" smtClean="0"/>
              <a:t>continuous -&gt; continuous = oh no! Try polynomial regression.</a:t>
            </a:r>
          </a:p>
          <a:p>
            <a:r>
              <a:rPr lang="en-GB" dirty="0" smtClean="0"/>
              <a:t>Clustering – latent variables indexing a distribution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Matrix Factorization – latent trait vectors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Naive Bayes Classifier – Class determines feature distr.</a:t>
            </a:r>
          </a:p>
          <a:p>
            <a:r>
              <a:rPr lang="en-GB" dirty="0" smtClean="0"/>
              <a:t>Regression – Features determine class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Tables of unique values – explicit discrete domains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3547B-CDD0-4344-A53E-FF1AA394F09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636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Command-line</a:t>
            </a:r>
            <a:r>
              <a:rPr lang="en-GB" baseline="0" dirty="0" smtClean="0"/>
              <a:t> interface not F# dependent, could be driven by Python or R or your favourite language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initial implementation eagerly applies operations to the actual dataset in memory; to scale, we could instead apply the transformations eagerly to the schema, but lazily to the actual data.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3547B-CDD0-4344-A53E-FF1AA394F09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831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sz="3200" dirty="0" smtClean="0"/>
              <a:t>Relational Data</a:t>
            </a:r>
          </a:p>
          <a:p>
            <a:pPr lvl="1"/>
            <a:r>
              <a:rPr lang="en-GB" sz="3200" smtClean="0"/>
              <a:t>Probabilistic Model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3547B-CDD0-4344-A53E-FF1AA394F09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04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TYPES: room for constraints: Real &gt;=0,</a:t>
            </a:r>
            <a:r>
              <a:rPr lang="en-GB" baseline="0" dirty="0" smtClean="0"/>
              <a:t> &lt;=5</a:t>
            </a:r>
            <a:endParaRPr lang="en-GB" dirty="0" smtClean="0"/>
          </a:p>
          <a:p>
            <a:r>
              <a:rPr lang="en-GB" dirty="0" smtClean="0"/>
              <a:t>continuous -&gt;</a:t>
            </a:r>
            <a:r>
              <a:rPr lang="en-GB" baseline="0" dirty="0" smtClean="0"/>
              <a:t> discrete = regression</a:t>
            </a:r>
          </a:p>
          <a:p>
            <a:r>
              <a:rPr lang="en-GB" baseline="0" dirty="0" smtClean="0"/>
              <a:t>continuous -&gt; continuous = oh no! Try polynomial regression.</a:t>
            </a:r>
          </a:p>
          <a:p>
            <a:r>
              <a:rPr lang="en-GB" dirty="0" smtClean="0"/>
              <a:t>Clustering – latent variables indexing a distribution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Matrix Factorization – latent trait vectors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Naive Bayes Classifier – Class determines feature distr.</a:t>
            </a:r>
          </a:p>
          <a:p>
            <a:r>
              <a:rPr lang="en-GB" dirty="0" smtClean="0"/>
              <a:t>Regression – Features determine class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Tables of unique values – explicit discrete domains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3547B-CDD0-4344-A53E-FF1AA394F09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27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2182-8BC4-4BB7-BDC8-96989E1DB5BD}" type="datetime1">
              <a:rPr lang="en-GB" smtClean="0"/>
              <a:t>16/11/2014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MSR Confidential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2CE8-AD3E-426A-94A9-8F6E29737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45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7D97-776C-4B2D-AEA2-64A9CE8AECBB}" type="datetime1">
              <a:rPr lang="en-GB" smtClean="0"/>
              <a:t>16/11/2014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MSR Confidential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2CE8-AD3E-426A-94A9-8F6E29737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43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4804-C30C-468D-B678-129ED36030AB}" type="datetime1">
              <a:rPr lang="en-GB" smtClean="0"/>
              <a:t>16/11/2014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MSR Confidential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2CE8-AD3E-426A-94A9-8F6E29737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FFC-DD32-4A12-A910-56106219BD35}" type="datetime1">
              <a:rPr lang="en-GB" smtClean="0"/>
              <a:t>16/11/2014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MSR Confidential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2CE8-AD3E-426A-94A9-8F6E29737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49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6319-4154-43DE-8BE7-1A31E4EAF601}" type="datetime1">
              <a:rPr lang="en-GB" smtClean="0"/>
              <a:t>16/11/2014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MSR Confidential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2CE8-AD3E-426A-94A9-8F6E29737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00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5AC4-2082-4E79-9B5A-513F24B72C9F}" type="datetime1">
              <a:rPr lang="en-GB" smtClean="0"/>
              <a:t>16/11/2014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MSR Confidential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2CE8-AD3E-426A-94A9-8F6E29737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81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3FE9-C3EF-48EE-9FA4-939C2005FB48}" type="datetime1">
              <a:rPr lang="en-GB" smtClean="0"/>
              <a:t>16/11/2014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MSR Confidential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2CE8-AD3E-426A-94A9-8F6E29737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25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1CE6-E67B-4CEE-8403-3A4CCE23A19D}" type="datetime1">
              <a:rPr lang="en-GB" smtClean="0"/>
              <a:t>16/11/2014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MSR Confidential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2CE8-AD3E-426A-94A9-8F6E29737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53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C50B-2BE6-4D0E-9CDA-696DA52A6A0C}" type="datetime1">
              <a:rPr lang="en-GB" smtClean="0"/>
              <a:t>16/11/2014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MSR Confidential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2CE8-AD3E-426A-94A9-8F6E29737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58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2578-4912-4FA0-A2DC-BF949CEE392E}" type="datetime1">
              <a:rPr lang="en-GB" smtClean="0"/>
              <a:t>16/11/2014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MSR Confidential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2CE8-AD3E-426A-94A9-8F6E29737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41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D3C7-A95E-4285-9E19-F41163D9D2E2}" type="datetime1">
              <a:rPr lang="en-GB" smtClean="0"/>
              <a:t>16/11/2014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MSR Confidential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2CE8-AD3E-426A-94A9-8F6E29737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91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62B2D-210A-4AE8-BD20-1F008C3D6C53}" type="datetime1">
              <a:rPr lang="en-GB" smtClean="0"/>
              <a:t>16/11/2014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MSR Confidential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92CE8-AD3E-426A-94A9-8F6E29737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01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bc.ca/~murphyk/Bayes/bnintro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/index.php?title=Naive_Bayes_classifier&amp;oldid=62133404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581" y="1230880"/>
            <a:ext cx="2112962" cy="21129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62" y="220430"/>
            <a:ext cx="2371158" cy="23711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28" y="196620"/>
            <a:ext cx="1846943" cy="1846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4533"/>
            <a:ext cx="9144000" cy="2387600"/>
          </a:xfrm>
        </p:spPr>
        <p:txBody>
          <a:bodyPr>
            <a:normAutofit/>
          </a:bodyPr>
          <a:lstStyle/>
          <a:p>
            <a:r>
              <a:rPr lang="en-GB" b="1" cap="small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ModelWizard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sz="4000" b="1" dirty="0" smtClean="0"/>
              <a:t>Interactive </a:t>
            </a:r>
            <a:r>
              <a:rPr lang="en-GB" sz="4000" b="1" dirty="0"/>
              <a:t>Model Construction for </a:t>
            </a:r>
            <a:r>
              <a:rPr lang="en-GB" sz="4000" b="1" dirty="0" smtClean="0"/>
              <a:t>Tabular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84208"/>
            <a:ext cx="9144000" cy="1655762"/>
          </a:xfrm>
        </p:spPr>
        <p:txBody>
          <a:bodyPr/>
          <a:lstStyle/>
          <a:p>
            <a:r>
              <a:rPr lang="en-GB" dirty="0" smtClean="0"/>
              <a:t>Dylan Hutchison</a:t>
            </a:r>
          </a:p>
          <a:p>
            <a:r>
              <a:rPr lang="en-GB" dirty="0" smtClean="0"/>
              <a:t>Advisors Andy Gordon and Claudio Russo</a:t>
            </a:r>
          </a:p>
          <a:p>
            <a:r>
              <a:rPr lang="en-GB" dirty="0" smtClean="0"/>
              <a:t>15 August 2014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7931-B062-4238-B62A-F7E94FABF05C}" type="datetime1">
              <a:rPr lang="en-GB" smtClean="0"/>
              <a:t>16/11/2014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MSR Confidential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2CE8-AD3E-426A-94A9-8F6E297375CE}" type="slidenum">
              <a:rPr lang="en-GB" smtClean="0"/>
              <a:t>1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1022" y="608693"/>
            <a:ext cx="1882722" cy="124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Ex3: </a:t>
            </a:r>
            <a:r>
              <a:rPr lang="en-GB" dirty="0"/>
              <a:t>Exact </a:t>
            </a:r>
            <a:r>
              <a:rPr lang="en-GB" dirty="0" smtClean="0"/>
              <a:t>Functional Dependencies: </a:t>
            </a:r>
            <a:br>
              <a:rPr lang="en-GB" dirty="0" smtClean="0"/>
            </a:br>
            <a:r>
              <a:rPr lang="en-GB" dirty="0" smtClean="0"/>
              <a:t>		Plant Sales in Madagascar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591853"/>
              </p:ext>
            </p:extLst>
          </p:nvPr>
        </p:nvGraphicFramePr>
        <p:xfrm>
          <a:off x="1270000" y="2380218"/>
          <a:ext cx="8229600" cy="1773555"/>
        </p:xfrm>
        <a:graphic>
          <a:graphicData uri="http://schemas.openxmlformats.org/drawingml/2006/table">
            <a:tbl>
              <a:tblPr/>
              <a:tblGrid>
                <a:gridCol w="1131909"/>
                <a:gridCol w="1240448"/>
                <a:gridCol w="930337"/>
                <a:gridCol w="825673"/>
                <a:gridCol w="1566066"/>
                <a:gridCol w="1523427"/>
                <a:gridCol w="1011740"/>
              </a:tblGrid>
              <a:tr h="11509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On_CITES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conserve_concern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conserve_priority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price_USD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Adenia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olaboensis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olaboensis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olaboensis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perrieri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perrieri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perrieri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FFC-DD32-4A12-A910-56106219BD35}" type="datetime1">
              <a:rPr lang="en-GB" smtClean="0"/>
              <a:t>16/11/2014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MSR Confidential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2CE8-AD3E-426A-94A9-8F6E297375CE}" type="slidenum">
              <a:rPr lang="en-GB" smtClean="0"/>
              <a:t>10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645669" y="5987018"/>
            <a:ext cx="370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Thanks to Matt Smith for the dataset!</a:t>
            </a:r>
            <a:endParaRPr lang="en-GB" dirty="0"/>
          </a:p>
        </p:txBody>
      </p:sp>
      <p:sp>
        <p:nvSpPr>
          <p:cNvPr id="10" name="Curved Up Arrow 9"/>
          <p:cNvSpPr/>
          <p:nvPr/>
        </p:nvSpPr>
        <p:spPr>
          <a:xfrm>
            <a:off x="1638300" y="4247118"/>
            <a:ext cx="2667000" cy="685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Curved Up Arrow 10"/>
          <p:cNvSpPr/>
          <p:nvPr/>
        </p:nvSpPr>
        <p:spPr>
          <a:xfrm>
            <a:off x="2616200" y="4252675"/>
            <a:ext cx="1676400" cy="685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Curved Up Arrow 11"/>
          <p:cNvSpPr/>
          <p:nvPr/>
        </p:nvSpPr>
        <p:spPr>
          <a:xfrm>
            <a:off x="1638300" y="4282041"/>
            <a:ext cx="3994150" cy="1014651"/>
          </a:xfrm>
          <a:prstGeom prst="curvedUpArrow">
            <a:avLst>
              <a:gd name="adj1" fmla="val 12679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>
            <a:off x="2616201" y="4272518"/>
            <a:ext cx="3003550" cy="1055131"/>
          </a:xfrm>
          <a:prstGeom prst="curvedUpArrow">
            <a:avLst>
              <a:gd name="adj1" fmla="val 20261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>
            <a:off x="1638300" y="4251084"/>
            <a:ext cx="5892800" cy="1678493"/>
          </a:xfrm>
          <a:prstGeom prst="curvedUpArrow">
            <a:avLst>
              <a:gd name="adj1" fmla="val 9700"/>
              <a:gd name="adj2" fmla="val 48475"/>
              <a:gd name="adj3" fmla="val 24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>
            <a:off x="2616200" y="4241561"/>
            <a:ext cx="4914899" cy="1745457"/>
          </a:xfrm>
          <a:prstGeom prst="curvedUpArrow">
            <a:avLst>
              <a:gd name="adj1" fmla="val 11666"/>
              <a:gd name="adj2" fmla="val 50000"/>
              <a:gd name="adj3" fmla="val 228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3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FFC-DD32-4A12-A910-56106219BD35}" type="datetime1">
              <a:rPr lang="en-GB" smtClean="0"/>
              <a:t>16/11/2014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MSR Confidential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2CE8-AD3E-426A-94A9-8F6E297375CE}" type="slidenum">
              <a:rPr lang="en-GB" smtClean="0"/>
              <a:t>11</a:t>
            </a:fld>
            <a:endParaRPr lang="en-GB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48925"/>
              </p:ext>
            </p:extLst>
          </p:nvPr>
        </p:nvGraphicFramePr>
        <p:xfrm>
          <a:off x="366807" y="406690"/>
          <a:ext cx="2685643" cy="4974435"/>
        </p:xfrm>
        <a:graphic>
          <a:graphicData uri="http://schemas.openxmlformats.org/drawingml/2006/table">
            <a:tbl>
              <a:tblPr/>
              <a:tblGrid>
                <a:gridCol w="981464"/>
                <a:gridCol w="1231292"/>
                <a:gridCol w="303361"/>
                <a:gridCol w="169526"/>
              </a:tblGrid>
              <a:tr h="7623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T_conserve_priority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conserve_priority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T_conserve_concern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conserve_concern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T_Wild_Propagate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Wild_Propagate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T_Species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T_On_CITES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On_CITES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T_Genus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T_Country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tmain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link(T_Country)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link(T_Genus)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On_CITES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link(T_On_CITES)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link(T_Species)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Wild_Propagate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link(T_Wild_Propagate)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conserve_concern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link(T_conserve_concern)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conserve_priority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link(T_conserve_priority)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7623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price_USD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25" marR="5725" marT="5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754464"/>
              </p:ext>
            </p:extLst>
          </p:nvPr>
        </p:nvGraphicFramePr>
        <p:xfrm>
          <a:off x="3263581" y="1730674"/>
          <a:ext cx="7808686" cy="4813935"/>
        </p:xfrm>
        <a:graphic>
          <a:graphicData uri="http://schemas.openxmlformats.org/drawingml/2006/table">
            <a:tbl>
              <a:tblPr/>
              <a:tblGrid>
                <a:gridCol w="1723944"/>
                <a:gridCol w="2162767"/>
                <a:gridCol w="642562"/>
                <a:gridCol w="327941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T_Genus_Species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Visible Uniques 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link(T_Genus)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T_Species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conserve_priority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T_conserve_priority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conserve_concern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T_conserve_concern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On_CITES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link(T_On_CITES)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Genus_Species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link(T_Genus_Species)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CDiscrete(N=SizeOf(T_Genus_Species))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link(T_Country)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link(T_Genus)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Genus_Species.Genus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On_CITES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link(T_On_CITES)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Genus_Species.On_CITES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link(T_Species)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Genus_Species.Species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Wild_Propagate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link(T_Wild_Propagate)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conserve_concern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link(T_conserve_concern)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Genus_Species.conserve_concern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conserve_priority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link(T_conserve_priority)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Genus_Species.conserve_priority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price_USD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821765"/>
              </p:ext>
            </p:extLst>
          </p:nvPr>
        </p:nvGraphicFramePr>
        <p:xfrm>
          <a:off x="8610600" y="0"/>
          <a:ext cx="3314700" cy="2533650"/>
        </p:xfrm>
        <a:graphic>
          <a:graphicData uri="http://schemas.openxmlformats.org/drawingml/2006/table">
            <a:tbl>
              <a:tblPr/>
              <a:tblGrid>
                <a:gridCol w="1640652"/>
                <a:gridCol w="588631"/>
                <a:gridCol w="567757"/>
                <a:gridCol w="51766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tmain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On_CITES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Wild_Propagate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conserve_concern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conserve_priority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price_USD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239124" y="289262"/>
            <a:ext cx="33844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>
              <a:buFontTx/>
              <a:buAutoNum type="arabicPeriod"/>
            </a:pPr>
            <a:r>
              <a:rPr lang="en-GB" sz="3200" b="1" dirty="0" err="1" smtClean="0">
                <a:solidFill>
                  <a:prstClr val="black"/>
                </a:solidFill>
              </a:rPr>
              <a:t>TypeInfer</a:t>
            </a: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dirty="0" err="1" smtClean="0">
                <a:solidFill>
                  <a:prstClr val="black"/>
                </a:solidFill>
              </a:rPr>
              <a:t>tmain</a:t>
            </a:r>
            <a:endParaRPr lang="en-GB" sz="3200" b="1" dirty="0" smtClean="0">
              <a:solidFill>
                <a:prstClr val="black"/>
              </a:solidFill>
            </a:endParaRPr>
          </a:p>
        </p:txBody>
      </p:sp>
      <p:sp>
        <p:nvSpPr>
          <p:cNvPr id="14" name="Striped Right Arrow 13"/>
          <p:cNvSpPr/>
          <p:nvPr/>
        </p:nvSpPr>
        <p:spPr>
          <a:xfrm rot="10800000">
            <a:off x="6771493" y="406689"/>
            <a:ext cx="1529823" cy="349921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triped Right Arrow 17"/>
          <p:cNvSpPr/>
          <p:nvPr/>
        </p:nvSpPr>
        <p:spPr>
          <a:xfrm>
            <a:off x="2393667" y="2292255"/>
            <a:ext cx="845457" cy="349921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ular Callout 20"/>
          <p:cNvSpPr/>
          <p:nvPr/>
        </p:nvSpPr>
        <p:spPr>
          <a:xfrm>
            <a:off x="9042400" y="2755900"/>
            <a:ext cx="2311400" cy="1143000"/>
          </a:xfrm>
          <a:prstGeom prst="wedgeRectCallout">
            <a:avLst>
              <a:gd name="adj1" fmla="val -108195"/>
              <a:gd name="adj2" fmla="val -197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Columns exactly determined by (Genus,  Species)</a:t>
            </a:r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3239124" y="1177644"/>
            <a:ext cx="51349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200" b="1" dirty="0" smtClean="0">
                <a:solidFill>
                  <a:prstClr val="black"/>
                </a:solidFill>
              </a:rPr>
              <a:t>2.  </a:t>
            </a:r>
            <a:r>
              <a:rPr lang="en-GB" sz="3200" b="1" dirty="0" err="1" smtClean="0">
                <a:solidFill>
                  <a:prstClr val="black"/>
                </a:solidFill>
              </a:rPr>
              <a:t>ExactInfer</a:t>
            </a:r>
            <a:r>
              <a:rPr lang="en-GB" sz="3200" b="1" dirty="0" smtClean="0">
                <a:solidFill>
                  <a:prstClr val="black"/>
                </a:solidFill>
              </a:rPr>
              <a:t> </a:t>
            </a:r>
            <a:r>
              <a:rPr lang="en-GB" sz="3200" dirty="0" smtClean="0">
                <a:solidFill>
                  <a:prstClr val="black"/>
                </a:solidFill>
              </a:rPr>
              <a:t>[</a:t>
            </a:r>
            <a:r>
              <a:rPr lang="en-GB" sz="3200" dirty="0" err="1" smtClean="0">
                <a:solidFill>
                  <a:prstClr val="black"/>
                </a:solidFill>
              </a:rPr>
              <a:t>Genus,Species</a:t>
            </a:r>
            <a:r>
              <a:rPr lang="en-GB" sz="3200" dirty="0" smtClean="0">
                <a:solidFill>
                  <a:prstClr val="black"/>
                </a:solidFill>
              </a:rPr>
              <a:t>]</a:t>
            </a:r>
            <a:endParaRPr lang="en-GB" sz="3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15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8" grpId="0" animBg="1"/>
      <p:bldP spid="21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C50B-2BE6-4D0E-9CDA-696DA52A6A0C}" type="datetime1">
              <a:rPr lang="en-GB" smtClean="0"/>
              <a:t>16/11/2014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MSR Confidential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2CE8-AD3E-426A-94A9-8F6E297375CE}" type="slidenum">
              <a:rPr lang="en-GB" smtClean="0"/>
              <a:t>12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360582"/>
              </p:ext>
            </p:extLst>
          </p:nvPr>
        </p:nvGraphicFramePr>
        <p:xfrm>
          <a:off x="838200" y="1454944"/>
          <a:ext cx="10909300" cy="4813935"/>
        </p:xfrm>
        <a:graphic>
          <a:graphicData uri="http://schemas.openxmlformats.org/drawingml/2006/table">
            <a:tbl>
              <a:tblPr/>
              <a:tblGrid>
                <a:gridCol w="1730813"/>
                <a:gridCol w="2171384"/>
                <a:gridCol w="645121"/>
                <a:gridCol w="6361982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T_Genus_Species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Visible Uniques 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link(T_Genus)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link(T_Species)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conserve_priority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T_conserve_priority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conserve_concern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T_conserve_concern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On_CITES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T_On_CITES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Wild_Propagate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link(T_Wild_Propagate)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CDiscrete(N=SizeOf(T_Wild_Propagate))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Genus_Species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link(T_Genus_Species)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(N=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SizeOf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T_Genus_Species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))[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Wild_Propagate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link(T_Country)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CDiscrete(N=SizeOf(T_Country))[Wild_Propagate]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link(T_Genus)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Genus_Species.Genus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On_CITES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link(T_On_CITES)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Genus_Species.On_CITES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link(T_Species)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Genus_Species.Species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conserve_concern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link(T_conserve_concern)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Genus_Species.conserve_concern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conserve_priority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link(T_conserve_priority)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Genus_Species.conserve_priority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price_USD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CGaussian</a:t>
                      </a: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GB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MeanMean</a:t>
                      </a: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=45.5384,MeanPrec=0.00014706)[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Wild_Propagate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374267" y="431513"/>
            <a:ext cx="521809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>
              <a:buAutoNum type="arabicPeriod" startAt="3"/>
            </a:pPr>
            <a:r>
              <a:rPr lang="en-GB" sz="3200" b="1" dirty="0" err="1" smtClean="0">
                <a:solidFill>
                  <a:prstClr val="black"/>
                </a:solidFill>
              </a:rPr>
              <a:t>NaiveBayes</a:t>
            </a:r>
            <a:r>
              <a:rPr lang="en-GB" sz="3200" b="1" dirty="0" smtClean="0">
                <a:solidFill>
                  <a:prstClr val="black"/>
                </a:solidFill>
              </a:rPr>
              <a:t> </a:t>
            </a:r>
            <a:r>
              <a:rPr lang="en-GB" sz="3200" dirty="0" err="1" smtClean="0">
                <a:solidFill>
                  <a:prstClr val="black"/>
                </a:solidFill>
              </a:rPr>
              <a:t>tmain</a:t>
            </a:r>
            <a:endParaRPr lang="en-GB" sz="3200" dirty="0" smtClean="0">
              <a:solidFill>
                <a:prstClr val="black"/>
              </a:solidFill>
            </a:endParaRPr>
          </a:p>
          <a:p>
            <a:pPr marL="514350" lvl="0" indent="-514350">
              <a:buAutoNum type="arabicPeriod" startAt="3"/>
            </a:pPr>
            <a:r>
              <a:rPr lang="en-GB" sz="3200" b="1" dirty="0" smtClean="0">
                <a:solidFill>
                  <a:prstClr val="black"/>
                </a:solidFill>
              </a:rPr>
              <a:t>Model </a:t>
            </a:r>
            <a:r>
              <a:rPr lang="en-GB" sz="3200" dirty="0" err="1" smtClean="0">
                <a:solidFill>
                  <a:prstClr val="black"/>
                </a:solidFill>
              </a:rPr>
              <a:t>T_Genus_Species</a:t>
            </a:r>
            <a:r>
              <a:rPr lang="en-GB" sz="3200" dirty="0" smtClean="0">
                <a:solidFill>
                  <a:prstClr val="black"/>
                </a:solidFill>
              </a:rPr>
              <a:t> ...</a:t>
            </a:r>
            <a:endParaRPr lang="en-GB" sz="3200" dirty="0">
              <a:solidFill>
                <a:prstClr val="black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486229"/>
              </p:ext>
            </p:extLst>
          </p:nvPr>
        </p:nvGraphicFramePr>
        <p:xfrm>
          <a:off x="838800" y="1454400"/>
          <a:ext cx="10909300" cy="4813935"/>
        </p:xfrm>
        <a:graphic>
          <a:graphicData uri="http://schemas.openxmlformats.org/drawingml/2006/table">
            <a:tbl>
              <a:tblPr/>
              <a:tblGrid>
                <a:gridCol w="1730813"/>
                <a:gridCol w="2171384"/>
                <a:gridCol w="645121"/>
                <a:gridCol w="6361982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T_Genus_Species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Visible Uniques 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link(T_Genus)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link(T_Species)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conserve_priority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link(T_conserve_priority)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CDiscrete(N=SizeOf(T_conserve_priority))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conserve_concern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T_conserve_concern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(N=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SizeOf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T_conserve_concern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On_CITES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link(T_On_CITES)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(N=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SizeOf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T_On_CITES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Wild_Propagate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link(T_Wild_Propagate)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CDiscrete(N=SizeOf(T_Wild_Propagate))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Genus_Species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T_Genus_Species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CDiscrete(N=SizeOf(T_Genus_Species))[Wild_Propagate]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link(T_Country)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CDiscrete(N=SizeOf(T_Country))[Wild_Propagate]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link(T_Genus)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Genus_Species.Genus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On_CITES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link(T_On_CITES)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Genus_Species.On_CITES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link(T_Species)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Genus_Species.Species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conserve_concern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link(T_conserve_concern)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Genus_Species.conserve_concern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conserve_priority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link(T_conserve_priority)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Genus_Species.conserve_priority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price_USD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CGaussian</a:t>
                      </a: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GB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MeanMean</a:t>
                      </a: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=45.5384,MeanPrec=0.00014706)[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Wild_Propagate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42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C50B-2BE6-4D0E-9CDA-696DA52A6A0C}" type="datetime1">
              <a:rPr lang="en-GB" smtClean="0"/>
              <a:t>16/11/2014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MSR Confidential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2CE8-AD3E-426A-94A9-8F6E297375CE}" type="slidenum">
              <a:rPr lang="en-GB" smtClean="0"/>
              <a:t>13</a:t>
            </a:fld>
            <a:endParaRPr lang="en-GB"/>
          </a:p>
        </p:txBody>
      </p:sp>
      <p:pic>
        <p:nvPicPr>
          <p:cNvPr id="5122" name="Chart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1526523"/>
            <a:ext cx="44481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0024133"/>
              </p:ext>
            </p:extLst>
          </p:nvPr>
        </p:nvGraphicFramePr>
        <p:xfrm>
          <a:off x="932431" y="1493570"/>
          <a:ext cx="4445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09800" y="976690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Without EFDs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397781" y="976691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With EFDs</a:t>
            </a:r>
            <a:endParaRPr lang="en-GB" sz="2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Better Models by Capturing Exact FDs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4708527"/>
            <a:ext cx="2616014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748 rows of data</a:t>
            </a:r>
          </a:p>
          <a:p>
            <a:r>
              <a:rPr lang="en-GB" sz="2000" dirty="0" smtClean="0"/>
              <a:t>5-fold cross-validation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GB" sz="2000" dirty="0" smtClean="0"/>
              <a:t>20% data held out</a:t>
            </a:r>
          </a:p>
          <a:p>
            <a:r>
              <a:rPr lang="en-GB" sz="2000" dirty="0" smtClean="0"/>
              <a:t>= 149.6 test predictions</a:t>
            </a:r>
            <a:br>
              <a:rPr lang="en-GB" sz="2000" dirty="0" smtClean="0"/>
            </a:br>
            <a:r>
              <a:rPr lang="en-GB" sz="2000" dirty="0" smtClean="0"/>
              <a:t>   average per fold</a:t>
            </a:r>
            <a:endParaRPr lang="en-GB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52681" y="1882389"/>
            <a:ext cx="185569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u="sng" dirty="0" smtClean="0"/>
              <a:t>Class Labels</a:t>
            </a:r>
          </a:p>
          <a:p>
            <a:r>
              <a:rPr lang="en-GB" sz="2000" dirty="0" smtClean="0"/>
              <a:t>P = Propagate</a:t>
            </a:r>
          </a:p>
          <a:p>
            <a:r>
              <a:rPr lang="en-GB" sz="2000" dirty="0" smtClean="0"/>
              <a:t>W = Wild</a:t>
            </a:r>
          </a:p>
          <a:p>
            <a:r>
              <a:rPr lang="en-GB" sz="2000" dirty="0" smtClean="0"/>
              <a:t>U </a:t>
            </a:r>
            <a:r>
              <a:rPr lang="en-GB" sz="2000" dirty="0"/>
              <a:t>= </a:t>
            </a:r>
            <a:r>
              <a:rPr lang="en-GB" sz="2000" dirty="0" smtClean="0"/>
              <a:t>Unknown</a:t>
            </a:r>
          </a:p>
          <a:p>
            <a:r>
              <a:rPr lang="en-GB" sz="2000" dirty="0" smtClean="0"/>
              <a:t>W-P = Unknown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1968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1890708"/>
            <a:ext cx="4034051" cy="518259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b="1" dirty="0" smtClean="0"/>
              <a:t>Primitive</a:t>
            </a:r>
            <a:r>
              <a:rPr lang="en-GB" dirty="0" smtClean="0"/>
              <a:t>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FFC-DD32-4A12-A910-56106219BD35}" type="datetime1">
              <a:rPr lang="en-GB" smtClean="0"/>
              <a:t>16/11/2014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MSR Confidential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2CE8-AD3E-426A-94A9-8F6E297375CE}" type="slidenum">
              <a:rPr lang="en-GB" smtClean="0"/>
              <a:t>14</a:t>
            </a:fld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943600" y="1890708"/>
            <a:ext cx="6096000" cy="4801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800" b="1" dirty="0" smtClean="0">
                <a:solidFill>
                  <a:prstClr val="black"/>
                </a:solidFill>
              </a:rPr>
              <a:t>Compound</a:t>
            </a:r>
            <a:r>
              <a:rPr lang="en-GB" sz="2800" dirty="0" smtClean="0">
                <a:solidFill>
                  <a:prstClr val="black"/>
                </a:solidFill>
              </a:rPr>
              <a:t> Operations</a:t>
            </a:r>
            <a:endParaRPr lang="en-GB" sz="28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49895" y="4629233"/>
            <a:ext cx="6476091" cy="1512209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prstClr val="black"/>
                </a:solidFill>
              </a:rPr>
              <a:t>Regression</a:t>
            </a:r>
            <a:endParaRPr lang="en-GB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prstClr val="black"/>
                </a:solidFill>
              </a:rPr>
              <a:t>Clustering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prstClr val="black"/>
                </a:solidFill>
              </a:rPr>
              <a:t>Time</a:t>
            </a:r>
            <a:endParaRPr lang="en-GB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black"/>
                </a:solidFill>
              </a:rPr>
              <a:t>Matrix </a:t>
            </a:r>
            <a:r>
              <a:rPr lang="en-GB" sz="2800" dirty="0" smtClean="0">
                <a:solidFill>
                  <a:prstClr val="black"/>
                </a:solidFill>
              </a:rPr>
              <a:t>Factorization</a:t>
            </a:r>
            <a:endParaRPr lang="en-GB" sz="28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9000" y="4629233"/>
            <a:ext cx="116089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800" dirty="0">
                <a:solidFill>
                  <a:prstClr val="black"/>
                </a:solidFill>
              </a:rPr>
              <a:t>Later...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43600" y="2408967"/>
            <a:ext cx="5312012" cy="151220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prstClr val="black"/>
                </a:solidFill>
              </a:rPr>
              <a:t>TypeInfer</a:t>
            </a:r>
            <a:endParaRPr lang="en-GB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prstClr val="black"/>
                </a:solidFill>
              </a:rPr>
              <a:t>EstimateHyper</a:t>
            </a:r>
            <a:endParaRPr lang="en-GB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prstClr val="black"/>
                </a:solidFill>
              </a:rPr>
              <a:t>NaiveBayes</a:t>
            </a:r>
            <a:endParaRPr lang="en-GB" sz="2800" dirty="0" smtClean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prstClr val="black"/>
                </a:solidFill>
              </a:rPr>
              <a:t>ExactInfer</a:t>
            </a:r>
            <a:endParaRPr lang="en-GB" sz="2800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9000" y="2408967"/>
            <a:ext cx="4156881" cy="140961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black"/>
                </a:solidFill>
              </a:rPr>
              <a:t>Type</a:t>
            </a:r>
          </a:p>
          <a:p>
            <a:pPr marL="228600" lvl="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black"/>
                </a:solidFill>
              </a:rPr>
              <a:t>Model</a:t>
            </a:r>
          </a:p>
          <a:p>
            <a:pPr marL="228600" lvl="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prstClr val="black"/>
                </a:solidFill>
              </a:rPr>
              <a:t>Approx</a:t>
            </a:r>
            <a:r>
              <a:rPr lang="en-GB" sz="2800" dirty="0">
                <a:solidFill>
                  <a:prstClr val="black"/>
                </a:solidFill>
              </a:rPr>
              <a:t> </a:t>
            </a:r>
          </a:p>
          <a:p>
            <a:pPr marL="228600" lvl="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prstClr val="black"/>
                </a:solidFill>
              </a:rPr>
              <a:t>JoinDomain</a:t>
            </a:r>
            <a:r>
              <a:rPr lang="en-GB" sz="2800" dirty="0">
                <a:solidFill>
                  <a:prstClr val="black"/>
                </a:solidFill>
              </a:rPr>
              <a:t> </a:t>
            </a:r>
          </a:p>
          <a:p>
            <a:pPr marL="228600" lvl="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black"/>
                </a:solidFill>
              </a:rPr>
              <a:t>Exact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87650" y="679751"/>
            <a:ext cx="661670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GB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GB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  <a:p>
            <a:pPr lvl="0">
              <a:spcAft>
                <a:spcPts val="600"/>
              </a:spcAft>
            </a:pP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GB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Operation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GB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option</a:t>
            </a:r>
            <a:endParaRPr lang="en-GB" sz="5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70" y="3921176"/>
            <a:ext cx="2351869" cy="215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7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Future: </a:t>
            </a:r>
            <a:r>
              <a:rPr lang="en-GB" dirty="0" err="1" smtClean="0"/>
              <a:t>ModelWizard</a:t>
            </a:r>
            <a:r>
              <a:rPr lang="en-GB" dirty="0" smtClean="0"/>
              <a:t> GUI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2478"/>
            <a:ext cx="10515600" cy="4351338"/>
          </a:xfrm>
        </p:spPr>
        <p:txBody>
          <a:bodyPr/>
          <a:lstStyle/>
          <a:p>
            <a:r>
              <a:rPr lang="en-GB" dirty="0" smtClean="0"/>
              <a:t>Related to 2002 VIBES graphical model </a:t>
            </a:r>
            <a:r>
              <a:rPr lang="en-GB" dirty="0"/>
              <a:t>builder by John Winn</a:t>
            </a:r>
            <a:endParaRPr lang="en-GB" dirty="0" smtClean="0"/>
          </a:p>
          <a:p>
            <a:r>
              <a:rPr lang="en-GB" dirty="0" smtClean="0"/>
              <a:t>Integration with existing tools</a:t>
            </a:r>
          </a:p>
          <a:p>
            <a:pPr lvl="1"/>
            <a:r>
              <a:rPr lang="en-GB" dirty="0" smtClean="0"/>
              <a:t>Excel Data Model, Factor Graph view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FFC-DD32-4A12-A910-56106219BD35}" type="datetime1">
              <a:rPr lang="en-GB" smtClean="0"/>
              <a:t>16/11/2014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MSR Confidential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2CE8-AD3E-426A-94A9-8F6E297375CE}" type="slidenum">
              <a:rPr lang="en-GB" smtClean="0"/>
              <a:t>15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082" y="4001294"/>
            <a:ext cx="7248525" cy="2695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33" y="3089575"/>
            <a:ext cx="6438826" cy="360729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13500" y="1917149"/>
            <a:ext cx="49403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800" dirty="0" smtClean="0">
                <a:solidFill>
                  <a:prstClr val="black"/>
                </a:solidFill>
                <a:sym typeface="Wingdings" panose="05000000000000000000" pitchFamily="2" charset="2"/>
              </a:rPr>
              <a:t> </a:t>
            </a:r>
            <a:r>
              <a:rPr lang="en-GB" sz="2800" dirty="0" smtClean="0">
                <a:solidFill>
                  <a:prstClr val="black"/>
                </a:solidFill>
              </a:rPr>
              <a:t>Default models within reach</a:t>
            </a:r>
            <a:br>
              <a:rPr lang="en-GB" sz="2800" dirty="0" smtClean="0">
                <a:solidFill>
                  <a:prstClr val="black"/>
                </a:solidFill>
              </a:rPr>
            </a:br>
            <a:r>
              <a:rPr lang="en-GB" sz="2800" dirty="0" smtClean="0">
                <a:solidFill>
                  <a:prstClr val="black"/>
                </a:solidFill>
              </a:rPr>
              <a:t>      of Data Scientists</a:t>
            </a:r>
            <a:endParaRPr lang="en-GB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84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/>
          <a:lstStyle/>
          <a:p>
            <a:pPr algn="ctr"/>
            <a:r>
              <a:rPr lang="en-GB" b="1" cap="small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ModelWizard</a:t>
            </a:r>
            <a:r>
              <a:rPr lang="en-GB" b="1" cap="small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GB" b="1" cap="small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GB" sz="4000" b="1" i="1" dirty="0"/>
              <a:t>Interactive Model Construction</a:t>
            </a:r>
            <a:endParaRPr lang="en-GB" i="1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412" y="20447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New abstraction </a:t>
            </a:r>
            <a:br>
              <a:rPr lang="en-GB" sz="3600" dirty="0" smtClean="0"/>
            </a:br>
            <a:r>
              <a:rPr lang="en-GB" sz="3600" dirty="0" smtClean="0"/>
              <a:t>to simultaneously refine...</a:t>
            </a:r>
          </a:p>
          <a:p>
            <a:pPr lvl="1"/>
            <a:endParaRPr lang="en-GB" sz="3200" dirty="0"/>
          </a:p>
          <a:p>
            <a:pPr lvl="1"/>
            <a:endParaRPr lang="en-GB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FFC-DD32-4A12-A910-56106219BD35}" type="datetime1">
              <a:rPr lang="en-GB" smtClean="0"/>
              <a:t>16/11/2014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MSR Confidential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2CE8-AD3E-426A-94A9-8F6E297375CE}" type="slidenum">
              <a:rPr lang="en-GB" smtClean="0"/>
              <a:t>16</a:t>
            </a:fld>
            <a:endParaRPr lang="en-GB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19027"/>
              </p:ext>
            </p:extLst>
          </p:nvPr>
        </p:nvGraphicFramePr>
        <p:xfrm>
          <a:off x="888613" y="3759454"/>
          <a:ext cx="4368800" cy="207264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{2D5ABB26-0587-4C30-8999-92F81FD0307C}</a:tableStyleId>
              </a:tblPr>
              <a:tblGrid>
                <a:gridCol w="616254"/>
                <a:gridCol w="3752546"/>
              </a:tblGrid>
              <a:tr h="370840">
                <a:tc>
                  <a:txBody>
                    <a:bodyPr/>
                    <a:lstStyle/>
                    <a:p>
                      <a:endParaRPr lang="en-GB" sz="28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Your Expertise</a:t>
                      </a:r>
                      <a:endParaRPr lang="en-GB" sz="28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800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+</a:t>
                      </a:r>
                      <a:endParaRPr lang="en-GB" sz="28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Automation &amp; Search</a:t>
                      </a:r>
                      <a:endParaRPr lang="en-GB" sz="28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800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+</a:t>
                      </a:r>
                      <a:endParaRPr lang="en-GB" sz="28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Default Models</a:t>
                      </a:r>
                      <a:endParaRPr lang="en-GB" sz="28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800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=</a:t>
                      </a:r>
                      <a:endParaRPr lang="en-GB" sz="28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Discovery</a:t>
                      </a:r>
                      <a:r>
                        <a:rPr lang="en-GB" sz="2800" baseline="0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 </a:t>
                      </a:r>
                      <a:r>
                        <a:rPr lang="en-GB" sz="2800" kern="1200" dirty="0" smtClean="0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✓</a:t>
                      </a:r>
                      <a:endParaRPr lang="en-GB" sz="2800" kern="1200" dirty="0">
                        <a:solidFill>
                          <a:schemeClr val="tx1"/>
                        </a:solidFill>
                        <a:latin typeface="Aharoni" panose="02010803020104030203" pitchFamily="2" charset="-79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923" y="2247901"/>
            <a:ext cx="1710072" cy="2297112"/>
          </a:xfrm>
          <a:prstGeom prst="rect">
            <a:avLst/>
          </a:prstGeom>
        </p:spPr>
      </p:pic>
      <p:sp>
        <p:nvSpPr>
          <p:cNvPr id="9" name="Flowchart: Predefined Process 8"/>
          <p:cNvSpPr/>
          <p:nvPr/>
        </p:nvSpPr>
        <p:spPr>
          <a:xfrm>
            <a:off x="6099716" y="2737082"/>
            <a:ext cx="1649506" cy="920425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003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Model</a:t>
            </a:r>
            <a:endParaRPr lang="en-GB" sz="2800" b="1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335039" y="1892766"/>
            <a:ext cx="1178859" cy="1037757"/>
          </a:xfrm>
          <a:prstGeom prst="flowChartMagneticDisk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Data</a:t>
            </a:r>
            <a:endParaRPr lang="en-GB" sz="2800" b="1" dirty="0"/>
          </a:p>
        </p:txBody>
      </p:sp>
      <p:sp>
        <p:nvSpPr>
          <p:cNvPr id="13" name="Lightning Bolt 12"/>
          <p:cNvSpPr/>
          <p:nvPr/>
        </p:nvSpPr>
        <p:spPr>
          <a:xfrm rot="7917511">
            <a:off x="7699917" y="2944961"/>
            <a:ext cx="1661260" cy="537882"/>
          </a:xfrm>
          <a:prstGeom prst="lightningBol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ightning Bolt 14"/>
          <p:cNvSpPr/>
          <p:nvPr/>
        </p:nvSpPr>
        <p:spPr>
          <a:xfrm rot="11247063">
            <a:off x="7567739" y="2133199"/>
            <a:ext cx="1661260" cy="537882"/>
          </a:xfrm>
          <a:prstGeom prst="lightningBol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8530547" y="1843088"/>
            <a:ext cx="1004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 err="1" smtClean="0"/>
              <a:t>Approx</a:t>
            </a:r>
            <a:r>
              <a:rPr lang="en-GB" sz="2000" i="1" dirty="0" smtClean="0"/>
              <a:t>!</a:t>
            </a:r>
            <a:endParaRPr lang="en-GB" sz="20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7907639" y="3633093"/>
            <a:ext cx="1303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 err="1" smtClean="0"/>
              <a:t>ExactInfer</a:t>
            </a:r>
            <a:r>
              <a:rPr lang="en-GB" sz="2000" i="1" dirty="0" smtClean="0"/>
              <a:t>!</a:t>
            </a:r>
            <a:endParaRPr lang="en-GB" sz="2000" i="1" dirty="0"/>
          </a:p>
        </p:txBody>
      </p:sp>
      <p:sp>
        <p:nvSpPr>
          <p:cNvPr id="18" name="Rectangle 17"/>
          <p:cNvSpPr/>
          <p:nvPr/>
        </p:nvSpPr>
        <p:spPr>
          <a:xfrm>
            <a:off x="5428840" y="4644372"/>
            <a:ext cx="538915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GB" sz="24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GB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GB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  <a:p>
            <a:pPr lvl="0">
              <a:spcAft>
                <a:spcPts val="600"/>
              </a:spcAft>
            </a:pPr>
            <a:r>
              <a:rPr lang="en-GB" sz="2400" b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PrimOp</a:t>
            </a:r>
            <a:r>
              <a:rPr lang="en-GB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GB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option</a:t>
            </a:r>
            <a:endParaRPr lang="en-GB" sz="5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45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FFC-DD32-4A12-A910-56106219BD35}" type="datetime1">
              <a:rPr lang="en-GB" smtClean="0"/>
              <a:t>16/11/2014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MSR Confidential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2CE8-AD3E-426A-94A9-8F6E297375C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34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Bayesian Network: Inferred Parameters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FFC-DD32-4A12-A910-56106219BD35}" type="datetime1">
              <a:rPr lang="en-GB" smtClean="0"/>
              <a:t>16/11/2014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MSR Confidential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2CE8-AD3E-426A-94A9-8F6E297375CE}" type="slidenum">
              <a:rPr lang="en-GB" smtClean="0"/>
              <a:t>18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169" y="2144853"/>
            <a:ext cx="4638675" cy="385762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133022"/>
              </p:ext>
            </p:extLst>
          </p:nvPr>
        </p:nvGraphicFramePr>
        <p:xfrm>
          <a:off x="7612570" y="1775209"/>
          <a:ext cx="3848807" cy="2280285"/>
        </p:xfrm>
        <a:graphic>
          <a:graphicData uri="http://schemas.openxmlformats.org/drawingml/2006/table">
            <a:tbl>
              <a:tblPr/>
              <a:tblGrid>
                <a:gridCol w="1603022"/>
                <a:gridCol w="1706643"/>
                <a:gridCol w="539142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cloudy_V</a:t>
                      </a:r>
                      <a:endParaRPr lang="en-GB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Dirichlet(490 512)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rain_V_0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Dirichlet(390 101)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rain_V_1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Dirichlet(100.6 412)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sprinkler_V_0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Dirichlet(239 252)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sprinkler_V_1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Dirichlet(460 53)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wetGrass_V_0_0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Dirichlet(278.7 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wetGrass_V_1_0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Dirichlet(25 188)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wetGrass_V_0_1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Dirichlet(53.34 368)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wetGrass_V_1_1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Dirichlet(1 93)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50072"/>
              </p:ext>
            </p:extLst>
          </p:nvPr>
        </p:nvGraphicFramePr>
        <p:xfrm>
          <a:off x="493360" y="2252442"/>
          <a:ext cx="3612445" cy="1013460"/>
        </p:xfrm>
        <a:graphic>
          <a:graphicData uri="http://schemas.openxmlformats.org/drawingml/2006/table">
            <a:tbl>
              <a:tblPr/>
              <a:tblGrid>
                <a:gridCol w="1456047"/>
                <a:gridCol w="1558086"/>
                <a:gridCol w="598312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cloudy_V</a:t>
                      </a:r>
                      <a:endParaRPr lang="en-GB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Dirichlet(490 512)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rain_V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Dirichlet(489 512)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sprinkler_V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Dirichlet(698 304)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wetGrass_V</a:t>
                      </a:r>
                      <a:endParaRPr lang="en-GB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Dirichlet(355 647)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9968" y="1744743"/>
            <a:ext cx="5010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 dirty="0" smtClean="0"/>
              <a:t>All-independent model: Marginal Distributions</a:t>
            </a:r>
            <a:endParaRPr lang="en-GB" sz="20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7534276" y="1290578"/>
            <a:ext cx="399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 dirty="0" smtClean="0"/>
              <a:t>Full model: Conditional Distributions</a:t>
            </a:r>
            <a:endParaRPr lang="en-GB" sz="2000" u="sng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8368302"/>
              </p:ext>
            </p:extLst>
          </p:nvPr>
        </p:nvGraphicFramePr>
        <p:xfrm>
          <a:off x="271973" y="3440698"/>
          <a:ext cx="2795237" cy="2738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2236440"/>
              </p:ext>
            </p:extLst>
          </p:nvPr>
        </p:nvGraphicFramePr>
        <p:xfrm>
          <a:off x="8153400" y="4182035"/>
          <a:ext cx="2787410" cy="2675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1390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05108"/>
            <a:ext cx="4034051" cy="328179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b="1" dirty="0" smtClean="0"/>
              <a:t>Primitive</a:t>
            </a:r>
            <a:r>
              <a:rPr lang="en-GB" dirty="0" smtClean="0"/>
              <a:t>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FFC-DD32-4A12-A910-56106219BD35}" type="datetime1">
              <a:rPr lang="en-GB" smtClean="0"/>
              <a:t>16/11/2014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MSR Confidential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2CE8-AD3E-426A-94A9-8F6E297375CE}" type="slidenum">
              <a:rPr lang="en-GB" smtClean="0"/>
              <a:t>19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495503" y="434094"/>
            <a:ext cx="7200995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en-GB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GB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= </a:t>
            </a:r>
            <a:r>
              <a:rPr lang="en-GB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GB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  <a:p>
            <a:pPr lvl="0">
              <a:spcAft>
                <a:spcPts val="600"/>
              </a:spcAft>
            </a:pP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GB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Operation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= </a:t>
            </a:r>
            <a:r>
              <a:rPr lang="en-GB" sz="24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PrimOp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24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CompoundOp</a:t>
            </a:r>
            <a:endParaRPr lang="en-GB" sz="2400" b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</a:pP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GB" sz="24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PrimOp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GB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GB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option</a:t>
            </a:r>
          </a:p>
          <a:p>
            <a:pPr lvl="0">
              <a:spcAft>
                <a:spcPts val="600"/>
              </a:spcAft>
            </a:pP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GB" sz="24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CompoundOp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= </a:t>
            </a:r>
            <a:r>
              <a:rPr lang="en-GB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GB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Operation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</a:t>
            </a:r>
          </a:p>
          <a:p>
            <a:pPr lvl="0">
              <a:spcAft>
                <a:spcPts val="600"/>
              </a:spcAft>
            </a:pP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GB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= </a:t>
            </a:r>
            <a:r>
              <a:rPr lang="en-GB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Operation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92800" y="2805108"/>
            <a:ext cx="6096000" cy="4801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800" b="1" dirty="0" smtClean="0">
                <a:solidFill>
                  <a:prstClr val="black"/>
                </a:solidFill>
              </a:rPr>
              <a:t>Compound</a:t>
            </a:r>
            <a:r>
              <a:rPr lang="en-GB" sz="2800" dirty="0" smtClean="0">
                <a:solidFill>
                  <a:prstClr val="black"/>
                </a:solidFill>
              </a:rPr>
              <a:t> Operations</a:t>
            </a:r>
            <a:endParaRPr lang="en-GB" sz="28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55309" y="5430994"/>
            <a:ext cx="6556688" cy="1512209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prstClr val="black"/>
                </a:solidFill>
              </a:rPr>
              <a:t>Regression</a:t>
            </a:r>
            <a:endParaRPr lang="en-GB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GB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prstClr val="black"/>
                </a:solidFill>
              </a:rPr>
              <a:t>Clustering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GB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black"/>
                </a:solidFill>
              </a:rPr>
              <a:t>Matrix Factorization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94414" y="5437216"/>
            <a:ext cx="116089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800" dirty="0">
                <a:solidFill>
                  <a:prstClr val="black"/>
                </a:solidFill>
              </a:rPr>
              <a:t>Later...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92800" y="3323367"/>
            <a:ext cx="5312012" cy="151220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prstClr val="black"/>
                </a:solidFill>
              </a:rPr>
              <a:t>TypeInfer</a:t>
            </a:r>
            <a:endParaRPr lang="en-GB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prstClr val="black"/>
                </a:solidFill>
              </a:rPr>
              <a:t>EstimateHyper</a:t>
            </a:r>
            <a:endParaRPr lang="en-GB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prstClr val="black"/>
                </a:solidFill>
              </a:rPr>
              <a:t>NaiveBayes</a:t>
            </a:r>
            <a:endParaRPr lang="en-GB" sz="2800" dirty="0" smtClean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prstClr val="black"/>
                </a:solidFill>
              </a:rPr>
              <a:t>ExactInfer</a:t>
            </a:r>
            <a:endParaRPr lang="en-GB" sz="2800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8200" y="3323367"/>
            <a:ext cx="4156881" cy="140961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black"/>
                </a:solidFill>
              </a:rPr>
              <a:t>Type</a:t>
            </a:r>
          </a:p>
          <a:p>
            <a:pPr marL="228600" lvl="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black"/>
                </a:solidFill>
              </a:rPr>
              <a:t>Model</a:t>
            </a:r>
          </a:p>
          <a:p>
            <a:pPr marL="228600" lvl="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prstClr val="black"/>
                </a:solidFill>
              </a:rPr>
              <a:t>Approx</a:t>
            </a:r>
            <a:r>
              <a:rPr lang="en-GB" sz="2800" dirty="0">
                <a:solidFill>
                  <a:prstClr val="black"/>
                </a:solidFill>
              </a:rPr>
              <a:t> </a:t>
            </a:r>
          </a:p>
          <a:p>
            <a:pPr marL="228600" lvl="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prstClr val="black"/>
                </a:solidFill>
              </a:rPr>
              <a:t>JoinDomain</a:t>
            </a:r>
            <a:r>
              <a:rPr lang="en-GB" sz="2800" dirty="0">
                <a:solidFill>
                  <a:prstClr val="black"/>
                </a:solidFill>
              </a:rPr>
              <a:t> </a:t>
            </a:r>
          </a:p>
          <a:p>
            <a:pPr marL="228600" lvl="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black"/>
                </a:solidFill>
              </a:rPr>
              <a:t>Exact</a:t>
            </a:r>
          </a:p>
        </p:txBody>
      </p:sp>
    </p:spTree>
    <p:extLst>
      <p:ext uri="{BB962C8B-B14F-4D97-AF65-F5344CB8AC3E}">
        <p14:creationId xmlns:p14="http://schemas.microsoft.com/office/powerpoint/2010/main" val="395430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FFC-DD32-4A12-A910-56106219BD35}" type="datetime1">
              <a:rPr lang="en-GB" smtClean="0"/>
              <a:t>16/11/2014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MSR Confidential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2CE8-AD3E-426A-94A9-8F6E297375CE}" type="slidenum">
              <a:rPr lang="en-GB" smtClean="0"/>
              <a:t>2</a:t>
            </a:fld>
            <a:endParaRPr lang="en-GB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862999"/>
              </p:ext>
            </p:extLst>
          </p:nvPr>
        </p:nvGraphicFramePr>
        <p:xfrm>
          <a:off x="241890" y="2899823"/>
          <a:ext cx="1980314" cy="1864995"/>
        </p:xfrm>
        <a:graphic>
          <a:graphicData uri="http://schemas.openxmlformats.org/drawingml/2006/table">
            <a:tbl>
              <a:tblPr/>
              <a:tblGrid>
                <a:gridCol w="1058103"/>
                <a:gridCol w="372080"/>
                <a:gridCol w="348825"/>
                <a:gridCol w="201306"/>
              </a:tblGrid>
              <a:tr h="161682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682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61682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61682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61682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On_CITES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61682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61682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Wild_Propagate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61682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conserve_concern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61682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conserve_priority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61682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price_USD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61682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redord_ID_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469674"/>
              </p:ext>
            </p:extLst>
          </p:nvPr>
        </p:nvGraphicFramePr>
        <p:xfrm>
          <a:off x="7929770" y="186828"/>
          <a:ext cx="4092109" cy="4351354"/>
        </p:xfrm>
        <a:graphic>
          <a:graphicData uri="http://schemas.openxmlformats.org/drawingml/2006/table">
            <a:tbl>
              <a:tblPr/>
              <a:tblGrid>
                <a:gridCol w="624455"/>
                <a:gridCol w="783267"/>
                <a:gridCol w="228196"/>
                <a:gridCol w="2456191"/>
              </a:tblGrid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T_conserve_priority</a:t>
                      </a:r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conserve_priority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T_conserve_concern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conserve_concern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T_Wild_Propagate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Wild_Propagate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T_Species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T_On_CITES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On_CITES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T_Genus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T_Country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T_Genus_Species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Visible Uniques Table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link(T_Genus)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link(T_Species)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conserve_priority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link(T_conserve_priority)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CDiscrete(N=SizeOf(T_conserve_priority))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conserve_concern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link(T_conserve_concern)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CDiscrete(N=SizeOf(T_conserve_concern))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On_CITES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link(T_On_CITES)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CDiscrete(N=SizeOf(T_On_CITES))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tmain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Wild_Propagate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link(T_Wild_Propagate)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CDiscrete(N=SizeOf(T_Wild_Propagate))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Genus_Species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link(T_Genus_Species)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CDiscrete(N=SizeOf(T_Genus_Species))[Wild_Propagate]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link(T_Country)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CDiscrete(N=SizeOf(T_Country))[Wild_Propagate]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link(T_Genus)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Genus_Species.Genus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On_CITES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link(T_On_CITES)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Genus_Species.On_CITES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link(T_Species)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Genus_Species.Species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conserve_concern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link(T_conserve_concern)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Genus_Species.conserve_concern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conserve_priority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link(T_conserve_priority)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Genus_Species.conserve_priority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price_USD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CGaussian</a:t>
                      </a:r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GB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MeanMean</a:t>
                      </a:r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=45.53844295,MeanPrec=0.0001470609862)[</a:t>
                      </a:r>
                      <a:r>
                        <a:rPr lang="en-GB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Wild_Propagate</a:t>
                      </a:r>
                      <a:r>
                        <a:rPr lang="en-GB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marL="4629" marR="4629" marT="46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50914"/>
              </p:ext>
            </p:extLst>
          </p:nvPr>
        </p:nvGraphicFramePr>
        <p:xfrm>
          <a:off x="2895594" y="7164344"/>
          <a:ext cx="10515611" cy="604089"/>
        </p:xfrm>
        <a:graphic>
          <a:graphicData uri="http://schemas.openxmlformats.org/drawingml/2006/table">
            <a:tbl>
              <a:tblPr/>
              <a:tblGrid>
                <a:gridCol w="214673"/>
                <a:gridCol w="411456"/>
                <a:gridCol w="305237"/>
                <a:gridCol w="232562"/>
                <a:gridCol w="268341"/>
                <a:gridCol w="268341"/>
                <a:gridCol w="451707"/>
                <a:gridCol w="451707"/>
                <a:gridCol w="439408"/>
                <a:gridCol w="389094"/>
                <a:gridCol w="214673"/>
                <a:gridCol w="439408"/>
                <a:gridCol w="214673"/>
                <a:gridCol w="214673"/>
                <a:gridCol w="451707"/>
                <a:gridCol w="214673"/>
                <a:gridCol w="214673"/>
                <a:gridCol w="411456"/>
                <a:gridCol w="214673"/>
                <a:gridCol w="214673"/>
                <a:gridCol w="232562"/>
                <a:gridCol w="214673"/>
                <a:gridCol w="214673"/>
                <a:gridCol w="268341"/>
                <a:gridCol w="214673"/>
                <a:gridCol w="214673"/>
                <a:gridCol w="214673"/>
                <a:gridCol w="214673"/>
                <a:gridCol w="214673"/>
                <a:gridCol w="238152"/>
                <a:gridCol w="214673"/>
                <a:gridCol w="214673"/>
                <a:gridCol w="214673"/>
                <a:gridCol w="232562"/>
                <a:gridCol w="439408"/>
                <a:gridCol w="451707"/>
                <a:gridCol w="268341"/>
              </a:tblGrid>
              <a:tr h="67121"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Wild_Propagate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On_CITES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conserve_concern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conserve_priority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price_USD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Genus_Species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conserve_priority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conserve_concern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Wild_Propagate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On_CITES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conserve_priority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conserve_concern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On_CITES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67121"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9.08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abbreviata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Adenia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67121"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H-M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H-M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aprevalii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Commiphora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 ZA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21"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33.42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borealis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Cyphostemma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AUSTRALIA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67121"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W-P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cladosepala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Operculicarya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CYPRUS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21"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M-H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cornigera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Uncarina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67121"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93.57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decaryi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21"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123.85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ecirrosa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67121"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elephantophus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126543"/>
              </p:ext>
            </p:extLst>
          </p:nvPr>
        </p:nvGraphicFramePr>
        <p:xfrm>
          <a:off x="256696" y="136663"/>
          <a:ext cx="5392446" cy="2760345"/>
        </p:xfrm>
        <a:graphic>
          <a:graphicData uri="http://schemas.openxmlformats.org/drawingml/2006/table">
            <a:tbl>
              <a:tblPr/>
              <a:tblGrid>
                <a:gridCol w="717174"/>
                <a:gridCol w="537881"/>
                <a:gridCol w="569062"/>
                <a:gridCol w="623629"/>
                <a:gridCol w="467722"/>
                <a:gridCol w="415103"/>
                <a:gridCol w="787332"/>
                <a:gridCol w="765896"/>
                <a:gridCol w="508647"/>
              </a:tblGrid>
              <a:tr h="126331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Wild_Propagate</a:t>
                      </a:r>
                      <a:endParaRPr lang="en-GB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redord_ID_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On_CITES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conserve_concern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conserve_priority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price_USD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1288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cladosepala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1288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cladosepala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88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cladosepala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1288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cladosepala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88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cladosepala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1288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cladosepala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88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cladosepala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CYPRUS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1288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cladosepala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88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cladosepala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1288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cladosepala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88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cladosepala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1288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cladosepala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88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cladosepala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CYPRUS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1288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cladosepala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88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cladosepala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1288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cladosepala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88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cladosepala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1288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cladosepala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88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cladosepala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1288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cladosepala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11150"/>
              </p:ext>
            </p:extLst>
          </p:nvPr>
        </p:nvGraphicFramePr>
        <p:xfrm>
          <a:off x="232139" y="4879688"/>
          <a:ext cx="10515611" cy="1476662"/>
        </p:xfrm>
        <a:graphic>
          <a:graphicData uri="http://schemas.openxmlformats.org/drawingml/2006/table">
            <a:tbl>
              <a:tblPr/>
              <a:tblGrid>
                <a:gridCol w="214673"/>
                <a:gridCol w="411456"/>
                <a:gridCol w="305237"/>
                <a:gridCol w="232562"/>
                <a:gridCol w="268341"/>
                <a:gridCol w="268341"/>
                <a:gridCol w="451707"/>
                <a:gridCol w="451707"/>
                <a:gridCol w="439408"/>
                <a:gridCol w="389094"/>
                <a:gridCol w="214673"/>
                <a:gridCol w="439408"/>
                <a:gridCol w="214673"/>
                <a:gridCol w="214673"/>
                <a:gridCol w="451707"/>
                <a:gridCol w="214673"/>
                <a:gridCol w="214673"/>
                <a:gridCol w="411456"/>
                <a:gridCol w="214673"/>
                <a:gridCol w="214673"/>
                <a:gridCol w="232562"/>
                <a:gridCol w="214673"/>
                <a:gridCol w="214673"/>
                <a:gridCol w="268341"/>
                <a:gridCol w="214673"/>
                <a:gridCol w="214673"/>
                <a:gridCol w="214673"/>
                <a:gridCol w="214673"/>
                <a:gridCol w="214673"/>
                <a:gridCol w="238152"/>
                <a:gridCol w="214673"/>
                <a:gridCol w="214673"/>
                <a:gridCol w="214673"/>
                <a:gridCol w="232562"/>
                <a:gridCol w="439408"/>
                <a:gridCol w="451707"/>
                <a:gridCol w="268341"/>
              </a:tblGrid>
              <a:tr h="67121"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Wild_Propagate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On_CITES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conserve_concern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conserve_priority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price_USD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Genus_Species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conserve_priority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conserve_concern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Wild_Propagate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On_CITES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conserve_priority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conserve_concern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On_CITES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67121"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9.08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abbreviata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Adenia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67121"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H-M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H-M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aprevalii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Commiphora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 ZA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21"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33.42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borealis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Cyphostemma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AUSTRALIA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67121"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W-P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cladosepala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Operculicarya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CYPRUS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21"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M-H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cornigera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Uncarina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67121"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93.57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decaryi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21"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123.85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ecirrosa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67121"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elephantophus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21"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4.63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epigea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67121"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53.67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firingavalensis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HUNGARY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21"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40.6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grandidieri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67121"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guillauminii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21"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4.54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hirsutissima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67121"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50.36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humbertii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REUNION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21"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38.53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hyphaenoides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THAILAND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67121"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462.39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ihlenfeldtiana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21"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5.89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isaloensis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67121"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8.97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laza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21"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14.44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leptocarpa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67121"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29.87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monadelpha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21"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10.99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monstruosa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356" marR="3356" marT="3356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56" marR="3356" marT="3356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2378148" y="3169355"/>
            <a:ext cx="5404885" cy="1384995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.TypeInfer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tmain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.ExactInfer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tmain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"Genus"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"Species"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GB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.NaiveBayes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tmain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Wild_Propagate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conserve_priority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conserve_concern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On_CITES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|&gt; 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.Model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T_Genus_Species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8565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Tabular: Probabilistic Models on Schemas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69068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Get Data into Excel, clean data with tools like Power Query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Add in query-by-missing-value rows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a Tabular Model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Compile to Infer.NET and profit!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FFC-DD32-4A12-A910-56106219BD35}" type="datetime1">
              <a:rPr lang="en-GB" smtClean="0"/>
              <a:t>16/11/2014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MSR Confidential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2CE8-AD3E-426A-94A9-8F6E297375CE}" type="slidenum">
              <a:rPr lang="en-GB" smtClean="0"/>
              <a:t>3</a:t>
            </a:fld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5067"/>
              </p:ext>
            </p:extLst>
          </p:nvPr>
        </p:nvGraphicFramePr>
        <p:xfrm>
          <a:off x="393700" y="3784686"/>
          <a:ext cx="4708878" cy="1111252"/>
        </p:xfrm>
        <a:graphic>
          <a:graphicData uri="http://schemas.openxmlformats.org/drawingml/2006/table">
            <a:tbl>
              <a:tblPr/>
              <a:tblGrid>
                <a:gridCol w="708546"/>
                <a:gridCol w="708546"/>
                <a:gridCol w="369034"/>
                <a:gridCol w="708546"/>
                <a:gridCol w="752830"/>
                <a:gridCol w="752830"/>
                <a:gridCol w="708546"/>
              </a:tblGrid>
              <a:tr h="27781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Player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Player1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Player2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Win1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Cynthia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770032" y="2762335"/>
          <a:ext cx="6019801" cy="2329659"/>
        </p:xfrm>
        <a:graphic>
          <a:graphicData uri="http://schemas.openxmlformats.org/drawingml/2006/table">
            <a:tbl>
              <a:tblPr/>
              <a:tblGrid>
                <a:gridCol w="671819"/>
                <a:gridCol w="971670"/>
                <a:gridCol w="561747"/>
                <a:gridCol w="3814565"/>
              </a:tblGrid>
              <a:tr h="25885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85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GaussianFromMeanAndPrecision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(25.0,0.01)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</a:tr>
              <a:tr h="258851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85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85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link(Players)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25885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link(Players)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25885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GaussianFromMeanAndPrecision(Player1.Skill,0.01)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</a:tr>
              <a:tr h="25885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GaussianFromMeanAndPrecision(Player2.Skill,0.01)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</a:tr>
              <a:tr h="25885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Perf1 &gt; Perf2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357389"/>
              </p:ext>
            </p:extLst>
          </p:nvPr>
        </p:nvGraphicFramePr>
        <p:xfrm>
          <a:off x="2554025" y="5294932"/>
          <a:ext cx="8486424" cy="962025"/>
        </p:xfrm>
        <a:graphic>
          <a:graphicData uri="http://schemas.openxmlformats.org/drawingml/2006/table">
            <a:tbl>
              <a:tblPr/>
              <a:tblGrid>
                <a:gridCol w="892768"/>
                <a:gridCol w="643066"/>
                <a:gridCol w="1491367"/>
                <a:gridCol w="656748"/>
                <a:gridCol w="643066"/>
                <a:gridCol w="1491367"/>
                <a:gridCol w="1491367"/>
                <a:gridCol w="117667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 Evidence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Player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Skill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Perf1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Perf2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Win1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Gaussian(20.25, 82.28)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Gaussian(15.49, 129.1)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Gaussian(29.75, 123.6)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Bernoulli(0)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Gaussian(25, 70.66)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Gaussian(20.25, 123.6)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Gaussian(34.51, 129.1)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Bernoulli(0)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Gaussian(29.75, 82.28)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Gaussian(20.25, 182.3)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Gaussian(29.75, 182.3)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Bernoulli(0.3092)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FCD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44956" y="4632699"/>
            <a:ext cx="729687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en-GB" sz="3200" b="1" dirty="0"/>
              <a:t>①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92784" y="4777169"/>
            <a:ext cx="729687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en-GB" sz="3200" b="1" dirty="0"/>
              <a:t>②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102231" y="3438743"/>
            <a:ext cx="729687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en-GB" sz="3200" b="1" dirty="0"/>
              <a:t>③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8358" y="1501814"/>
            <a:ext cx="729687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en-GB" sz="3200" b="1" dirty="0"/>
              <a:t>①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8358" y="2086589"/>
            <a:ext cx="729687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en-GB" sz="3200" b="1" dirty="0"/>
              <a:t>②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8357" y="2626942"/>
            <a:ext cx="729687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en-GB" sz="3200" b="1" dirty="0"/>
              <a:t>③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8356" y="3211717"/>
            <a:ext cx="729687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en-GB" sz="3200" b="1" dirty="0"/>
              <a:t>④</a:t>
            </a:r>
          </a:p>
        </p:txBody>
      </p:sp>
      <p:sp>
        <p:nvSpPr>
          <p:cNvPr id="10" name="Cloud 9"/>
          <p:cNvSpPr/>
          <p:nvPr/>
        </p:nvSpPr>
        <p:spPr>
          <a:xfrm>
            <a:off x="29646" y="5706830"/>
            <a:ext cx="2631750" cy="649520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/>
              <a:t>Infer.NET</a:t>
            </a:r>
            <a:endParaRPr lang="en-GB" sz="3200" b="1" dirty="0"/>
          </a:p>
        </p:txBody>
      </p:sp>
      <p:sp>
        <p:nvSpPr>
          <p:cNvPr id="14" name="Rectangle 13"/>
          <p:cNvSpPr/>
          <p:nvPr/>
        </p:nvSpPr>
        <p:spPr>
          <a:xfrm>
            <a:off x="178355" y="5234510"/>
            <a:ext cx="729687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en-GB" sz="3200" b="1" dirty="0"/>
              <a:t>④</a:t>
            </a:r>
          </a:p>
        </p:txBody>
      </p:sp>
      <p:sp>
        <p:nvSpPr>
          <p:cNvPr id="19" name="Striped Right Arrow 18"/>
          <p:cNvSpPr/>
          <p:nvPr/>
        </p:nvSpPr>
        <p:spPr>
          <a:xfrm>
            <a:off x="2136770" y="5843992"/>
            <a:ext cx="1586943" cy="664484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5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Tabular: Probabilistic Models on Schemas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69068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Get Data into Excel, clean data with tools like Power Query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Add in query-by-missing-value rows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a Tabular Model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Compile to Infer.NET and profit!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FFC-DD32-4A12-A910-56106219BD35}" type="datetime1">
              <a:rPr lang="en-GB" smtClean="0"/>
              <a:t>16/11/2014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MSR Confidential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2CE8-AD3E-426A-94A9-8F6E297375CE}" type="slidenum">
              <a:rPr lang="en-GB" smtClean="0"/>
              <a:t>4</a:t>
            </a:fld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3700" y="3784686"/>
          <a:ext cx="4708878" cy="1111252"/>
        </p:xfrm>
        <a:graphic>
          <a:graphicData uri="http://schemas.openxmlformats.org/drawingml/2006/table">
            <a:tbl>
              <a:tblPr/>
              <a:tblGrid>
                <a:gridCol w="708546"/>
                <a:gridCol w="708546"/>
                <a:gridCol w="369034"/>
                <a:gridCol w="708546"/>
                <a:gridCol w="752830"/>
                <a:gridCol w="752830"/>
                <a:gridCol w="708546"/>
              </a:tblGrid>
              <a:tr h="27781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Player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Player1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Player2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Win1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Cynthia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770032" y="2762335"/>
          <a:ext cx="6019801" cy="2329659"/>
        </p:xfrm>
        <a:graphic>
          <a:graphicData uri="http://schemas.openxmlformats.org/drawingml/2006/table">
            <a:tbl>
              <a:tblPr/>
              <a:tblGrid>
                <a:gridCol w="671819"/>
                <a:gridCol w="971670"/>
                <a:gridCol w="561747"/>
                <a:gridCol w="3814565"/>
              </a:tblGrid>
              <a:tr h="25885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85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GaussianFromMeanAndPrecision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(25.0,0.01)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</a:tr>
              <a:tr h="258851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85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85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link(Players)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25885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link(Players)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25885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GaussianFromMeanAndPrecision(Player1.Skill,0.01)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</a:tr>
              <a:tr h="25885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GaussianFromMeanAndPrecision(Player2.Skill,0.01)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</a:tr>
              <a:tr h="25885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Perf1 &gt; Perf2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44956" y="4632699"/>
            <a:ext cx="729687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en-GB" sz="3200" b="1" dirty="0"/>
              <a:t>①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92784" y="4777169"/>
            <a:ext cx="729687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en-GB" sz="3200" b="1" dirty="0"/>
              <a:t>②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102231" y="3438743"/>
            <a:ext cx="729687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en-GB" sz="3200" b="1" dirty="0"/>
              <a:t>③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8358" y="1501814"/>
            <a:ext cx="729687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en-GB" sz="3200" b="1" dirty="0"/>
              <a:t>①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8358" y="2086589"/>
            <a:ext cx="729687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en-GB" sz="3200" b="1" dirty="0"/>
              <a:t>②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8357" y="2626942"/>
            <a:ext cx="729687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en-GB" sz="3200" b="1" dirty="0"/>
              <a:t>③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8356" y="3211717"/>
            <a:ext cx="729687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en-GB" sz="3200" b="1" dirty="0"/>
              <a:t>④</a:t>
            </a:r>
          </a:p>
        </p:txBody>
      </p:sp>
      <p:sp>
        <p:nvSpPr>
          <p:cNvPr id="10" name="Oval 9"/>
          <p:cNvSpPr/>
          <p:nvPr/>
        </p:nvSpPr>
        <p:spPr>
          <a:xfrm>
            <a:off x="88709" y="2604129"/>
            <a:ext cx="4456397" cy="65386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ular Callout 18"/>
          <p:cNvSpPr/>
          <p:nvPr/>
        </p:nvSpPr>
        <p:spPr>
          <a:xfrm>
            <a:off x="5888224" y="889000"/>
            <a:ext cx="5117542" cy="1782364"/>
          </a:xfrm>
          <a:prstGeom prst="wedgeRectCallout">
            <a:avLst>
              <a:gd name="adj1" fmla="val -75782"/>
              <a:gd name="adj2" fmla="val 6435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③</a:t>
            </a:r>
            <a:r>
              <a:rPr lang="en-GB" sz="2800" dirty="0" smtClean="0"/>
              <a:t>: Easier than writing Infer.NET </a:t>
            </a:r>
          </a:p>
          <a:p>
            <a:pPr algn="ctr"/>
            <a:r>
              <a:rPr lang="en-GB" sz="2800" dirty="0" smtClean="0"/>
              <a:t>but still hard for Data Scientists.</a:t>
            </a:r>
          </a:p>
          <a:p>
            <a:pPr algn="ctr"/>
            <a:r>
              <a:rPr lang="en-GB" sz="2800" dirty="0" smtClean="0"/>
              <a:t>Which models make sense? </a:t>
            </a:r>
          </a:p>
          <a:p>
            <a:pPr algn="ctr"/>
            <a:r>
              <a:rPr lang="en-GB" sz="2800" dirty="0" smtClean="0"/>
              <a:t>Which perform best?</a:t>
            </a:r>
            <a:endParaRPr lang="en-GB" sz="28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65136"/>
              </p:ext>
            </p:extLst>
          </p:nvPr>
        </p:nvGraphicFramePr>
        <p:xfrm>
          <a:off x="2554025" y="5294932"/>
          <a:ext cx="8486424" cy="962025"/>
        </p:xfrm>
        <a:graphic>
          <a:graphicData uri="http://schemas.openxmlformats.org/drawingml/2006/table">
            <a:tbl>
              <a:tblPr/>
              <a:tblGrid>
                <a:gridCol w="892768"/>
                <a:gridCol w="643066"/>
                <a:gridCol w="1491367"/>
                <a:gridCol w="656748"/>
                <a:gridCol w="643066"/>
                <a:gridCol w="1491367"/>
                <a:gridCol w="1491367"/>
                <a:gridCol w="117667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 Evidence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Player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Skill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Perf1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Perf2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Win1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Gaussian(20.25, 82.28)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Gaussian(15.49, 129.1)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Gaussian(29.75, 123.6)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Bernoulli(0)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Gaussian(25, 70.66)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Gaussian(20.25, 123.6)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Gaussian(34.51, 129.1)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Bernoulli(0)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Gaussian(29.75, 82.28)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Gaussian(20.25, 182.3)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Gaussian(29.75, 182.3)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Bernoulli(0.3092)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FCD"/>
                    </a:solidFill>
                  </a:tcPr>
                </a:tc>
              </a:tr>
            </a:tbl>
          </a:graphicData>
        </a:graphic>
      </p:graphicFrame>
      <p:sp>
        <p:nvSpPr>
          <p:cNvPr id="21" name="Cloud 20"/>
          <p:cNvSpPr/>
          <p:nvPr/>
        </p:nvSpPr>
        <p:spPr>
          <a:xfrm>
            <a:off x="29646" y="5706830"/>
            <a:ext cx="2631750" cy="649520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/>
              <a:t>Infer.NET</a:t>
            </a:r>
            <a:endParaRPr lang="en-GB" sz="3200" b="1" dirty="0"/>
          </a:p>
        </p:txBody>
      </p:sp>
      <p:sp>
        <p:nvSpPr>
          <p:cNvPr id="22" name="Rectangle 21"/>
          <p:cNvSpPr/>
          <p:nvPr/>
        </p:nvSpPr>
        <p:spPr>
          <a:xfrm>
            <a:off x="178355" y="5234510"/>
            <a:ext cx="729687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>
            <a:spAutoFit/>
          </a:bodyPr>
          <a:lstStyle/>
          <a:p>
            <a:r>
              <a:rPr lang="en-GB" sz="3200" b="1" dirty="0"/>
              <a:t>④</a:t>
            </a:r>
          </a:p>
        </p:txBody>
      </p:sp>
      <p:sp>
        <p:nvSpPr>
          <p:cNvPr id="23" name="Striped Right Arrow 22"/>
          <p:cNvSpPr/>
          <p:nvPr/>
        </p:nvSpPr>
        <p:spPr>
          <a:xfrm>
            <a:off x="2136770" y="5843992"/>
            <a:ext cx="1586943" cy="664484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44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Ex1: Clouds, Rain, Sprinklers, </a:t>
            </a:r>
            <a:r>
              <a:rPr lang="en-GB" dirty="0" err="1" smtClean="0"/>
              <a:t>WetGrass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773238"/>
            <a:ext cx="10515600" cy="4351338"/>
          </a:xfrm>
        </p:spPr>
        <p:txBody>
          <a:bodyPr>
            <a:normAutofit/>
          </a:bodyPr>
          <a:lstStyle/>
          <a:p>
            <a:r>
              <a:rPr lang="en-GB" sz="3200" dirty="0" smtClean="0"/>
              <a:t>4 Boolean Variables</a:t>
            </a:r>
          </a:p>
          <a:p>
            <a:r>
              <a:rPr lang="en-GB" sz="3200" dirty="0" smtClean="0"/>
              <a:t>Space of Models = Bayesian Networks</a:t>
            </a:r>
          </a:p>
          <a:p>
            <a:pPr lvl="1"/>
            <a:r>
              <a:rPr lang="en-GB" sz="2800" dirty="0" smtClean="0"/>
              <a:t>Let “</a:t>
            </a:r>
            <a:r>
              <a:rPr lang="en-GB" sz="2800" dirty="0" smtClean="0">
                <a:sym typeface="Wingdings" panose="05000000000000000000" pitchFamily="2" charset="2"/>
              </a:rPr>
              <a:t>” mean “</a:t>
            </a:r>
            <a:r>
              <a:rPr lang="en-GB" sz="2800" i="1" dirty="0" smtClean="0">
                <a:sym typeface="Wingdings" panose="05000000000000000000" pitchFamily="2" charset="2"/>
              </a:rPr>
              <a:t>governs the distribution behind</a:t>
            </a:r>
            <a:r>
              <a:rPr lang="en-GB" sz="2800" dirty="0" smtClean="0">
                <a:sym typeface="Wingdings" panose="05000000000000000000" pitchFamily="2" charset="2"/>
              </a:rPr>
              <a:t>”</a:t>
            </a:r>
            <a:endParaRPr lang="en-GB" sz="2800" dirty="0" smtClean="0"/>
          </a:p>
          <a:p>
            <a:pPr lvl="1"/>
            <a:r>
              <a:rPr lang="en-GB" sz="2800" dirty="0" smtClean="0"/>
              <a:t>Rain </a:t>
            </a:r>
            <a:r>
              <a:rPr lang="en-GB" sz="2800" dirty="0" smtClean="0">
                <a:sym typeface="Wingdings" panose="05000000000000000000" pitchFamily="2" charset="2"/>
              </a:rPr>
              <a:t> </a:t>
            </a:r>
            <a:r>
              <a:rPr lang="en-GB" sz="2800" dirty="0" err="1" smtClean="0"/>
              <a:t>WetGrass</a:t>
            </a:r>
            <a:r>
              <a:rPr lang="en-GB" sz="2800" dirty="0" smtClean="0"/>
              <a:t>? </a:t>
            </a:r>
          </a:p>
          <a:p>
            <a:pPr lvl="1"/>
            <a:r>
              <a:rPr lang="en-GB" sz="2800" dirty="0" smtClean="0"/>
              <a:t>Sprinklers </a:t>
            </a:r>
            <a:r>
              <a:rPr lang="en-GB" sz="2800" dirty="0" smtClean="0">
                <a:sym typeface="Wingdings" panose="05000000000000000000" pitchFamily="2" charset="2"/>
              </a:rPr>
              <a:t> Rain??</a:t>
            </a:r>
          </a:p>
          <a:p>
            <a:r>
              <a:rPr lang="en-GB" sz="3200" dirty="0" smtClean="0"/>
              <a:t>Use </a:t>
            </a:r>
            <a:r>
              <a:rPr lang="en-GB" sz="3200" dirty="0" err="1" smtClean="0"/>
              <a:t>ModelWizard</a:t>
            </a:r>
            <a:r>
              <a:rPr lang="en-GB" sz="3200" dirty="0" smtClean="0"/>
              <a:t> to explore &amp; compare</a:t>
            </a:r>
            <a:endParaRPr lang="en-GB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FFC-DD32-4A12-A910-56106219BD35}" type="datetime1">
              <a:rPr lang="en-GB" smtClean="0"/>
              <a:t>16/11/2014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MSR Confidential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2CE8-AD3E-426A-94A9-8F6E297375CE}" type="slidenum">
              <a:rPr lang="en-GB" smtClean="0"/>
              <a:t>5</a:t>
            </a:fld>
            <a:endParaRPr lang="en-GB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83086"/>
              </p:ext>
            </p:extLst>
          </p:nvPr>
        </p:nvGraphicFramePr>
        <p:xfrm>
          <a:off x="8349342" y="1718926"/>
          <a:ext cx="3233057" cy="2026920"/>
        </p:xfrm>
        <a:graphic>
          <a:graphicData uri="http://schemas.openxmlformats.org/drawingml/2006/table">
            <a:tbl>
              <a:tblPr/>
              <a:tblGrid>
                <a:gridCol w="725172"/>
                <a:gridCol w="876249"/>
                <a:gridCol w="725172"/>
                <a:gridCol w="906464"/>
              </a:tblGrid>
              <a:tr h="2443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sprinkler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wetGrass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443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43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3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43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3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43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3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11620" y="5710019"/>
            <a:ext cx="489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Classic model, taken from </a:t>
            </a:r>
            <a:r>
              <a:rPr lang="en-GB" dirty="0" smtClean="0">
                <a:hlinkClick r:id="rId3"/>
              </a:rPr>
              <a:t>Kevin </a:t>
            </a:r>
            <a:r>
              <a:rPr lang="en-GB" dirty="0" err="1" smtClean="0">
                <a:hlinkClick r:id="rId3"/>
              </a:rPr>
              <a:t>Murphey</a:t>
            </a:r>
            <a:r>
              <a:rPr lang="en-GB" dirty="0" smtClean="0">
                <a:hlinkClick r:id="rId3"/>
              </a:rPr>
              <a:t> 1998</a:t>
            </a:r>
            <a:r>
              <a:rPr lang="en-GB" dirty="0" smtClean="0"/>
              <a:t>.</a:t>
            </a:r>
            <a:br>
              <a:rPr lang="en-GB" dirty="0" smtClean="0"/>
            </a:br>
            <a:r>
              <a:rPr lang="en-GB" dirty="0" smtClean="0"/>
              <a:t>Data generated by sampling an Infer.NET program.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3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FFC-DD32-4A12-A910-56106219BD35}" type="datetime1">
              <a:rPr lang="en-GB" smtClean="0"/>
              <a:t>16/11/2014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MSR Confidential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2CE8-AD3E-426A-94A9-8F6E297375CE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73409"/>
              </p:ext>
            </p:extLst>
          </p:nvPr>
        </p:nvGraphicFramePr>
        <p:xfrm>
          <a:off x="345620" y="309223"/>
          <a:ext cx="2295979" cy="1520190"/>
        </p:xfrm>
        <a:graphic>
          <a:graphicData uri="http://schemas.openxmlformats.org/drawingml/2006/table">
            <a:tbl>
              <a:tblPr/>
              <a:tblGrid>
                <a:gridCol w="838163"/>
                <a:gridCol w="577782"/>
                <a:gridCol w="510988"/>
                <a:gridCol w="369046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tmain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sprinkler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wetGrass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762776"/>
              </p:ext>
            </p:extLst>
          </p:nvPr>
        </p:nvGraphicFramePr>
        <p:xfrm>
          <a:off x="8153400" y="242355"/>
          <a:ext cx="3441700" cy="4994910"/>
        </p:xfrm>
        <a:graphic>
          <a:graphicData uri="http://schemas.openxmlformats.org/drawingml/2006/table">
            <a:tbl>
              <a:tblPr/>
              <a:tblGrid>
                <a:gridCol w="1068738"/>
                <a:gridCol w="1521594"/>
                <a:gridCol w="543426"/>
                <a:gridCol w="307942"/>
              </a:tblGrid>
              <a:tr h="1941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T_wetGrass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1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41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wetGrass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82665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1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T_sprinkler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1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41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sprinkler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82665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1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1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41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01239">
                <a:tc>
                  <a:txBody>
                    <a:bodyPr/>
                    <a:lstStyle/>
                    <a:p>
                      <a:pPr algn="l" fontAlgn="b"/>
                      <a:endParaRPr lang="en-GB" sz="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1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T_cloudy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1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41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87962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1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1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41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link(T_cloudy)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41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link(T_rain)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41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sprinkler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link(T_sprinkler)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41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wetGrass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link(T_wetGrass)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358960"/>
              </p:ext>
            </p:extLst>
          </p:nvPr>
        </p:nvGraphicFramePr>
        <p:xfrm>
          <a:off x="341085" y="2226596"/>
          <a:ext cx="5972629" cy="1520190"/>
        </p:xfrm>
        <a:graphic>
          <a:graphicData uri="http://schemas.openxmlformats.org/drawingml/2006/table">
            <a:tbl>
              <a:tblPr/>
              <a:tblGrid>
                <a:gridCol w="1023631"/>
                <a:gridCol w="1457373"/>
                <a:gridCol w="641939"/>
                <a:gridCol w="2849686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tmain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T_cloudy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CDiscrete(N=SizeOf(T_cloudy))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link(T_rain)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CDiscrete(N=SizeOf(T_rain))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sprinkler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link(T_sprinkler)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CDiscrete(N=SizeOf(T_sprinkler))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wetGrass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link(T_wetGrass)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(N=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SizeOf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T_wetGrass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61757"/>
              </p:ext>
            </p:extLst>
          </p:nvPr>
        </p:nvGraphicFramePr>
        <p:xfrm>
          <a:off x="314324" y="4597327"/>
          <a:ext cx="7651752" cy="1520190"/>
        </p:xfrm>
        <a:graphic>
          <a:graphicData uri="http://schemas.openxmlformats.org/drawingml/2006/table">
            <a:tbl>
              <a:tblPr/>
              <a:tblGrid>
                <a:gridCol w="1072336"/>
                <a:gridCol w="1526715"/>
                <a:gridCol w="672482"/>
                <a:gridCol w="4380219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tmain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link(T_cloudy)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(N=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SizeOf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T_cloudy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link(T_rain)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CDiscrete(N=SizeOf(T_rain))[cloudy]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sprinkler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link(T_sprinkler)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CDiscrete(N=SizeOf(T_sprinkler))[cloudy]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wetGrass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link(T_wetGrass)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(N=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SizeOf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T_wetGrass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))[sprinkler][rain]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80543" y="566055"/>
            <a:ext cx="2316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3200" b="1" dirty="0" err="1" smtClean="0"/>
              <a:t>TypeInfer</a:t>
            </a:r>
            <a:endParaRPr lang="en-GB" sz="3200" b="1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3980543" y="3891357"/>
            <a:ext cx="1918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200" b="1" dirty="0" smtClean="0">
                <a:solidFill>
                  <a:prstClr val="black"/>
                </a:solidFill>
              </a:rPr>
              <a:t>3.  </a:t>
            </a:r>
            <a:r>
              <a:rPr lang="en-GB" sz="3200" b="1" dirty="0" err="1" smtClean="0">
                <a:solidFill>
                  <a:prstClr val="black"/>
                </a:solidFill>
              </a:rPr>
              <a:t>Approx</a:t>
            </a:r>
            <a:endParaRPr lang="en-GB" sz="3200" b="1" dirty="0">
              <a:solidFill>
                <a:prstClr val="black"/>
              </a:solidFill>
            </a:endParaRPr>
          </a:p>
        </p:txBody>
      </p:sp>
      <p:sp>
        <p:nvSpPr>
          <p:cNvPr id="18" name="Striped Right Arrow 17"/>
          <p:cNvSpPr/>
          <p:nvPr/>
        </p:nvSpPr>
        <p:spPr>
          <a:xfrm>
            <a:off x="3062515" y="682171"/>
            <a:ext cx="845457" cy="349921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Striped Right Arrow 18"/>
          <p:cNvSpPr/>
          <p:nvPr/>
        </p:nvSpPr>
        <p:spPr>
          <a:xfrm>
            <a:off x="6545944" y="682171"/>
            <a:ext cx="845457" cy="349921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triped Right Arrow 19"/>
          <p:cNvSpPr/>
          <p:nvPr/>
        </p:nvSpPr>
        <p:spPr>
          <a:xfrm rot="8145054">
            <a:off x="6468725" y="1791474"/>
            <a:ext cx="1405094" cy="349921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triped Right Arrow 20"/>
          <p:cNvSpPr/>
          <p:nvPr/>
        </p:nvSpPr>
        <p:spPr>
          <a:xfrm rot="5400000">
            <a:off x="5699707" y="4071072"/>
            <a:ext cx="845457" cy="349921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4750260" y="1743178"/>
            <a:ext cx="1795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200" b="1" dirty="0" smtClean="0">
                <a:solidFill>
                  <a:prstClr val="black"/>
                </a:solidFill>
              </a:rPr>
              <a:t>2.  Model</a:t>
            </a:r>
            <a:endParaRPr lang="en-GB" sz="3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96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 animBg="1"/>
      <p:bldP spid="19" grpId="0" animBg="1"/>
      <p:bldP spid="20" grpId="0" animBg="1"/>
      <p:bldP spid="21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Improvement: Predicting Cloudy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FFC-DD32-4A12-A910-56106219BD35}" type="datetime1">
              <a:rPr lang="en-GB" smtClean="0"/>
              <a:t>16/11/2014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MSR Confidential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2CE8-AD3E-426A-94A9-8F6E297375CE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19848"/>
              </p:ext>
            </p:extLst>
          </p:nvPr>
        </p:nvGraphicFramePr>
        <p:xfrm>
          <a:off x="180040" y="4422850"/>
          <a:ext cx="5723219" cy="891540"/>
        </p:xfrm>
        <a:graphic>
          <a:graphicData uri="http://schemas.openxmlformats.org/drawingml/2006/table">
            <a:tbl>
              <a:tblPr/>
              <a:tblGrid>
                <a:gridCol w="1216529"/>
                <a:gridCol w="1327123"/>
                <a:gridCol w="584567"/>
                <a:gridCol w="2595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link(T_cloudy)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(N=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SizeOf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T_cloudy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link(T_rain)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(N=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SizeOf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T_rain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sprinkler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link(T_sprinkler)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(N=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SizeOf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T_sprinkler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wetGrass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link(T_wetGrass)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(N=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SizeOf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T_wetGrass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653313"/>
              </p:ext>
            </p:extLst>
          </p:nvPr>
        </p:nvGraphicFramePr>
        <p:xfrm>
          <a:off x="4455888" y="5370681"/>
          <a:ext cx="7227179" cy="1074420"/>
        </p:xfrm>
        <a:graphic>
          <a:graphicData uri="http://schemas.openxmlformats.org/drawingml/2006/table">
            <a:tbl>
              <a:tblPr/>
              <a:tblGrid>
                <a:gridCol w="1267637"/>
                <a:gridCol w="1382877"/>
                <a:gridCol w="609124"/>
                <a:gridCol w="396754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link(T_cloudy)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(N=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SizeOf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T_cloudy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link(T_rain)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(N=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SizeOf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T_rain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))</a:t>
                      </a: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[cloudy]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sprinkler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link(T_sprinkler)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(N=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SizeOf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T_sprinkler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))</a:t>
                      </a: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[cloudy]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wetGrass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link(T_wetGrass)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(N=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SizeOf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T_wetGrass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))</a:t>
                      </a: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[sprinkler][rain]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466002"/>
              </p:ext>
            </p:extLst>
          </p:nvPr>
        </p:nvGraphicFramePr>
        <p:xfrm>
          <a:off x="3555207" y="1489297"/>
          <a:ext cx="774700" cy="659130"/>
        </p:xfrm>
        <a:graphic>
          <a:graphicData uri="http://schemas.openxmlformats.org/drawingml/2006/table">
            <a:tbl>
              <a:tblPr/>
              <a:tblGrid>
                <a:gridCol w="774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 Evidence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-2661.41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16728"/>
              </p:ext>
            </p:extLst>
          </p:nvPr>
        </p:nvGraphicFramePr>
        <p:xfrm>
          <a:off x="8153400" y="1933040"/>
          <a:ext cx="787400" cy="659130"/>
        </p:xfrm>
        <a:graphic>
          <a:graphicData uri="http://schemas.openxmlformats.org/drawingml/2006/table">
            <a:tbl>
              <a:tblPr/>
              <a:tblGrid>
                <a:gridCol w="7874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 Evidence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/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-1963.57</a:t>
                      </a:r>
                      <a:r>
                        <a:rPr lang="en-GB" sz="1400" dirty="0" smtClean="0"/>
                        <a:t> </a:t>
                      </a:r>
                      <a:endParaRPr lang="en-GB" sz="1400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238834" y="2362200"/>
            <a:ext cx="2768266" cy="1761307"/>
            <a:chOff x="3238834" y="2362200"/>
            <a:chExt cx="2768266" cy="1761307"/>
          </a:xfrm>
        </p:grpSpPr>
        <p:sp>
          <p:nvSpPr>
            <p:cNvPr id="3" name="Oval 2"/>
            <p:cNvSpPr/>
            <p:nvPr/>
          </p:nvSpPr>
          <p:spPr>
            <a:xfrm>
              <a:off x="4152900" y="2362200"/>
              <a:ext cx="1181100" cy="469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Cloudy</a:t>
              </a:r>
              <a:endParaRPr lang="en-GB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238834" y="3045947"/>
              <a:ext cx="1435893" cy="469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Sprinkler</a:t>
              </a:r>
              <a:endParaRPr lang="en-GB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033039" y="3045947"/>
              <a:ext cx="974061" cy="469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Rain</a:t>
              </a:r>
              <a:endParaRPr lang="en-GB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56781" y="3653607"/>
              <a:ext cx="1563288" cy="469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WetGrass</a:t>
              </a:r>
              <a:endParaRPr lang="en-GB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842334" y="3259794"/>
            <a:ext cx="2768266" cy="1761307"/>
            <a:chOff x="5842334" y="3259794"/>
            <a:chExt cx="2768266" cy="1761307"/>
          </a:xfrm>
        </p:grpSpPr>
        <p:sp>
          <p:nvSpPr>
            <p:cNvPr id="25" name="Oval 24"/>
            <p:cNvSpPr/>
            <p:nvPr/>
          </p:nvSpPr>
          <p:spPr>
            <a:xfrm>
              <a:off x="6756400" y="3259794"/>
              <a:ext cx="1181100" cy="469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Cloudy</a:t>
              </a:r>
              <a:endParaRPr lang="en-GB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5842334" y="3943541"/>
              <a:ext cx="1435893" cy="469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Sprinkler</a:t>
              </a:r>
              <a:endParaRPr lang="en-GB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7636539" y="3943541"/>
              <a:ext cx="974061" cy="469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Rain</a:t>
              </a:r>
              <a:endParaRPr lang="en-GB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6560281" y="4551201"/>
              <a:ext cx="1563288" cy="469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WetGrass</a:t>
              </a:r>
              <a:endParaRPr lang="en-GB" dirty="0"/>
            </a:p>
          </p:txBody>
        </p:sp>
        <p:sp>
          <p:nvSpPr>
            <p:cNvPr id="12" name="Right Arrow 11"/>
            <p:cNvSpPr/>
            <p:nvPr/>
          </p:nvSpPr>
          <p:spPr>
            <a:xfrm rot="3077179">
              <a:off x="7606318" y="3639942"/>
              <a:ext cx="419100" cy="393813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ight Arrow 28"/>
            <p:cNvSpPr/>
            <p:nvPr/>
          </p:nvSpPr>
          <p:spPr>
            <a:xfrm rot="3077179">
              <a:off x="6678431" y="4329230"/>
              <a:ext cx="419100" cy="393813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ight Arrow 29"/>
            <p:cNvSpPr/>
            <p:nvPr/>
          </p:nvSpPr>
          <p:spPr>
            <a:xfrm rot="7519072">
              <a:off x="6687168" y="3658723"/>
              <a:ext cx="419100" cy="393813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ight Arrow 30"/>
            <p:cNvSpPr/>
            <p:nvPr/>
          </p:nvSpPr>
          <p:spPr>
            <a:xfrm rot="7519072">
              <a:off x="7577470" y="4314522"/>
              <a:ext cx="419100" cy="393813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5520069" y="1466698"/>
            <a:ext cx="2116470" cy="28189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23529" y="1686614"/>
            <a:ext cx="3158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GB" sz="2400" dirty="0"/>
              <a:t>All-Independent Model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85857" y="1664711"/>
            <a:ext cx="1693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GB" sz="2400" dirty="0"/>
              <a:t>Final Model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063753"/>
              </p:ext>
            </p:extLst>
          </p:nvPr>
        </p:nvGraphicFramePr>
        <p:xfrm>
          <a:off x="432546" y="2131326"/>
          <a:ext cx="2478742" cy="1341672"/>
        </p:xfrm>
        <a:graphic>
          <a:graphicData uri="http://schemas.openxmlformats.org/drawingml/2006/table">
            <a:tbl>
              <a:tblPr/>
              <a:tblGrid>
                <a:gridCol w="843753"/>
                <a:gridCol w="426989"/>
                <a:gridCol w="709284"/>
                <a:gridCol w="498716"/>
              </a:tblGrid>
              <a:tr h="335418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35418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4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</a:tr>
              <a:tr h="33541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344160"/>
              </p:ext>
            </p:extLst>
          </p:nvPr>
        </p:nvGraphicFramePr>
        <p:xfrm>
          <a:off x="8563983" y="2169939"/>
          <a:ext cx="2501154" cy="1328224"/>
        </p:xfrm>
        <a:graphic>
          <a:graphicData uri="http://schemas.openxmlformats.org/drawingml/2006/table">
            <a:tbl>
              <a:tblPr/>
              <a:tblGrid>
                <a:gridCol w="851722"/>
                <a:gridCol w="407014"/>
                <a:gridCol w="729493"/>
                <a:gridCol w="512925"/>
              </a:tblGrid>
              <a:tr h="332056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32056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0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 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</a:tr>
              <a:tr h="33205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 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24396" y="3633597"/>
            <a:ext cx="2616014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1000 rows of data</a:t>
            </a:r>
          </a:p>
          <a:p>
            <a:r>
              <a:rPr lang="en-GB" sz="2000" dirty="0" smtClean="0"/>
              <a:t>5-fold cross-validation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GB" sz="2000" dirty="0" smtClean="0"/>
              <a:t>20% data held out</a:t>
            </a:r>
          </a:p>
          <a:p>
            <a:r>
              <a:rPr lang="en-GB" sz="2000" dirty="0" smtClean="0"/>
              <a:t>= 200 test predictions</a:t>
            </a:r>
            <a:br>
              <a:rPr lang="en-GB" sz="2000" dirty="0" smtClean="0"/>
            </a:br>
            <a:r>
              <a:rPr lang="en-GB" sz="2000" dirty="0" smtClean="0"/>
              <a:t>   average per fold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101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Ex2: </a:t>
            </a:r>
            <a:r>
              <a:rPr lang="en-GB" dirty="0"/>
              <a:t>Naive </a:t>
            </a:r>
            <a:r>
              <a:rPr lang="en-GB" dirty="0" smtClean="0"/>
              <a:t>Bayes Classifier: Gender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793827"/>
              </p:ext>
            </p:extLst>
          </p:nvPr>
        </p:nvGraphicFramePr>
        <p:xfrm>
          <a:off x="7196416" y="1882140"/>
          <a:ext cx="3534336" cy="2280285"/>
        </p:xfrm>
        <a:graphic>
          <a:graphicData uri="http://schemas.openxmlformats.org/drawingml/2006/table">
            <a:tbl>
              <a:tblPr/>
              <a:tblGrid>
                <a:gridCol w="647512"/>
                <a:gridCol w="849859"/>
                <a:gridCol w="647512"/>
                <a:gridCol w="661002"/>
                <a:gridCol w="728451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footsize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FFC-DD32-4A12-A910-56106219BD35}" type="datetime1">
              <a:rPr lang="en-GB" smtClean="0"/>
              <a:t>16/11/2014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MSR Confidential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2CE8-AD3E-426A-94A9-8F6E297375CE}" type="slidenum">
              <a:rPr lang="en-GB" smtClean="0"/>
              <a:t>8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009900" y="2017713"/>
            <a:ext cx="1574800" cy="698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Gender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1282700" y="3463925"/>
            <a:ext cx="1574800" cy="6985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Height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3009900" y="3463925"/>
            <a:ext cx="1574800" cy="6985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Weight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4737100" y="3463925"/>
            <a:ext cx="1574800" cy="6985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Footsize</a:t>
            </a: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 rot="7519072">
            <a:off x="2228846" y="2846332"/>
            <a:ext cx="1257310" cy="39381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5400000">
            <a:off x="3327478" y="2893163"/>
            <a:ext cx="977630" cy="39381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3718567">
            <a:off x="4163359" y="2867003"/>
            <a:ext cx="1257310" cy="39381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7363281" y="5987018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 from </a:t>
            </a:r>
            <a:r>
              <a:rPr lang="en-GB" dirty="0" smtClean="0">
                <a:hlinkClick r:id="rId2"/>
              </a:rPr>
              <a:t>Wikipedia Naive Bayes</a:t>
            </a:r>
            <a:r>
              <a:rPr lang="en-GB" dirty="0" smtClean="0"/>
              <a:t>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7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FFC-DD32-4A12-A910-56106219BD35}" type="datetime1">
              <a:rPr lang="en-GB" smtClean="0"/>
              <a:t>16/11/2014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MSR Confidential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2CE8-AD3E-426A-94A9-8F6E297375CE}" type="slidenum">
              <a:rPr lang="en-GB" smtClean="0"/>
              <a:t>9</a:t>
            </a:fld>
            <a:endParaRPr lang="en-GB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59527"/>
              </p:ext>
            </p:extLst>
          </p:nvPr>
        </p:nvGraphicFramePr>
        <p:xfrm>
          <a:off x="512536" y="367280"/>
          <a:ext cx="2709636" cy="1520190"/>
        </p:xfrm>
        <a:graphic>
          <a:graphicData uri="http://schemas.openxmlformats.org/drawingml/2006/table">
            <a:tbl>
              <a:tblPr/>
              <a:tblGrid>
                <a:gridCol w="863246"/>
                <a:gridCol w="498765"/>
                <a:gridCol w="613865"/>
                <a:gridCol w="73376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footsize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01224"/>
              </p:ext>
            </p:extLst>
          </p:nvPr>
        </p:nvGraphicFramePr>
        <p:xfrm>
          <a:off x="488279" y="3063308"/>
          <a:ext cx="8586108" cy="2533650"/>
        </p:xfrm>
        <a:graphic>
          <a:graphicData uri="http://schemas.openxmlformats.org/drawingml/2006/table">
            <a:tbl>
              <a:tblPr/>
              <a:tblGrid>
                <a:gridCol w="931360"/>
                <a:gridCol w="1427156"/>
                <a:gridCol w="704311"/>
                <a:gridCol w="552328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T_gender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link(T_gender)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CDiscrete(N=SizeOf(T_gender))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footsize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CGaussian(MeanMean=9.375,MeanPrec=0.01667)[gender]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CGaussian(MeanMean=5.63625,MeanPrec=0.1)[gender]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CGaussian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MeanMean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=154.375,MeanPrec=0.00111)[gender]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sp>
        <p:nvSpPr>
          <p:cNvPr id="11" name="Striped Right Arrow 10"/>
          <p:cNvSpPr/>
          <p:nvPr/>
        </p:nvSpPr>
        <p:spPr>
          <a:xfrm rot="5400000">
            <a:off x="240511" y="2256786"/>
            <a:ext cx="845457" cy="349921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51373" y="2139358"/>
            <a:ext cx="26598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>
              <a:buFontTx/>
              <a:buAutoNum type="arabicPeriod"/>
            </a:pPr>
            <a:r>
              <a:rPr lang="en-GB" sz="3200" b="1" dirty="0" err="1" smtClean="0">
                <a:solidFill>
                  <a:prstClr val="black"/>
                </a:solidFill>
              </a:rPr>
              <a:t>NaiveBayes</a:t>
            </a:r>
            <a:endParaRPr lang="en-GB" sz="3200" b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62056" y="446586"/>
            <a:ext cx="4963886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NaiveBayes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tmain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(+)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ReorderColumns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tmain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tmain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gender Nominal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tmain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gender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tmain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tmain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height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tmain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weight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tmain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gender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tmain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gender height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tmain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gender weight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EstimateHyper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tmain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(+)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EstimateHyper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tmain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weight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EstimateHyper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tmain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height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EstimateHyper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tmain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2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9E52B9915DB34B9F5F383D6DE0A814" ma:contentTypeVersion="1" ma:contentTypeDescription="Create a new document." ma:contentTypeScope="" ma:versionID="cade23fc74058c6cc91eafc9f0e75430">
  <xsd:schema xmlns:xsd="http://www.w3.org/2001/XMLSchema" xmlns:xs="http://www.w3.org/2001/XMLSchema" xmlns:p="http://schemas.microsoft.com/office/2006/metadata/properties" xmlns:ns2="c28ce74b-2b5d-4030-9a0a-cc4c34c49f7e" targetNamespace="http://schemas.microsoft.com/office/2006/metadata/properties" ma:root="true" ma:fieldsID="835c00a63cd7cf2c5437c4178a396a32" ns2:_="">
    <xsd:import namespace="c28ce74b-2b5d-4030-9a0a-cc4c34c49f7e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8ce74b-2b5d-4030-9a0a-cc4c34c49f7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78E285-52C4-41D8-8188-6337C69350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6E4858-DD69-4DB8-B70E-2FA3AFBC1D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8ce74b-2b5d-4030-9a0a-cc4c34c49f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25C4D5-A4B6-492E-8CD6-57BA8C5711D3}">
  <ds:schemaRefs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c28ce74b-2b5d-4030-9a0a-cc4c34c49f7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2922</Words>
  <Application>Microsoft Office PowerPoint</Application>
  <PresentationFormat>Widescreen</PresentationFormat>
  <Paragraphs>2100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Aharoni</vt:lpstr>
      <vt:lpstr>Arial</vt:lpstr>
      <vt:lpstr>Calibri</vt:lpstr>
      <vt:lpstr>Calibri Light</vt:lpstr>
      <vt:lpstr>Consolas</vt:lpstr>
      <vt:lpstr>Courier New</vt:lpstr>
      <vt:lpstr>Symbol</vt:lpstr>
      <vt:lpstr>Wingdings</vt:lpstr>
      <vt:lpstr>Office Theme</vt:lpstr>
      <vt:lpstr>ModelWizard Interactive Model Construction for Tabular</vt:lpstr>
      <vt:lpstr>PowerPoint Presentation</vt:lpstr>
      <vt:lpstr>Tabular: Probabilistic Models on Schemas</vt:lpstr>
      <vt:lpstr>Tabular: Probabilistic Models on Schemas</vt:lpstr>
      <vt:lpstr>Ex1: Clouds, Rain, Sprinklers, WetGrass</vt:lpstr>
      <vt:lpstr>PowerPoint Presentation</vt:lpstr>
      <vt:lpstr>Model Improvement: Predicting Cloudy</vt:lpstr>
      <vt:lpstr>Ex2: Naive Bayes Classifier: Gender</vt:lpstr>
      <vt:lpstr>PowerPoint Presentation</vt:lpstr>
      <vt:lpstr>Ex3: Exact Functional Dependencies:    Plant Sales in Madagascar</vt:lpstr>
      <vt:lpstr>PowerPoint Presentation</vt:lpstr>
      <vt:lpstr>PowerPoint Presentation</vt:lpstr>
      <vt:lpstr>PowerPoint Presentation</vt:lpstr>
      <vt:lpstr>PowerPoint Presentation</vt:lpstr>
      <vt:lpstr>Future: ModelWizard GUI</vt:lpstr>
      <vt:lpstr>ModelWizard Interactive Model Construction</vt:lpstr>
      <vt:lpstr>Backup</vt:lpstr>
      <vt:lpstr>Bayesian Network: Inferred Parameters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ModelWizard Interactive Model Construction for Tabular</dc:title>
  <dc:creator>Dylan Hutchison</dc:creator>
  <cp:lastModifiedBy>Dylan Hutchison</cp:lastModifiedBy>
  <cp:revision>61</cp:revision>
  <dcterms:created xsi:type="dcterms:W3CDTF">2014-08-11T17:20:33Z</dcterms:created>
  <dcterms:modified xsi:type="dcterms:W3CDTF">2014-11-16T21:59:32Z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0x010100329E52B9915DB34B9F5F383D6DE0A814</vt:lpwstr>
  </property>
  <property fmtid="{D5CDD505-2E9C-101B-9397-08002B2CF9AE}" pid="3" name="DocVizPreviewMetadata_Count">
    <vt:i4>18</vt:i4>
  </property>
  <property fmtid="{D5CDD505-2E9C-101B-9397-08002B2CF9AE}" pid="4" name="DocVizPreviewMetadata_0">
    <vt:lpwstr>300x168x1</vt:lpwstr>
  </property>
  <property fmtid="{D5CDD505-2E9C-101B-9397-08002B2CF9AE}" pid="5" name="_MarkAsFinal">
    <vt:bool>true</vt:bool>
  </property>
</Properties>
</file>