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57" r:id="rId4"/>
    <p:sldId id="263" r:id="rId5"/>
    <p:sldId id="260" r:id="rId6"/>
    <p:sldId id="261" r:id="rId7"/>
    <p:sldId id="262" r:id="rId8"/>
    <p:sldId id="258" r:id="rId9"/>
    <p:sldId id="264" r:id="rId10"/>
    <p:sldId id="259"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6" r:id="rId25"/>
    <p:sldId id="281" r:id="rId26"/>
    <p:sldId id="279" r:id="rId2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4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56277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330358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300464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19103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356807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36422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25201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174255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228179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41438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4123226-84E9-5A4B-AC77-10917956F262}" type="datetimeFigureOut">
              <a:rPr kumimoji="1" lang="zh-CN" altLang="en-US" smtClean="0"/>
              <a:t>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19279856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23226-84E9-5A4B-AC77-10917956F262}" type="datetimeFigureOut">
              <a:rPr kumimoji="1" lang="zh-CN" altLang="en-US" smtClean="0"/>
              <a:t>1/1/17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97A52-6ED0-A54E-8F5E-3134C8369D97}" type="slidenum">
              <a:rPr kumimoji="1" lang="zh-CN" altLang="en-US" smtClean="0"/>
              <a:t>‹#›</a:t>
            </a:fld>
            <a:endParaRPr kumimoji="1" lang="zh-CN" altLang="en-US"/>
          </a:p>
        </p:txBody>
      </p:sp>
    </p:spTree>
    <p:extLst>
      <p:ext uri="{BB962C8B-B14F-4D97-AF65-F5344CB8AC3E}">
        <p14:creationId xmlns:p14="http://schemas.microsoft.com/office/powerpoint/2010/main" val="3706521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java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性能测试</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19725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305"/>
            <a:ext cx="8229600" cy="1143000"/>
          </a:xfrm>
        </p:spPr>
        <p:txBody>
          <a:bodyPr/>
          <a:lstStyle/>
          <a:p>
            <a:r>
              <a:rPr kumimoji="1" lang="en-US" altLang="zh-CN" dirty="0" err="1" smtClean="0"/>
              <a:t>Webbench</a:t>
            </a:r>
            <a:endParaRPr kumimoji="1" lang="zh-CN" altLang="en-US" dirty="0"/>
          </a:p>
        </p:txBody>
      </p:sp>
      <p:pic>
        <p:nvPicPr>
          <p:cNvPr id="6" name="内容占位符 5" descr="Screen Shot 2016-12-28 at 7.06.09 PM.png"/>
          <p:cNvPicPr>
            <a:picLocks noGrp="1" noChangeAspect="1"/>
          </p:cNvPicPr>
          <p:nvPr>
            <p:ph idx="1"/>
          </p:nvPr>
        </p:nvPicPr>
        <p:blipFill>
          <a:blip r:embed="rId2">
            <a:extLst>
              <a:ext uri="{28A0092B-C50C-407E-A947-70E740481C1C}">
                <a14:useLocalDpi xmlns:a14="http://schemas.microsoft.com/office/drawing/2010/main" val="0"/>
              </a:ext>
            </a:extLst>
          </a:blip>
          <a:srcRect l="2229" r="2229"/>
          <a:stretch>
            <a:fillRect/>
          </a:stretch>
        </p:blipFill>
        <p:spPr>
          <a:xfrm>
            <a:off x="457200" y="1586972"/>
            <a:ext cx="8229600" cy="4912607"/>
          </a:xfrm>
        </p:spPr>
      </p:pic>
      <p:sp>
        <p:nvSpPr>
          <p:cNvPr id="4" name="文本框 3"/>
          <p:cNvSpPr txBox="1"/>
          <p:nvPr/>
        </p:nvSpPr>
        <p:spPr>
          <a:xfrm>
            <a:off x="358422" y="1094472"/>
            <a:ext cx="6391493" cy="830997"/>
          </a:xfrm>
          <a:prstGeom prst="rect">
            <a:avLst/>
          </a:prstGeom>
          <a:noFill/>
        </p:spPr>
        <p:txBody>
          <a:bodyPr wrap="none" rtlCol="0">
            <a:spAutoFit/>
          </a:bodyPr>
          <a:lstStyle/>
          <a:p>
            <a:r>
              <a:rPr lang="en-US" altLang="zh-CN" sz="2400" dirty="0" err="1"/>
              <a:t>webbench</a:t>
            </a:r>
            <a:r>
              <a:rPr lang="en-US" altLang="zh-CN" sz="2400" dirty="0"/>
              <a:t> -t 5s -c 100 http://</a:t>
            </a:r>
            <a:r>
              <a:rPr lang="en-US" altLang="zh-CN" sz="2400" dirty="0" err="1"/>
              <a:t>www.btcchina.com</a:t>
            </a:r>
            <a:r>
              <a:rPr lang="en-US" altLang="zh-CN" sz="2400" dirty="0"/>
              <a:t>/</a:t>
            </a:r>
            <a:endParaRPr kumimoji="1" lang="en-US" altLang="zh-CN" sz="2400" dirty="0"/>
          </a:p>
          <a:p>
            <a:endParaRPr kumimoji="1" lang="zh-CN" altLang="en-US" sz="2400" dirty="0"/>
          </a:p>
        </p:txBody>
      </p:sp>
    </p:spTree>
    <p:extLst>
      <p:ext uri="{BB962C8B-B14F-4D97-AF65-F5344CB8AC3E}">
        <p14:creationId xmlns:p14="http://schemas.microsoft.com/office/powerpoint/2010/main" val="23047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descr="Screen Shot 2017-01-01 at 12.46.31 PM.png"/>
          <p:cNvPicPr>
            <a:picLocks noGrp="1" noChangeAspect="1"/>
          </p:cNvPicPr>
          <p:nvPr>
            <p:ph idx="1"/>
          </p:nvPr>
        </p:nvPicPr>
        <p:blipFill>
          <a:blip r:embed="rId2">
            <a:extLst>
              <a:ext uri="{28A0092B-C50C-407E-A947-70E740481C1C}">
                <a14:useLocalDpi xmlns:a14="http://schemas.microsoft.com/office/drawing/2010/main" val="0"/>
              </a:ext>
            </a:extLst>
          </a:blip>
          <a:srcRect t="4424" b="4424"/>
          <a:stretch>
            <a:fillRect/>
          </a:stretch>
        </p:blipFill>
        <p:spPr>
          <a:xfrm>
            <a:off x="620889" y="1806222"/>
            <a:ext cx="8229600" cy="4757385"/>
          </a:xfrm>
        </p:spPr>
      </p:pic>
      <p:sp>
        <p:nvSpPr>
          <p:cNvPr id="11" name="标题 1"/>
          <p:cNvSpPr>
            <a:spLocks noGrp="1"/>
          </p:cNvSpPr>
          <p:nvPr>
            <p:ph type="title"/>
          </p:nvPr>
        </p:nvSpPr>
        <p:spPr>
          <a:xfrm>
            <a:off x="457200" y="105305"/>
            <a:ext cx="8229600" cy="1143000"/>
          </a:xfrm>
        </p:spPr>
        <p:txBody>
          <a:bodyPr/>
          <a:lstStyle/>
          <a:p>
            <a:pPr marL="0" indent="0"/>
            <a:r>
              <a:rPr kumimoji="1" lang="en-US" altLang="zh-CN" dirty="0"/>
              <a:t>Apache</a:t>
            </a:r>
            <a:r>
              <a:rPr kumimoji="1" lang="zh-CN" altLang="en-US" dirty="0"/>
              <a:t> </a:t>
            </a:r>
            <a:r>
              <a:rPr kumimoji="1" lang="en-US" altLang="zh-CN" dirty="0" smtClean="0"/>
              <a:t>Bench(</a:t>
            </a:r>
            <a:r>
              <a:rPr kumimoji="1" lang="en-US" altLang="zh-CN" dirty="0" err="1" smtClean="0"/>
              <a:t>ab</a:t>
            </a:r>
            <a:r>
              <a:rPr kumimoji="1" lang="en-US" altLang="zh-CN" dirty="0" smtClean="0"/>
              <a:t>)</a:t>
            </a:r>
            <a:endParaRPr kumimoji="1" lang="en-US" altLang="zh-CN" dirty="0"/>
          </a:p>
        </p:txBody>
      </p:sp>
      <p:sp>
        <p:nvSpPr>
          <p:cNvPr id="12" name="文本框 11"/>
          <p:cNvSpPr txBox="1"/>
          <p:nvPr/>
        </p:nvSpPr>
        <p:spPr>
          <a:xfrm>
            <a:off x="620889" y="1116419"/>
            <a:ext cx="5917004" cy="738664"/>
          </a:xfrm>
          <a:prstGeom prst="rect">
            <a:avLst/>
          </a:prstGeom>
          <a:noFill/>
        </p:spPr>
        <p:txBody>
          <a:bodyPr wrap="none" rtlCol="0">
            <a:spAutoFit/>
          </a:bodyPr>
          <a:lstStyle/>
          <a:p>
            <a:r>
              <a:rPr lang="en-US" altLang="zh-CN" sz="2400" dirty="0" err="1"/>
              <a:t>ab</a:t>
            </a:r>
            <a:r>
              <a:rPr lang="en-US" altLang="zh-CN" sz="2400" dirty="0"/>
              <a:t> -c 100 -n 1000 https://</a:t>
            </a:r>
            <a:r>
              <a:rPr lang="en-US" altLang="zh-CN" sz="2400" dirty="0" err="1"/>
              <a:t>www.btcchina.com</a:t>
            </a:r>
            <a:r>
              <a:rPr lang="en-US" altLang="zh-CN" sz="2400" dirty="0"/>
              <a:t>/</a:t>
            </a:r>
            <a:endParaRPr kumimoji="1" lang="en-US" altLang="zh-CN" sz="2400" dirty="0"/>
          </a:p>
          <a:p>
            <a:endParaRPr kumimoji="1" lang="zh-CN" altLang="en-US" dirty="0"/>
          </a:p>
        </p:txBody>
      </p:sp>
    </p:spTree>
    <p:extLst>
      <p:ext uri="{BB962C8B-B14F-4D97-AF65-F5344CB8AC3E}">
        <p14:creationId xmlns:p14="http://schemas.microsoft.com/office/powerpoint/2010/main" val="217963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Siege</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a:t>siege -c 10 -t 5s https://</a:t>
            </a:r>
            <a:r>
              <a:rPr lang="en-US" altLang="zh-CN" dirty="0" err="1"/>
              <a:t>www.btcchina.com</a:t>
            </a:r>
            <a:endParaRPr kumimoji="1" lang="zh-CN" altLang="en-US" dirty="0"/>
          </a:p>
        </p:txBody>
      </p:sp>
    </p:spTree>
    <p:extLst>
      <p:ext uri="{BB962C8B-B14F-4D97-AF65-F5344CB8AC3E}">
        <p14:creationId xmlns:p14="http://schemas.microsoft.com/office/powerpoint/2010/main" val="422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基本</a:t>
            </a:r>
            <a:r>
              <a:rPr kumimoji="1" lang="zh-CN" altLang="en-US" dirty="0" smtClean="0"/>
              <a:t>策略</a:t>
            </a:r>
            <a:endParaRPr kumimoji="1" lang="zh-CN" altLang="en-US" dirty="0"/>
          </a:p>
        </p:txBody>
      </p:sp>
      <p:sp>
        <p:nvSpPr>
          <p:cNvPr id="3" name="内容占位符 2"/>
          <p:cNvSpPr>
            <a:spLocks noGrp="1"/>
          </p:cNvSpPr>
          <p:nvPr>
            <p:ph idx="1"/>
          </p:nvPr>
        </p:nvSpPr>
        <p:spPr>
          <a:xfrm>
            <a:off x="457200" y="1417638"/>
            <a:ext cx="8229600" cy="4708525"/>
          </a:xfrm>
        </p:spPr>
        <p:txBody>
          <a:bodyPr>
            <a:normAutofit lnSpcReduction="10000"/>
          </a:bodyPr>
          <a:lstStyle/>
          <a:p>
            <a:r>
              <a:rPr lang="zh-CN" altLang="en-US" dirty="0" smtClean="0"/>
              <a:t>性能</a:t>
            </a:r>
            <a:r>
              <a:rPr lang="zh-CN" altLang="en-US" dirty="0" smtClean="0"/>
              <a:t>测试应该放</a:t>
            </a:r>
            <a:r>
              <a:rPr lang="zh-CN" altLang="en-US" dirty="0" smtClean="0"/>
              <a:t>在</a:t>
            </a:r>
            <a:r>
              <a:rPr lang="zh-CN" altLang="en-US" dirty="0" smtClean="0"/>
              <a:t>产</a:t>
            </a:r>
            <a:r>
              <a:rPr lang="zh-CN" altLang="en-US" dirty="0"/>
              <a:t>品上线之前，而不是上线以</a:t>
            </a:r>
            <a:r>
              <a:rPr lang="zh-CN" altLang="en-US" dirty="0" smtClean="0"/>
              <a:t>后</a:t>
            </a:r>
            <a:r>
              <a:rPr lang="zh-CN" altLang="en-US" dirty="0" smtClean="0"/>
              <a:t>。</a:t>
            </a:r>
            <a:endParaRPr lang="zh-CN" altLang="en-US" b="1" dirty="0"/>
          </a:p>
          <a:p>
            <a:r>
              <a:rPr lang="zh-CN" altLang="en-US" dirty="0" smtClean="0"/>
              <a:t>测试时并发应当由小逐渐</a:t>
            </a:r>
            <a:r>
              <a:rPr lang="zh-CN" altLang="en-US" dirty="0"/>
              <a:t>加大，比如并发</a:t>
            </a:r>
            <a:r>
              <a:rPr lang="en-US" altLang="zh-CN" b="1" dirty="0"/>
              <a:t>100</a:t>
            </a:r>
            <a:r>
              <a:rPr lang="zh-CN" altLang="en-US" dirty="0"/>
              <a:t>时观察一下网站负载是多少、打开页面是否流畅，并发</a:t>
            </a:r>
            <a:r>
              <a:rPr lang="en-US" altLang="zh-CN" b="1" dirty="0"/>
              <a:t>200</a:t>
            </a:r>
            <a:r>
              <a:rPr lang="zh-CN" altLang="en-US" dirty="0"/>
              <a:t>时又是多少、网站打开缓慢时并发是多少、网站打不开时并发又是</a:t>
            </a:r>
            <a:r>
              <a:rPr lang="zh-CN" altLang="en-US" dirty="0" smtClean="0"/>
              <a:t>多少</a:t>
            </a:r>
            <a:r>
              <a:rPr lang="zh-CN" altLang="en-US" dirty="0" smtClean="0"/>
              <a:t>。</a:t>
            </a:r>
            <a:endParaRPr lang="zh-CN" altLang="en-US" b="1" dirty="0"/>
          </a:p>
          <a:p>
            <a:r>
              <a:rPr lang="zh-CN" altLang="en-US" dirty="0" smtClean="0"/>
              <a:t>更详细</a:t>
            </a:r>
            <a:r>
              <a:rPr lang="zh-CN" altLang="en-US" dirty="0"/>
              <a:t>的进行某个页面测试</a:t>
            </a:r>
            <a:r>
              <a:rPr lang="zh-CN" altLang="en-US" dirty="0" smtClean="0"/>
              <a:t>，</a:t>
            </a:r>
            <a:r>
              <a:rPr lang="zh-CN" altLang="en-US" dirty="0" smtClean="0"/>
              <a:t>哪</a:t>
            </a:r>
            <a:r>
              <a:rPr lang="zh-CN" altLang="en-US" dirty="0" smtClean="0"/>
              <a:t>些页面占整个网站访问量</a:t>
            </a:r>
            <a:r>
              <a:rPr lang="zh-CN" altLang="en-US" dirty="0"/>
              <a:t>比重较</a:t>
            </a:r>
            <a:r>
              <a:rPr lang="zh-CN" altLang="en-US" dirty="0" smtClean="0"/>
              <a:t>大</a:t>
            </a:r>
            <a:r>
              <a:rPr lang="zh-CN" altLang="en-US" dirty="0" smtClean="0"/>
              <a:t>，对这些页面进行针对性的测试。</a:t>
            </a:r>
            <a:endParaRPr lang="zh-CN" altLang="en-US" u="sng" dirty="0"/>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72575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9334"/>
            <a:ext cx="8229600" cy="1143000"/>
          </a:xfrm>
        </p:spPr>
        <p:txBody>
          <a:bodyPr/>
          <a:lstStyle/>
          <a:p>
            <a:r>
              <a:rPr kumimoji="1" lang="zh-CN" altLang="en-US" dirty="0" smtClean="0"/>
              <a:t>性能测试工具</a:t>
            </a:r>
            <a:endParaRPr kumimoji="1" lang="zh-CN" altLang="en-US" dirty="0"/>
          </a:p>
        </p:txBody>
      </p:sp>
      <p:sp>
        <p:nvSpPr>
          <p:cNvPr id="3" name="内容占位符 2"/>
          <p:cNvSpPr>
            <a:spLocks noGrp="1"/>
          </p:cNvSpPr>
          <p:nvPr>
            <p:ph idx="1"/>
          </p:nvPr>
        </p:nvSpPr>
        <p:spPr>
          <a:xfrm>
            <a:off x="457200" y="1086556"/>
            <a:ext cx="8229600" cy="5291666"/>
          </a:xfrm>
        </p:spPr>
        <p:txBody>
          <a:bodyPr/>
          <a:lstStyle/>
          <a:p>
            <a:pPr marL="0" indent="0">
              <a:buNone/>
            </a:pPr>
            <a:r>
              <a:rPr kumimoji="1" lang="en-US" altLang="zh-CN" dirty="0" err="1" smtClean="0"/>
              <a:t>Jmeter</a:t>
            </a:r>
            <a:r>
              <a:rPr kumimoji="1" lang="en-US" altLang="zh-CN" dirty="0" smtClean="0"/>
              <a:t>&amp;</a:t>
            </a:r>
            <a:r>
              <a:rPr kumimoji="1" lang="zh-CN" altLang="en-US" dirty="0" smtClean="0"/>
              <a:t>原理</a:t>
            </a: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err="1" smtClean="0"/>
              <a:t>LoadRunner</a:t>
            </a:r>
            <a:r>
              <a:rPr kumimoji="1" lang="en-US" altLang="zh-CN" dirty="0" smtClean="0"/>
              <a:t>: </a:t>
            </a:r>
            <a:r>
              <a:rPr kumimoji="1" lang="en-US" altLang="zh-CN" dirty="0" err="1" smtClean="0"/>
              <a:t>VUGen</a:t>
            </a:r>
            <a:r>
              <a:rPr kumimoji="1" lang="en-US" altLang="zh-CN" dirty="0" smtClean="0"/>
              <a:t>, Controller, Analysis</a:t>
            </a:r>
            <a:endParaRPr kumimoji="1" lang="zh-CN" altLang="en-US" dirty="0"/>
          </a:p>
        </p:txBody>
      </p:sp>
      <p:pic>
        <p:nvPicPr>
          <p:cNvPr id="4" name="图片 3"/>
          <p:cNvPicPr>
            <a:picLocks noChangeAspect="1"/>
          </p:cNvPicPr>
          <p:nvPr/>
        </p:nvPicPr>
        <p:blipFill>
          <a:blip r:embed="rId2"/>
          <a:stretch>
            <a:fillRect/>
          </a:stretch>
        </p:blipFill>
        <p:spPr>
          <a:xfrm>
            <a:off x="457200" y="1716665"/>
            <a:ext cx="7018114" cy="3857223"/>
          </a:xfrm>
          <a:prstGeom prst="rect">
            <a:avLst/>
          </a:prstGeom>
        </p:spPr>
      </p:pic>
    </p:spTree>
    <p:extLst>
      <p:ext uri="{BB962C8B-B14F-4D97-AF65-F5344CB8AC3E}">
        <p14:creationId xmlns:p14="http://schemas.microsoft.com/office/powerpoint/2010/main" val="145705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Jmeter</a:t>
            </a:r>
            <a:endParaRPr kumimoji="1" lang="zh-CN" altLang="en-US" dirty="0"/>
          </a:p>
        </p:txBody>
      </p:sp>
      <p:sp>
        <p:nvSpPr>
          <p:cNvPr id="3" name="内容占位符 2"/>
          <p:cNvSpPr>
            <a:spLocks noGrp="1"/>
          </p:cNvSpPr>
          <p:nvPr>
            <p:ph idx="1"/>
          </p:nvPr>
        </p:nvSpPr>
        <p:spPr>
          <a:xfrm>
            <a:off x="457200" y="1417638"/>
            <a:ext cx="8229600" cy="4708525"/>
          </a:xfrm>
        </p:spPr>
        <p:txBody>
          <a:bodyPr/>
          <a:lstStyle/>
          <a:p>
            <a:pPr marL="0" indent="0">
              <a:buNone/>
            </a:pPr>
            <a:r>
              <a:rPr kumimoji="1" lang="en-US" altLang="zh-CN" sz="3600" dirty="0" smtClean="0"/>
              <a:t/>
            </a:r>
            <a:r>
              <a:rPr lang="en-US" altLang="zh-CN" sz="3600" dirty="0" err="1"/>
              <a:t>Jmeter</a:t>
            </a:r>
            <a:r>
              <a:rPr lang="zh-CN" altLang="en-US" sz="3600" dirty="0"/>
              <a:t>组成 </a:t>
            </a:r>
            <a:endParaRPr lang="en-US" altLang="zh-CN" sz="3600" dirty="0" smtClean="0"/>
          </a:p>
          <a:p>
            <a:pPr marL="0" indent="0">
              <a:buNone/>
            </a:pPr>
            <a:endParaRPr lang="en-US" altLang="zh-CN" dirty="0" smtClean="0"/>
          </a:p>
          <a:p>
            <a:pPr marL="0" indent="0">
              <a:buNone/>
            </a:pPr>
            <a:r>
              <a:rPr lang="zh-CN" altLang="en-US" dirty="0"/>
              <a:t>取样器： 脚本，脚本的</a:t>
            </a:r>
            <a:r>
              <a:rPr lang="zh-CN" altLang="en-US" dirty="0" smtClean="0"/>
              <a:t>控制</a:t>
            </a:r>
            <a:r>
              <a:rPr lang="en-US" altLang="zh-CN" dirty="0" smtClean="0"/>
              <a:t>($</a:t>
            </a:r>
            <a:r>
              <a:rPr lang="en-US" altLang="zh-CN" dirty="0" err="1" smtClean="0"/>
              <a:t>JMeter_Home_Directory</a:t>
            </a:r>
            <a:r>
              <a:rPr lang="en-US" altLang="zh-CN" dirty="0" smtClean="0"/>
              <a:t>/lib/</a:t>
            </a:r>
            <a:r>
              <a:rPr lang="en-US" altLang="zh-CN" dirty="0" err="1" smtClean="0"/>
              <a:t>ext</a:t>
            </a:r>
            <a:r>
              <a:rPr lang="en-US" altLang="zh-CN" dirty="0" smtClean="0"/>
              <a:t>/)</a:t>
            </a:r>
            <a:endParaRPr lang="en-US" altLang="zh-CN" dirty="0"/>
          </a:p>
          <a:p>
            <a:pPr marL="0" indent="0">
              <a:buNone/>
            </a:pPr>
            <a:r>
              <a:rPr lang="zh-CN" altLang="en-US" dirty="0"/>
              <a:t>线程组： 场景设置</a:t>
            </a:r>
            <a:endParaRPr lang="en-US" altLang="zh-CN" dirty="0"/>
          </a:p>
          <a:p>
            <a:pPr marL="0" indent="0">
              <a:buNone/>
            </a:pPr>
            <a:r>
              <a:rPr lang="zh-CN" altLang="en-US" dirty="0"/>
              <a:t>监视器： </a:t>
            </a:r>
            <a:r>
              <a:rPr lang="en-US" altLang="zh-CN" dirty="0" smtClean="0"/>
              <a:t>TPS</a:t>
            </a:r>
            <a:r>
              <a:rPr lang="zh-CN" altLang="en-US" dirty="0"/>
              <a:t>性能</a:t>
            </a:r>
            <a:endParaRPr lang="en-US" altLang="zh-CN" dirty="0"/>
          </a:p>
          <a:p>
            <a:pPr marL="0" indent="0">
              <a:buNone/>
            </a:pPr>
            <a:endParaRPr kumimoji="1" lang="zh-CN" altLang="en-US" dirty="0"/>
          </a:p>
        </p:txBody>
      </p:sp>
    </p:spTree>
    <p:extLst>
      <p:ext uri="{BB962C8B-B14F-4D97-AF65-F5344CB8AC3E}">
        <p14:creationId xmlns:p14="http://schemas.microsoft.com/office/powerpoint/2010/main" val="323569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7778"/>
            <a:ext cx="8229600" cy="5392386"/>
          </a:xfrm>
        </p:spPr>
        <p:txBody>
          <a:bodyPr>
            <a:normAutofit/>
          </a:bodyPr>
          <a:lstStyle/>
          <a:p>
            <a:pPr marL="0" indent="0">
              <a:buNone/>
            </a:pPr>
            <a:r>
              <a:rPr lang="en-US" altLang="zh-CN" dirty="0" err="1" smtClean="0"/>
              <a:t>Badboy</a:t>
            </a:r>
            <a:endParaRPr lang="en-US" altLang="zh-CN" dirty="0"/>
          </a:p>
          <a:p>
            <a:pPr marL="0" indent="0">
              <a:buNone/>
            </a:pPr>
            <a:r>
              <a:rPr lang="en-US" altLang="zh-CN" dirty="0" err="1"/>
              <a:t>Jmeter</a:t>
            </a:r>
            <a:r>
              <a:rPr lang="zh-CN" altLang="en-US" dirty="0" smtClean="0"/>
              <a:t>代理</a:t>
            </a:r>
            <a:endParaRPr lang="en-US" altLang="zh-CN" dirty="0" smtClean="0"/>
          </a:p>
          <a:p>
            <a:pPr marL="0" indent="0">
              <a:buNone/>
            </a:pPr>
            <a:endParaRPr lang="en-US" altLang="zh-CN" dirty="0"/>
          </a:p>
          <a:p>
            <a:pPr marL="0" indent="0">
              <a:buNone/>
            </a:pPr>
            <a:r>
              <a:rPr lang="zh-CN" altLang="zh-CN" dirty="0" smtClean="0"/>
              <a:t>1</a:t>
            </a:r>
            <a:r>
              <a:rPr lang="en-US" altLang="zh-CN" dirty="0" smtClean="0"/>
              <a:t>.</a:t>
            </a:r>
            <a:r>
              <a:rPr lang="zh-CN" altLang="en-US" dirty="0" smtClean="0"/>
              <a:t> 用户定义的变量</a:t>
            </a:r>
            <a:endParaRPr lang="en-US" altLang="zh-CN" dirty="0" smtClean="0"/>
          </a:p>
          <a:p>
            <a:pPr marL="0" indent="0">
              <a:buNone/>
            </a:pPr>
            <a:r>
              <a:rPr lang="zh-CN" altLang="zh-CN" dirty="0" smtClean="0"/>
              <a:t>2</a:t>
            </a:r>
            <a:r>
              <a:rPr lang="en-US" altLang="zh-CN" dirty="0" smtClean="0"/>
              <a:t>.</a:t>
            </a:r>
            <a:r>
              <a:rPr lang="zh-CN" altLang="en-US" dirty="0" smtClean="0"/>
              <a:t> 断言</a:t>
            </a:r>
            <a:endParaRPr lang="en-US" altLang="zh-CN" dirty="0" smtClean="0"/>
          </a:p>
          <a:p>
            <a:pPr marL="0" indent="0">
              <a:buNone/>
            </a:pPr>
            <a:r>
              <a:rPr lang="zh-CN" altLang="zh-CN" dirty="0" smtClean="0"/>
              <a:t>3</a:t>
            </a:r>
            <a:r>
              <a:rPr lang="en-US" altLang="zh-CN" dirty="0" smtClean="0"/>
              <a:t>.</a:t>
            </a:r>
            <a:r>
              <a:rPr lang="zh-CN" altLang="en-US" dirty="0" smtClean="0"/>
              <a:t> 正则表达式提取器（关联）</a:t>
            </a:r>
            <a:endParaRPr lang="en-US" altLang="zh-CN" dirty="0" smtClean="0"/>
          </a:p>
          <a:p>
            <a:pPr marL="0" indent="0">
              <a:buNone/>
            </a:pPr>
            <a:r>
              <a:rPr lang="zh-CN" altLang="zh-CN" dirty="0" smtClean="0"/>
              <a:t>4</a:t>
            </a:r>
            <a:r>
              <a:rPr lang="en-US" altLang="zh-CN" dirty="0" smtClean="0"/>
              <a:t>.</a:t>
            </a:r>
            <a:r>
              <a:rPr lang="zh-CN" altLang="en-US" dirty="0" smtClean="0"/>
              <a:t> 参数化</a:t>
            </a:r>
            <a:endParaRPr lang="en-US" altLang="zh-CN" dirty="0" smtClean="0"/>
          </a:p>
          <a:p>
            <a:pPr marL="514350" indent="-514350">
              <a:buAutoNum type="arabicPeriod" startAt="5"/>
            </a:pPr>
            <a:r>
              <a:rPr lang="zh-CN" altLang="en-US" dirty="0" smtClean="0"/>
              <a:t>固定定时器</a:t>
            </a:r>
            <a:endParaRPr lang="en-US" altLang="zh-CN" dirty="0" smtClean="0"/>
          </a:p>
          <a:p>
            <a:pPr marL="514350" indent="-514350">
              <a:buAutoNum type="arabicPeriod" startAt="5"/>
            </a:pPr>
            <a:r>
              <a:rPr lang="en-US" altLang="zh-CN" dirty="0" err="1" smtClean="0"/>
              <a:t>Jmeter</a:t>
            </a:r>
            <a:r>
              <a:rPr lang="zh-CN" altLang="en-US" dirty="0" smtClean="0"/>
              <a:t>日志</a:t>
            </a:r>
            <a:r>
              <a:rPr lang="en-US" altLang="zh-CN" dirty="0" smtClean="0"/>
              <a:t>($</a:t>
            </a:r>
            <a:r>
              <a:rPr lang="en-US" altLang="zh-CN" dirty="0" err="1" smtClean="0"/>
              <a:t>JMeter_Home_Directory</a:t>
            </a:r>
            <a:r>
              <a:rPr lang="en-US" altLang="zh-CN" dirty="0"/>
              <a:t>/bin</a:t>
            </a:r>
            <a:r>
              <a:rPr lang="en-US" altLang="zh-CN" dirty="0" smtClean="0"/>
              <a:t>/)</a:t>
            </a:r>
            <a:endParaRPr lang="en-US" altLang="zh-CN" dirty="0"/>
          </a:p>
          <a:p>
            <a:pPr marL="0" indent="0">
              <a:buNone/>
            </a:pPr>
            <a:endParaRPr kumimoji="1" lang="en-US" altLang="zh-CN" dirty="0" smtClean="0"/>
          </a:p>
          <a:p>
            <a:pPr marL="0" indent="0">
              <a:buNone/>
            </a:pPr>
            <a:endParaRPr kumimoji="1" lang="zh-CN" altLang="en-US" dirty="0"/>
          </a:p>
        </p:txBody>
      </p:sp>
      <p:sp>
        <p:nvSpPr>
          <p:cNvPr id="4" name="标题 1"/>
          <p:cNvSpPr>
            <a:spLocks noGrp="1"/>
          </p:cNvSpPr>
          <p:nvPr>
            <p:ph type="title"/>
          </p:nvPr>
        </p:nvSpPr>
        <p:spPr>
          <a:xfrm>
            <a:off x="457200" y="161749"/>
            <a:ext cx="8229600" cy="1143000"/>
          </a:xfrm>
        </p:spPr>
        <p:txBody>
          <a:bodyPr>
            <a:normAutofit/>
          </a:bodyPr>
          <a:lstStyle/>
          <a:p>
            <a:r>
              <a:rPr kumimoji="1" lang="zh-CN" altLang="en-US" dirty="0" smtClean="0"/>
              <a:t>取样器</a:t>
            </a:r>
            <a:endParaRPr kumimoji="1" lang="zh-CN" altLang="en-US" dirty="0"/>
          </a:p>
        </p:txBody>
      </p:sp>
    </p:spTree>
    <p:extLst>
      <p:ext uri="{BB962C8B-B14F-4D97-AF65-F5344CB8AC3E}">
        <p14:creationId xmlns:p14="http://schemas.microsoft.com/office/powerpoint/2010/main" val="381842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creen Shot 2017-01-02 at 12.44.35 PM.png"/>
          <p:cNvPicPr>
            <a:picLocks noGrp="1" noChangeAspect="1"/>
          </p:cNvPicPr>
          <p:nvPr>
            <p:ph idx="1"/>
          </p:nvPr>
        </p:nvPicPr>
        <p:blipFill>
          <a:blip r:embed="rId2">
            <a:extLst>
              <a:ext uri="{28A0092B-C50C-407E-A947-70E740481C1C}">
                <a14:useLocalDpi xmlns:a14="http://schemas.microsoft.com/office/drawing/2010/main" val="0"/>
              </a:ext>
            </a:extLst>
          </a:blip>
          <a:srcRect l="11586" r="11586"/>
          <a:stretch>
            <a:fillRect/>
          </a:stretch>
        </p:blipFill>
        <p:spPr>
          <a:xfrm>
            <a:off x="457200" y="1439863"/>
            <a:ext cx="8229600" cy="5194300"/>
          </a:xfrm>
        </p:spPr>
      </p:pic>
      <p:sp>
        <p:nvSpPr>
          <p:cNvPr id="5" name="标题 1"/>
          <p:cNvSpPr>
            <a:spLocks noGrp="1"/>
          </p:cNvSpPr>
          <p:nvPr>
            <p:ph type="title"/>
          </p:nvPr>
        </p:nvSpPr>
        <p:spPr>
          <a:xfrm>
            <a:off x="457200" y="169334"/>
            <a:ext cx="8229600" cy="1143000"/>
          </a:xfrm>
        </p:spPr>
        <p:txBody>
          <a:bodyPr>
            <a:normAutofit/>
          </a:bodyPr>
          <a:lstStyle/>
          <a:p>
            <a:r>
              <a:rPr kumimoji="1" lang="zh-CN" altLang="en-US" sz="3600" dirty="0" smtClean="0"/>
              <a:t>正则表达式提取器（一对一）</a:t>
            </a:r>
            <a:endParaRPr kumimoji="1" lang="zh-CN" altLang="en-US" sz="3600" dirty="0"/>
          </a:p>
        </p:txBody>
      </p:sp>
    </p:spTree>
    <p:extLst>
      <p:ext uri="{BB962C8B-B14F-4D97-AF65-F5344CB8AC3E}">
        <p14:creationId xmlns:p14="http://schemas.microsoft.com/office/powerpoint/2010/main" val="11770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smtClean="0"/>
              <a:t>参数化（</a:t>
            </a:r>
            <a:r>
              <a:rPr kumimoji="1" lang="en-US" altLang="zh-CN" sz="4000" dirty="0"/>
              <a:t>CSV Data Set </a:t>
            </a:r>
            <a:r>
              <a:rPr kumimoji="1" lang="en-US" altLang="zh-CN" sz="4000" dirty="0" err="1"/>
              <a:t>Config</a:t>
            </a:r>
            <a:r>
              <a:rPr kumimoji="1" lang="zh-CN" altLang="en-US" sz="4000" dirty="0" smtClean="0"/>
              <a:t>）</a:t>
            </a:r>
            <a:endParaRPr kumimoji="1" lang="zh-CN" altLang="en-US" sz="4000" dirty="0"/>
          </a:p>
        </p:txBody>
      </p:sp>
      <p:pic>
        <p:nvPicPr>
          <p:cNvPr id="4" name="内容占位符 3" descr="Screen Shot 2017-01-02 at 12.51.02 PM.png"/>
          <p:cNvPicPr>
            <a:picLocks noGrp="1" noChangeAspect="1"/>
          </p:cNvPicPr>
          <p:nvPr>
            <p:ph idx="1"/>
          </p:nvPr>
        </p:nvPicPr>
        <p:blipFill>
          <a:blip r:embed="rId2">
            <a:extLst>
              <a:ext uri="{28A0092B-C50C-407E-A947-70E740481C1C}">
                <a14:useLocalDpi xmlns:a14="http://schemas.microsoft.com/office/drawing/2010/main" val="0"/>
              </a:ext>
            </a:extLst>
          </a:blip>
          <a:srcRect l="8103" r="8103"/>
          <a:stretch>
            <a:fillRect/>
          </a:stretch>
        </p:blipFill>
        <p:spPr/>
      </p:pic>
    </p:spTree>
    <p:extLst>
      <p:ext uri="{BB962C8B-B14F-4D97-AF65-F5344CB8AC3E}">
        <p14:creationId xmlns:p14="http://schemas.microsoft.com/office/powerpoint/2010/main" val="291307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7594"/>
            <a:ext cx="8229600" cy="1143000"/>
          </a:xfrm>
        </p:spPr>
        <p:txBody>
          <a:bodyPr/>
          <a:lstStyle/>
          <a:p>
            <a:r>
              <a:rPr kumimoji="1" lang="zh-CN" altLang="en-US" dirty="0" smtClean="0"/>
              <a:t>线程组</a:t>
            </a:r>
            <a:endParaRPr kumimoji="1" lang="zh-CN" altLang="en-US" dirty="0"/>
          </a:p>
        </p:txBody>
      </p:sp>
      <p:pic>
        <p:nvPicPr>
          <p:cNvPr id="4" name="内容占位符 3" descr="Screen Shot 2017-01-02 at 12.54.31 PM.png"/>
          <p:cNvPicPr>
            <a:picLocks noGrp="1" noChangeAspect="1"/>
          </p:cNvPicPr>
          <p:nvPr>
            <p:ph idx="1"/>
          </p:nvPr>
        </p:nvPicPr>
        <p:blipFill>
          <a:blip r:embed="rId2">
            <a:extLst>
              <a:ext uri="{28A0092B-C50C-407E-A947-70E740481C1C}">
                <a14:useLocalDpi xmlns:a14="http://schemas.microsoft.com/office/drawing/2010/main" val="0"/>
              </a:ext>
            </a:extLst>
          </a:blip>
          <a:srcRect t="744" b="744"/>
          <a:stretch>
            <a:fillRect/>
          </a:stretch>
        </p:blipFill>
        <p:spPr>
          <a:xfrm>
            <a:off x="457200" y="1304749"/>
            <a:ext cx="8517467" cy="5291667"/>
          </a:xfrm>
        </p:spPr>
      </p:pic>
      <p:sp>
        <p:nvSpPr>
          <p:cNvPr id="6" name="文本框 5"/>
          <p:cNvSpPr txBox="1"/>
          <p:nvPr/>
        </p:nvSpPr>
        <p:spPr>
          <a:xfrm>
            <a:off x="395613" y="824063"/>
            <a:ext cx="8579054" cy="369332"/>
          </a:xfrm>
          <a:prstGeom prst="rect">
            <a:avLst/>
          </a:prstGeom>
          <a:noFill/>
        </p:spPr>
        <p:txBody>
          <a:bodyPr wrap="none" rtlCol="0">
            <a:spAutoFit/>
          </a:bodyPr>
          <a:lstStyle/>
          <a:p>
            <a:r>
              <a:rPr kumimoji="1" lang="en-US" altLang="zh-CN" dirty="0"/>
              <a:t>http://</a:t>
            </a:r>
            <a:r>
              <a:rPr kumimoji="1" lang="en-US" altLang="zh-CN" dirty="0" err="1"/>
              <a:t>jmeter.apache.org</a:t>
            </a:r>
            <a:r>
              <a:rPr kumimoji="1" lang="en-US" altLang="zh-CN" dirty="0"/>
              <a:t>/</a:t>
            </a:r>
            <a:r>
              <a:rPr kumimoji="1" lang="en-US" altLang="zh-CN" dirty="0" err="1"/>
              <a:t>usermanual</a:t>
            </a:r>
            <a:r>
              <a:rPr kumimoji="1" lang="en-US" altLang="zh-CN" dirty="0"/>
              <a:t>/</a:t>
            </a:r>
            <a:r>
              <a:rPr kumimoji="1" lang="en-US" altLang="zh-CN" dirty="0" err="1"/>
              <a:t>component_reference.html#setUp_Thread_Group</a:t>
            </a:r>
            <a:endParaRPr kumimoji="1" lang="zh-CN" altLang="en-US" dirty="0"/>
          </a:p>
        </p:txBody>
      </p:sp>
    </p:spTree>
    <p:extLst>
      <p:ext uri="{BB962C8B-B14F-4D97-AF65-F5344CB8AC3E}">
        <p14:creationId xmlns:p14="http://schemas.microsoft.com/office/powerpoint/2010/main" val="94385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smtClean="0"/>
              <a:t>Background</a:t>
            </a:r>
            <a:endParaRPr kumimoji="1" lang="zh-CN" altLang="en-US" dirty="0"/>
          </a:p>
        </p:txBody>
      </p:sp>
      <p:pic>
        <p:nvPicPr>
          <p:cNvPr id="4" name="内容占位符 3" descr="Screen Shot 2017-01-02 at 1.33.44 PM.png"/>
          <p:cNvPicPr>
            <a:picLocks noGrp="1" noChangeAspect="1"/>
          </p:cNvPicPr>
          <p:nvPr>
            <p:ph idx="1"/>
          </p:nvPr>
        </p:nvPicPr>
        <p:blipFill>
          <a:blip r:embed="rId2">
            <a:extLst>
              <a:ext uri="{28A0092B-C50C-407E-A947-70E740481C1C}">
                <a14:useLocalDpi xmlns:a14="http://schemas.microsoft.com/office/drawing/2010/main" val="0"/>
              </a:ext>
            </a:extLst>
          </a:blip>
          <a:srcRect l="13191" r="13191"/>
          <a:stretch>
            <a:fillRect/>
          </a:stretch>
        </p:blipFill>
        <p:spPr>
          <a:xfrm>
            <a:off x="457200" y="1143000"/>
            <a:ext cx="8229600" cy="4983163"/>
          </a:xfrm>
        </p:spPr>
      </p:pic>
    </p:spTree>
    <p:extLst>
      <p:ext uri="{BB962C8B-B14F-4D97-AF65-F5344CB8AC3E}">
        <p14:creationId xmlns:p14="http://schemas.microsoft.com/office/powerpoint/2010/main" val="4089748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943"/>
            <a:ext cx="8229600" cy="1143000"/>
          </a:xfrm>
        </p:spPr>
        <p:txBody>
          <a:bodyPr/>
          <a:lstStyle/>
          <a:p>
            <a:r>
              <a:rPr kumimoji="1" lang="zh-CN" altLang="en-US" dirty="0" smtClean="0"/>
              <a:t>监视器</a:t>
            </a:r>
            <a:endParaRPr kumimoji="1" lang="zh-CN" altLang="en-US" dirty="0"/>
          </a:p>
        </p:txBody>
      </p:sp>
      <p:sp>
        <p:nvSpPr>
          <p:cNvPr id="3" name="内容占位符 2"/>
          <p:cNvSpPr>
            <a:spLocks noGrp="1"/>
          </p:cNvSpPr>
          <p:nvPr>
            <p:ph idx="1"/>
          </p:nvPr>
        </p:nvSpPr>
        <p:spPr>
          <a:xfrm>
            <a:off x="457200" y="889000"/>
            <a:ext cx="8229600" cy="5237164"/>
          </a:xfrm>
        </p:spPr>
        <p:txBody>
          <a:bodyPr/>
          <a:lstStyle/>
          <a:p>
            <a:pPr marL="0" indent="0">
              <a:buNone/>
            </a:pPr>
            <a:r>
              <a:rPr kumimoji="1" lang="en-US" altLang="zh-CN" dirty="0" smtClean="0"/>
              <a:t>View</a:t>
            </a:r>
            <a:r>
              <a:rPr kumimoji="1" lang="zh-CN" altLang="en-US" dirty="0" smtClean="0"/>
              <a:t> </a:t>
            </a:r>
            <a:r>
              <a:rPr kumimoji="1" lang="en-US" altLang="zh-CN" dirty="0" smtClean="0"/>
              <a:t>results</a:t>
            </a:r>
            <a:r>
              <a:rPr kumimoji="1" lang="zh-CN" altLang="en-US" dirty="0" smtClean="0"/>
              <a:t> </a:t>
            </a:r>
            <a:r>
              <a:rPr kumimoji="1" lang="en-US" altLang="zh-CN" dirty="0" smtClean="0"/>
              <a:t>tree</a:t>
            </a:r>
          </a:p>
          <a:p>
            <a:pPr marL="0" indent="0">
              <a:buNone/>
            </a:pPr>
            <a:endParaRPr kumimoji="1" lang="en-US" altLang="zh-CN" dirty="0" smtClean="0"/>
          </a:p>
          <a:p>
            <a:pPr marL="0" indent="0">
              <a:buNone/>
            </a:pPr>
            <a:endParaRPr kumimoji="1" lang="zh-CN" altLang="en-US" dirty="0"/>
          </a:p>
        </p:txBody>
      </p:sp>
      <p:pic>
        <p:nvPicPr>
          <p:cNvPr id="6" name="图片 5" descr="Screen Shot 2017-01-02 at 3.11.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8830"/>
            <a:ext cx="9144000" cy="5137415"/>
          </a:xfrm>
          <a:prstGeom prst="rect">
            <a:avLst/>
          </a:prstGeom>
        </p:spPr>
      </p:pic>
    </p:spTree>
    <p:extLst>
      <p:ext uri="{BB962C8B-B14F-4D97-AF65-F5344CB8AC3E}">
        <p14:creationId xmlns:p14="http://schemas.microsoft.com/office/powerpoint/2010/main" val="15661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1667" y="592668"/>
            <a:ext cx="8692443" cy="5533496"/>
          </a:xfrm>
        </p:spPr>
        <p:txBody>
          <a:bodyPr/>
          <a:lstStyle/>
          <a:p>
            <a:pPr marL="0" indent="0">
              <a:buNone/>
            </a:pPr>
            <a:r>
              <a:rPr kumimoji="1" lang="en-US" altLang="zh-CN" dirty="0" smtClean="0"/>
              <a:t>Aggregate</a:t>
            </a:r>
            <a:r>
              <a:rPr kumimoji="1" lang="zh-CN" altLang="en-US" dirty="0" smtClean="0"/>
              <a:t> </a:t>
            </a:r>
            <a:r>
              <a:rPr kumimoji="1" lang="en-US" altLang="zh-CN" dirty="0" smtClean="0"/>
              <a:t>Report</a:t>
            </a:r>
          </a:p>
          <a:p>
            <a:pPr marL="0" indent="0">
              <a:buNone/>
            </a:pPr>
            <a:endParaRPr kumimoji="1" lang="zh-CN" altLang="en-US" dirty="0"/>
          </a:p>
        </p:txBody>
      </p:sp>
      <p:pic>
        <p:nvPicPr>
          <p:cNvPr id="5" name="图片 4" descr="Screen Shot 2017-01-02 at 3.1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9144000" cy="4057419"/>
          </a:xfrm>
          <a:prstGeom prst="rect">
            <a:avLst/>
          </a:prstGeom>
        </p:spPr>
      </p:pic>
    </p:spTree>
    <p:extLst>
      <p:ext uri="{BB962C8B-B14F-4D97-AF65-F5344CB8AC3E}">
        <p14:creationId xmlns:p14="http://schemas.microsoft.com/office/powerpoint/2010/main" val="775364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7638"/>
            <a:ext cx="8229600" cy="1143000"/>
          </a:xfrm>
        </p:spPr>
        <p:txBody>
          <a:bodyPr/>
          <a:lstStyle/>
          <a:p>
            <a:r>
              <a:rPr kumimoji="1" lang="zh-CN" altLang="en-US" dirty="0" smtClean="0"/>
              <a:t>服务器性能</a:t>
            </a:r>
            <a:endParaRPr kumimoji="1" lang="zh-CN" altLang="en-US" dirty="0"/>
          </a:p>
        </p:txBody>
      </p:sp>
      <p:sp>
        <p:nvSpPr>
          <p:cNvPr id="3" name="内容占位符 2"/>
          <p:cNvSpPr>
            <a:spLocks noGrp="1"/>
          </p:cNvSpPr>
          <p:nvPr>
            <p:ph idx="1"/>
          </p:nvPr>
        </p:nvSpPr>
        <p:spPr>
          <a:xfrm>
            <a:off x="457200" y="1417638"/>
            <a:ext cx="8229600" cy="4708525"/>
          </a:xfrm>
        </p:spPr>
        <p:txBody>
          <a:bodyPr/>
          <a:lstStyle/>
          <a:p>
            <a:pPr marL="0" indent="0">
              <a:buNone/>
            </a:pPr>
            <a:r>
              <a:rPr kumimoji="1" lang="en-US" altLang="zh-CN" dirty="0"/>
              <a:t>t</a:t>
            </a:r>
            <a:r>
              <a:rPr kumimoji="1" lang="en-US" altLang="zh-CN" dirty="0" smtClean="0"/>
              <a:t>op</a:t>
            </a:r>
          </a:p>
          <a:p>
            <a:pPr marL="0" indent="0">
              <a:buNone/>
            </a:pPr>
            <a:r>
              <a:rPr kumimoji="1" lang="en-US" altLang="zh-CN" dirty="0" smtClean="0"/>
              <a:t>free</a:t>
            </a:r>
          </a:p>
          <a:p>
            <a:pPr marL="0" indent="0">
              <a:buNone/>
            </a:pPr>
            <a:r>
              <a:rPr kumimoji="1" lang="en-US" altLang="zh-CN" dirty="0" err="1" smtClean="0"/>
              <a:t>sysstat</a:t>
            </a:r>
            <a:endParaRPr kumimoji="1" lang="en-US" altLang="zh-CN" dirty="0" smtClean="0"/>
          </a:p>
          <a:p>
            <a:pPr marL="0" indent="0">
              <a:buNone/>
            </a:pPr>
            <a:r>
              <a:rPr kumimoji="1" lang="en-US" altLang="zh-CN" dirty="0" err="1" smtClean="0"/>
              <a:t>netstat</a:t>
            </a:r>
            <a:r>
              <a:rPr kumimoji="1" lang="en-US" altLang="zh-CN" dirty="0" smtClean="0"/>
              <a:t> </a:t>
            </a:r>
          </a:p>
          <a:p>
            <a:pPr marL="0" indent="0">
              <a:buNone/>
            </a:pPr>
            <a:r>
              <a:rPr kumimoji="1" lang="en-US" altLang="zh-CN" dirty="0" err="1"/>
              <a:t>v</a:t>
            </a:r>
            <a:r>
              <a:rPr kumimoji="1" lang="en-US" altLang="zh-CN" dirty="0" err="1" smtClean="0"/>
              <a:t>mstat</a:t>
            </a:r>
            <a:endParaRPr kumimoji="1" lang="en-US" altLang="zh-CN" dirty="0" smtClean="0"/>
          </a:p>
          <a:p>
            <a:pPr marL="0" indent="0">
              <a:buNone/>
            </a:pPr>
            <a:r>
              <a:rPr kumimoji="1" lang="en-US" altLang="zh-CN" dirty="0" err="1" smtClean="0"/>
              <a:t>iostat</a:t>
            </a:r>
            <a:endParaRPr kumimoji="1" lang="en-US" altLang="zh-CN" dirty="0" smtClean="0"/>
          </a:p>
          <a:p>
            <a:pPr marL="0" indent="0">
              <a:buNone/>
            </a:pPr>
            <a:r>
              <a:rPr kumimoji="1" lang="mr-IN" altLang="zh-CN" dirty="0" smtClean="0"/>
              <a:t>…………</a:t>
            </a: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69561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err="1" smtClean="0"/>
              <a:t>Jmeter</a:t>
            </a:r>
            <a:r>
              <a:rPr kumimoji="1" lang="zh-CN" altLang="en-US" dirty="0" smtClean="0"/>
              <a:t>插件</a:t>
            </a:r>
            <a:endParaRPr kumimoji="1" lang="zh-CN" altLang="en-US" dirty="0"/>
          </a:p>
        </p:txBody>
      </p:sp>
      <p:sp>
        <p:nvSpPr>
          <p:cNvPr id="3" name="内容占位符 2"/>
          <p:cNvSpPr>
            <a:spLocks noGrp="1"/>
          </p:cNvSpPr>
          <p:nvPr>
            <p:ph idx="1"/>
          </p:nvPr>
        </p:nvSpPr>
        <p:spPr>
          <a:xfrm>
            <a:off x="457200" y="1001890"/>
            <a:ext cx="8229600" cy="5124274"/>
          </a:xfrm>
        </p:spPr>
        <p:txBody>
          <a:bodyPr/>
          <a:lstStyle/>
          <a:p>
            <a:pPr marL="0" indent="0">
              <a:buNone/>
            </a:pPr>
            <a:r>
              <a:rPr lang="en-US" altLang="zh-CN" dirty="0" err="1"/>
              <a:t>PerfMon&amp;</a:t>
            </a:r>
            <a:r>
              <a:rPr lang="en-US" altLang="zh-CN" dirty="0" err="1" smtClean="0"/>
              <a:t>ServerAgent</a:t>
            </a:r>
            <a:endParaRPr lang="en-US" altLang="zh-CN" dirty="0" smtClean="0"/>
          </a:p>
          <a:p>
            <a:pPr marL="0" indent="0">
              <a:buNone/>
            </a:pPr>
            <a:endParaRPr kumimoji="1" lang="zh-CN" altLang="en-US" dirty="0"/>
          </a:p>
        </p:txBody>
      </p:sp>
      <p:pic>
        <p:nvPicPr>
          <p:cNvPr id="4" name="内容占位符 3"/>
          <p:cNvPicPr>
            <a:picLocks noChangeAspect="1"/>
          </p:cNvPicPr>
          <p:nvPr/>
        </p:nvPicPr>
        <p:blipFill>
          <a:blip r:embed="rId2"/>
          <a:stretch>
            <a:fillRect/>
          </a:stretch>
        </p:blipFill>
        <p:spPr>
          <a:xfrm>
            <a:off x="457200" y="1690688"/>
            <a:ext cx="6259689" cy="2688129"/>
          </a:xfrm>
          <a:prstGeom prst="rect">
            <a:avLst/>
          </a:prstGeom>
        </p:spPr>
      </p:pic>
      <p:pic>
        <p:nvPicPr>
          <p:cNvPr id="5" name="图片 4"/>
          <p:cNvPicPr>
            <a:picLocks noChangeAspect="1"/>
          </p:cNvPicPr>
          <p:nvPr/>
        </p:nvPicPr>
        <p:blipFill>
          <a:blip r:embed="rId3"/>
          <a:stretch>
            <a:fillRect/>
          </a:stretch>
        </p:blipFill>
        <p:spPr>
          <a:xfrm>
            <a:off x="457201" y="3884311"/>
            <a:ext cx="3917244" cy="2314575"/>
          </a:xfrm>
          <a:prstGeom prst="rect">
            <a:avLst/>
          </a:prstGeom>
        </p:spPr>
      </p:pic>
      <p:pic>
        <p:nvPicPr>
          <p:cNvPr id="6" name="图片 5"/>
          <p:cNvPicPr>
            <a:picLocks noChangeAspect="1"/>
          </p:cNvPicPr>
          <p:nvPr/>
        </p:nvPicPr>
        <p:blipFill>
          <a:blip r:embed="rId4"/>
          <a:stretch>
            <a:fillRect/>
          </a:stretch>
        </p:blipFill>
        <p:spPr>
          <a:xfrm>
            <a:off x="4614333" y="3884311"/>
            <a:ext cx="4072467" cy="2314575"/>
          </a:xfrm>
          <a:prstGeom prst="rect">
            <a:avLst/>
          </a:prstGeom>
        </p:spPr>
      </p:pic>
    </p:spTree>
    <p:extLst>
      <p:ext uri="{BB962C8B-B14F-4D97-AF65-F5344CB8AC3E}">
        <p14:creationId xmlns:p14="http://schemas.microsoft.com/office/powerpoint/2010/main" val="100292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7638"/>
            <a:ext cx="8229600" cy="1143000"/>
          </a:xfrm>
        </p:spPr>
        <p:txBody>
          <a:bodyPr/>
          <a:lstStyle/>
          <a:p>
            <a:r>
              <a:rPr kumimoji="1" lang="zh-CN" altLang="en-US" dirty="0" smtClean="0"/>
              <a:t>性能优化</a:t>
            </a:r>
            <a:r>
              <a:rPr kumimoji="1" lang="en-US" altLang="zh-CN" dirty="0" smtClean="0"/>
              <a:t>(</a:t>
            </a:r>
            <a:r>
              <a:rPr kumimoji="1" lang="en-US" altLang="zh-CN" dirty="0" err="1" smtClean="0"/>
              <a:t>Tunning</a:t>
            </a:r>
            <a:r>
              <a:rPr kumimoji="1" lang="en-US" altLang="zh-CN" dirty="0" smtClean="0"/>
              <a:t>)</a:t>
            </a:r>
            <a:endParaRPr kumimoji="1" lang="zh-CN" altLang="en-US" dirty="0"/>
          </a:p>
        </p:txBody>
      </p:sp>
      <p:sp>
        <p:nvSpPr>
          <p:cNvPr id="3" name="内容占位符 2"/>
          <p:cNvSpPr>
            <a:spLocks noGrp="1"/>
          </p:cNvSpPr>
          <p:nvPr>
            <p:ph idx="1"/>
          </p:nvPr>
        </p:nvSpPr>
        <p:spPr>
          <a:xfrm>
            <a:off x="457200" y="1290638"/>
            <a:ext cx="8229600" cy="4835525"/>
          </a:xfrm>
        </p:spPr>
        <p:txBody>
          <a:bodyPr/>
          <a:lstStyle/>
          <a:p>
            <a:pPr marL="0" indent="0">
              <a:buNone/>
            </a:pPr>
            <a:r>
              <a:rPr kumimoji="1" lang="zh-CN" altLang="en-US" dirty="0" smtClean="0"/>
              <a:t>性能瓶颈定位</a:t>
            </a:r>
            <a:endParaRPr kumimoji="1" lang="en-US" altLang="zh-CN" dirty="0" smtClean="0"/>
          </a:p>
          <a:p>
            <a:pPr marL="0" indent="0">
              <a:buNone/>
            </a:pPr>
            <a:endParaRPr kumimoji="1" lang="en-US" altLang="zh-CN" dirty="0" smtClean="0"/>
          </a:p>
          <a:p>
            <a:pPr marL="0" indent="0">
              <a:buNone/>
            </a:pPr>
            <a:r>
              <a:rPr kumimoji="1" lang="zh-CN" altLang="en-US" dirty="0" smtClean="0"/>
              <a:t>横向扩展？</a:t>
            </a:r>
            <a:endParaRPr kumimoji="1" lang="en-US" altLang="zh-CN" dirty="0" smtClean="0"/>
          </a:p>
          <a:p>
            <a:pPr marL="0" indent="0">
              <a:buNone/>
            </a:pPr>
            <a:r>
              <a:rPr kumimoji="1" lang="zh-CN" altLang="en-US" dirty="0" smtClean="0"/>
              <a:t>更大的带宽？</a:t>
            </a:r>
            <a:endParaRPr kumimoji="1" lang="en-US" altLang="zh-CN" dirty="0" smtClean="0"/>
          </a:p>
          <a:p>
            <a:pPr marL="0" indent="0">
              <a:buNone/>
            </a:pPr>
            <a:r>
              <a:rPr kumimoji="1" lang="zh-CN" altLang="en-US" dirty="0" smtClean="0"/>
              <a:t>数据库（慢查询）？</a:t>
            </a:r>
            <a:endParaRPr kumimoji="1" lang="en-US" altLang="zh-CN" dirty="0" smtClean="0"/>
          </a:p>
          <a:p>
            <a:pPr marL="0" indent="0">
              <a:buNone/>
            </a:pPr>
            <a:r>
              <a:rPr kumimoji="1" lang="mr-IN" altLang="zh-CN" dirty="0" smtClean="0"/>
              <a:t>…………</a:t>
            </a:r>
            <a:endParaRPr kumimoji="1" lang="en-US" altLang="zh-CN" dirty="0" smtClean="0"/>
          </a:p>
          <a:p>
            <a:pPr marL="0" indent="0">
              <a:buNone/>
            </a:pPr>
            <a:endParaRPr kumimoji="1" lang="en-US" altLang="zh-CN" dirty="0" smtClean="0"/>
          </a:p>
          <a:p>
            <a:pPr marL="0" indent="0">
              <a:buNone/>
            </a:pPr>
            <a:endParaRPr kumimoji="1" lang="en-US" altLang="zh-CN" dirty="0" smtClean="0"/>
          </a:p>
        </p:txBody>
      </p:sp>
    </p:spTree>
    <p:extLst>
      <p:ext uri="{BB962C8B-B14F-4D97-AF65-F5344CB8AC3E}">
        <p14:creationId xmlns:p14="http://schemas.microsoft.com/office/powerpoint/2010/main" val="2998919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0" algn="ctr">
              <a:buNone/>
            </a:pPr>
            <a:endParaRPr kumimoji="1" lang="en-US" altLang="zh-CN" sz="4800" dirty="0" smtClean="0"/>
          </a:p>
          <a:p>
            <a:pPr marL="0" indent="0" algn="ctr">
              <a:buNone/>
            </a:pPr>
            <a:endParaRPr kumimoji="1" lang="en-US" altLang="zh-CN" sz="4800" dirty="0"/>
          </a:p>
          <a:p>
            <a:pPr marL="0" indent="0" algn="ctr">
              <a:buNone/>
            </a:pPr>
            <a:r>
              <a:rPr kumimoji="1" lang="en-US" altLang="zh-CN" sz="5400" dirty="0" smtClean="0"/>
              <a:t>Q&amp;A</a:t>
            </a:r>
            <a:endParaRPr kumimoji="1" lang="zh-CN" altLang="en-US" sz="5400" dirty="0"/>
          </a:p>
        </p:txBody>
      </p:sp>
    </p:spTree>
    <p:extLst>
      <p:ext uri="{BB962C8B-B14F-4D97-AF65-F5344CB8AC3E}">
        <p14:creationId xmlns:p14="http://schemas.microsoft.com/office/powerpoint/2010/main" val="2969114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lgn="ctr">
              <a:buNone/>
            </a:pPr>
            <a:endParaRPr kumimoji="1" lang="en-US" altLang="zh-CN" dirty="0" smtClean="0"/>
          </a:p>
          <a:p>
            <a:pPr marL="0" indent="0" algn="ctr">
              <a:buNone/>
            </a:pPr>
            <a:endParaRPr kumimoji="1" lang="en-US" altLang="zh-CN" dirty="0"/>
          </a:p>
          <a:p>
            <a:pPr marL="0" indent="0" algn="ctr">
              <a:buNone/>
            </a:pPr>
            <a:r>
              <a:rPr kumimoji="1" lang="en-US" altLang="zh-CN" sz="6600" dirty="0" smtClean="0"/>
              <a:t>Thanks</a:t>
            </a:r>
            <a:r>
              <a:rPr kumimoji="1" lang="zh-CN" altLang="en-US" sz="6600" dirty="0" smtClean="0"/>
              <a:t>！</a:t>
            </a:r>
            <a:endParaRPr kumimoji="1" lang="zh-CN" altLang="en-US" sz="6600" dirty="0"/>
          </a:p>
        </p:txBody>
      </p:sp>
    </p:spTree>
    <p:extLst>
      <p:ext uri="{BB962C8B-B14F-4D97-AF65-F5344CB8AC3E}">
        <p14:creationId xmlns:p14="http://schemas.microsoft.com/office/powerpoint/2010/main" val="218548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概念及分类(</a:t>
            </a:r>
            <a:r>
              <a:rPr kumimoji="1" lang="en-US" altLang="zh-CN" dirty="0" smtClean="0"/>
              <a:t>What</a:t>
            </a:r>
            <a:r>
              <a:rPr kumimoji="1" lang="zh-CN" altLang="zh-CN" dirty="0" smtClean="0"/>
              <a:t>)</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zh-CN" altLang="en-US" dirty="0" smtClean="0"/>
              <a:t>概念：</a:t>
            </a:r>
            <a:endParaRPr kumimoji="1" lang="en-US" altLang="zh-CN" dirty="0" smtClean="0"/>
          </a:p>
          <a:p>
            <a:pPr marL="0" indent="0">
              <a:buNone/>
            </a:pPr>
            <a:r>
              <a:rPr lang="zh-CN" altLang="en-US" dirty="0"/>
              <a:t>通过特定方式或工具，对被测系统按照一定策略施加压力，获取系统响应时间、</a:t>
            </a:r>
            <a:r>
              <a:rPr lang="en-US" altLang="zh-CN" dirty="0"/>
              <a:t>TPS</a:t>
            </a:r>
            <a:r>
              <a:rPr lang="zh-CN" altLang="en-US" dirty="0"/>
              <a:t>、吞吐量、资源利用率等性能指标，</a:t>
            </a:r>
            <a:r>
              <a:rPr lang="zh-CN" altLang="en-US" dirty="0" smtClean="0"/>
              <a:t>以保证系统</a:t>
            </a:r>
            <a:r>
              <a:rPr lang="zh-CN" altLang="en-US" dirty="0"/>
              <a:t>性能能满足用户需</a:t>
            </a:r>
            <a:r>
              <a:rPr lang="zh-CN" altLang="en-US" dirty="0" smtClean="0"/>
              <a:t>求的测试</a:t>
            </a:r>
            <a:r>
              <a:rPr lang="zh-CN" altLang="en-US" dirty="0" smtClean="0"/>
              <a:t>。</a:t>
            </a:r>
            <a:endParaRPr lang="en-US" altLang="zh-CN" dirty="0" smtClean="0"/>
          </a:p>
          <a:p>
            <a:pPr marL="0" indent="0">
              <a:buNone/>
            </a:pPr>
            <a:endParaRPr kumimoji="1" lang="en-US" altLang="zh-CN" dirty="0"/>
          </a:p>
          <a:p>
            <a:pPr marL="0" indent="0">
              <a:buNone/>
            </a:pPr>
            <a:r>
              <a:rPr kumimoji="1" lang="zh-CN" altLang="en-US" dirty="0" smtClean="0"/>
              <a:t>性能指标：并发用户数，每秒事务数，系统响应时间，服务器性能（</a:t>
            </a:r>
            <a:r>
              <a:rPr kumimoji="1" lang="en-US" altLang="zh-CN" dirty="0" smtClean="0"/>
              <a:t>CPU</a:t>
            </a:r>
            <a:r>
              <a:rPr kumimoji="1" lang="zh-CN" altLang="en-US" dirty="0" smtClean="0"/>
              <a:t>利用率</a:t>
            </a:r>
            <a:r>
              <a:rPr kumimoji="1" lang="en-US" altLang="zh-CN" dirty="0" smtClean="0"/>
              <a:t>, Memory, IO, </a:t>
            </a:r>
            <a:r>
              <a:rPr kumimoji="1" lang="zh-CN" altLang="en-US" dirty="0" smtClean="0"/>
              <a:t>网络带宽</a:t>
            </a:r>
            <a:r>
              <a:rPr kumimoji="1" lang="zh-CN" altLang="en-US" dirty="0" smtClean="0"/>
              <a:t>）</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48889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负载测试</a:t>
            </a:r>
            <a:endParaRPr kumimoji="1" lang="en-US" altLang="zh-CN" dirty="0"/>
          </a:p>
          <a:p>
            <a:pPr marL="0" indent="0">
              <a:buNone/>
            </a:pPr>
            <a:r>
              <a:rPr lang="zh-CN" altLang="en-US" dirty="0"/>
              <a:t>负载测试是通过逐步加压的方式来确定系统的处理能力、确定系统能够承受的各项阀值。例如：逐步加压，</a:t>
            </a:r>
            <a:r>
              <a:rPr lang="zh-CN" altLang="en-US" dirty="0" smtClean="0"/>
              <a:t>从而得到</a:t>
            </a:r>
            <a:r>
              <a:rPr lang="en-US" altLang="zh-CN" dirty="0" smtClean="0"/>
              <a:t>”</a:t>
            </a:r>
            <a:r>
              <a:rPr lang="zh-CN" altLang="en-US" dirty="0" smtClean="0"/>
              <a:t>响应时间不超过</a:t>
            </a:r>
            <a:r>
              <a:rPr lang="en-US" altLang="zh-CN" dirty="0" smtClean="0"/>
              <a:t>10s</a:t>
            </a:r>
            <a:r>
              <a:rPr lang="en-US" altLang="en-US" dirty="0" smtClean="0"/>
              <a:t>(</a:t>
            </a:r>
            <a:r>
              <a:rPr lang="en-US" altLang="en-US" dirty="0" smtClean="0">
                <a:latin typeface="+mn-ea"/>
              </a:rPr>
              <a:t>2/5/10原则</a:t>
            </a:r>
            <a:r>
              <a:rPr lang="en-US" altLang="en-US" dirty="0" smtClean="0"/>
              <a:t>)</a:t>
            </a:r>
            <a:r>
              <a:rPr lang="en-US" altLang="zh-CN" dirty="0" smtClean="0"/>
              <a:t>”</a:t>
            </a:r>
            <a:r>
              <a:rPr lang="zh-CN" altLang="en-US" dirty="0" smtClean="0"/>
              <a:t>，</a:t>
            </a:r>
            <a:r>
              <a:rPr lang="en-US" altLang="zh-CN" dirty="0" smtClean="0"/>
              <a:t>”</a:t>
            </a:r>
            <a:r>
              <a:rPr lang="zh-CN" altLang="en-US" dirty="0" smtClean="0"/>
              <a:t>服务器</a:t>
            </a:r>
            <a:r>
              <a:rPr lang="zh-CN" altLang="en-US" dirty="0"/>
              <a:t>平均</a:t>
            </a:r>
            <a:r>
              <a:rPr lang="en-US" altLang="zh-CN" dirty="0"/>
              <a:t>CPU</a:t>
            </a:r>
            <a:r>
              <a:rPr lang="zh-CN" altLang="en-US" dirty="0"/>
              <a:t>利用率低于</a:t>
            </a:r>
            <a:r>
              <a:rPr lang="en-US" altLang="zh-CN" dirty="0"/>
              <a:t>85%”</a:t>
            </a:r>
            <a:r>
              <a:rPr lang="zh-CN" altLang="en-US" dirty="0"/>
              <a:t>等指标的阀值。</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72700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压力测试</a:t>
            </a:r>
            <a:endParaRPr kumimoji="1" lang="en-US" altLang="zh-CN" dirty="0"/>
          </a:p>
          <a:p>
            <a:pPr marL="0" indent="0">
              <a:buNone/>
            </a:pPr>
            <a:r>
              <a:rPr lang="zh-CN" altLang="en-US" dirty="0"/>
              <a:t>压力测试：逐步增加负载，使系统某些资源达到饱和甚至失效。获得系统提供的最大服务级别的测试</a:t>
            </a:r>
            <a:r>
              <a:rPr lang="zh-CN" altLang="en-US" dirty="0" smtClean="0"/>
              <a:t>。</a:t>
            </a:r>
            <a:endParaRPr kumimoji="1" lang="en-US" altLang="zh-CN" dirty="0"/>
          </a:p>
        </p:txBody>
      </p:sp>
    </p:spTree>
    <p:extLst>
      <p:ext uri="{BB962C8B-B14F-4D97-AF65-F5344CB8AC3E}">
        <p14:creationId xmlns:p14="http://schemas.microsoft.com/office/powerpoint/2010/main" val="244747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稳定性测试</a:t>
            </a:r>
            <a:endParaRPr kumimoji="1" lang="en-US" altLang="zh-CN" dirty="0"/>
          </a:p>
          <a:p>
            <a:pPr marL="0" indent="0">
              <a:buNone/>
            </a:pPr>
            <a:r>
              <a:rPr lang="zh-CN" altLang="en-US" dirty="0"/>
              <a:t>通过给系统增加一定的业务压力（如</a:t>
            </a:r>
            <a:r>
              <a:rPr lang="en-US" altLang="zh-CN" dirty="0"/>
              <a:t>CPU</a:t>
            </a:r>
            <a:r>
              <a:rPr lang="zh-CN" altLang="en-US" dirty="0"/>
              <a:t>资源在</a:t>
            </a:r>
            <a:r>
              <a:rPr lang="en-US" altLang="zh-CN" dirty="0"/>
              <a:t>70%-90%</a:t>
            </a:r>
            <a:r>
              <a:rPr lang="zh-CN" altLang="en-US" dirty="0"/>
              <a:t>的使用率）的情况下，运行一段时间，检查系统是否稳定。因为运行时间较长，通常可以测试出系统是否有内存泄露等问题。</a:t>
            </a:r>
            <a:endParaRPr kumimoji="1" lang="zh-CN" altLang="en-US" dirty="0"/>
          </a:p>
        </p:txBody>
      </p:sp>
    </p:spTree>
    <p:extLst>
      <p:ext uri="{BB962C8B-B14F-4D97-AF65-F5344CB8AC3E}">
        <p14:creationId xmlns:p14="http://schemas.microsoft.com/office/powerpoint/2010/main" val="162532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2556"/>
            <a:ext cx="8229600" cy="5293607"/>
          </a:xfrm>
        </p:spPr>
        <p:txBody>
          <a:bodyPr>
            <a:normAutofit fontScale="92500" lnSpcReduction="20000"/>
          </a:bodyPr>
          <a:lstStyle/>
          <a:p>
            <a:pPr marL="0" indent="0">
              <a:buNone/>
            </a:pPr>
            <a:r>
              <a:rPr lang="zh-CN" altLang="en-US" dirty="0"/>
              <a:t>配置测试：对测试软件的软硬件配置的测试，找到系统各项资源的最优分配原则</a:t>
            </a:r>
            <a:r>
              <a:rPr lang="zh-CN" altLang="en-US" dirty="0" smtClean="0"/>
              <a:t>。</a:t>
            </a:r>
            <a:endParaRPr lang="en-US" altLang="zh-CN" dirty="0" smtClean="0"/>
          </a:p>
          <a:p>
            <a:pPr marL="0" indent="0">
              <a:buNone/>
            </a:pPr>
            <a:endParaRPr kumimoji="1" lang="en-US" altLang="zh-CN" dirty="0"/>
          </a:p>
          <a:p>
            <a:pPr marL="0" indent="0">
              <a:buNone/>
            </a:pPr>
            <a:r>
              <a:rPr lang="zh-CN" altLang="en-US" dirty="0"/>
              <a:t>并发测试：测试多个用户同时访问同一个应用、同一个模块或</a:t>
            </a:r>
            <a:r>
              <a:rPr lang="zh-CN" altLang="en-US" dirty="0" smtClean="0"/>
              <a:t>者数据时是否存在死锁或者其他性能问题。</a:t>
            </a:r>
            <a:endParaRPr lang="en-US" altLang="zh-CN" dirty="0" smtClean="0"/>
          </a:p>
          <a:p>
            <a:pPr marL="0" indent="0">
              <a:buNone/>
            </a:pPr>
            <a:endParaRPr lang="en-US" altLang="zh-CN" dirty="0" smtClean="0"/>
          </a:p>
          <a:p>
            <a:pPr marL="0" indent="0">
              <a:buNone/>
            </a:pPr>
            <a:r>
              <a:rPr lang="zh-CN" altLang="en-US" dirty="0"/>
              <a:t>失败测试：对于冗余备份和负载均衡的系统，通过这样的测试来检验如果系统局部发生故障用户是否能够继续使用系统，用户受多大的影响</a:t>
            </a:r>
            <a:r>
              <a:rPr lang="zh-CN" altLang="en-US" dirty="0" smtClean="0"/>
              <a:t>。例如几台机器做均衡负载</a:t>
            </a:r>
            <a:r>
              <a:rPr lang="zh-CN" altLang="en-US" dirty="0"/>
              <a:t>，一台或几台机器垮掉后系统能够承受的压力。</a:t>
            </a:r>
            <a:endParaRPr lang="zh-CN" altLang="en-US" dirty="0">
              <a:hlinkClick r:id="rId2"/>
            </a:endParaRPr>
          </a:p>
          <a:p>
            <a:pPr marL="0" indent="0">
              <a:buNone/>
            </a:pPr>
            <a:endParaRPr kumimoji="1" lang="en-US" altLang="zh-CN" dirty="0" smtClean="0"/>
          </a:p>
        </p:txBody>
      </p:sp>
    </p:spTree>
    <p:extLst>
      <p:ext uri="{BB962C8B-B14F-4D97-AF65-F5344CB8AC3E}">
        <p14:creationId xmlns:p14="http://schemas.microsoft.com/office/powerpoint/2010/main" val="97650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en-US" dirty="0" smtClean="0"/>
              <a:t>网站性能</a:t>
            </a:r>
            <a:r>
              <a:rPr kumimoji="1" lang="en-US" altLang="en-US" dirty="0" smtClean="0"/>
              <a:t>测试</a:t>
            </a:r>
            <a:r>
              <a:rPr kumimoji="1" lang="zh-CN" altLang="en-US" dirty="0" smtClean="0"/>
              <a:t>（</a:t>
            </a:r>
            <a:r>
              <a:rPr kumimoji="1" lang="en-US" altLang="zh-CN" dirty="0" smtClean="0"/>
              <a:t>How</a:t>
            </a:r>
            <a:r>
              <a:rPr kumimoji="1" lang="zh-CN" altLang="en-US" dirty="0" smtClean="0"/>
              <a:t>）</a:t>
            </a:r>
            <a:endParaRPr kumimoji="1" lang="zh-CN" altLang="en-US" dirty="0"/>
          </a:p>
        </p:txBody>
      </p:sp>
      <p:sp>
        <p:nvSpPr>
          <p:cNvPr id="3" name="内容占位符 2"/>
          <p:cNvSpPr>
            <a:spLocks noGrp="1"/>
          </p:cNvSpPr>
          <p:nvPr>
            <p:ph idx="1"/>
          </p:nvPr>
        </p:nvSpPr>
        <p:spPr>
          <a:xfrm>
            <a:off x="457200" y="1143000"/>
            <a:ext cx="8229600" cy="4983163"/>
          </a:xfrm>
        </p:spPr>
        <p:txBody>
          <a:bodyPr>
            <a:normAutofit/>
          </a:bodyPr>
          <a:lstStyle/>
          <a:p>
            <a:pPr marL="0" indent="0">
              <a:buNone/>
            </a:pPr>
            <a:r>
              <a:rPr kumimoji="1" lang="zh-CN" altLang="en-US" dirty="0" smtClean="0"/>
              <a:t>静态性能分析：</a:t>
            </a:r>
            <a:endParaRPr kumimoji="1" lang="en-US" altLang="zh-CN" dirty="0" smtClean="0"/>
          </a:p>
          <a:p>
            <a:pPr marL="0" indent="0">
              <a:buNone/>
            </a:pPr>
            <a:r>
              <a:rPr kumimoji="1" lang="en-US" altLang="zh-CN" dirty="0" err="1" smtClean="0"/>
              <a:t>PageSpeed</a:t>
            </a:r>
            <a:endParaRPr kumimoji="1" lang="en-US" altLang="zh-CN" dirty="0" smtClean="0"/>
          </a:p>
          <a:p>
            <a:pPr marL="0" indent="0">
              <a:buNone/>
            </a:pPr>
            <a:endParaRPr kumimoji="1" lang="en-US" altLang="zh-CN" dirty="0" smtClean="0"/>
          </a:p>
          <a:p>
            <a:pPr marL="0" indent="0">
              <a:buNone/>
            </a:pPr>
            <a:endParaRPr kumimoji="1" lang="zh-CN" altLang="en-US" dirty="0"/>
          </a:p>
        </p:txBody>
      </p:sp>
      <p:pic>
        <p:nvPicPr>
          <p:cNvPr id="4" name="图片 3" descr="Screen Shot 2017-01-01 at 12.17.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60466"/>
            <a:ext cx="8438444" cy="4397534"/>
          </a:xfrm>
          <a:prstGeom prst="rect">
            <a:avLst/>
          </a:prstGeom>
        </p:spPr>
      </p:pic>
    </p:spTree>
    <p:extLst>
      <p:ext uri="{BB962C8B-B14F-4D97-AF65-F5344CB8AC3E}">
        <p14:creationId xmlns:p14="http://schemas.microsoft.com/office/powerpoint/2010/main" val="302877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457200" y="1270000"/>
            <a:ext cx="8229600" cy="4856163"/>
          </a:xfrm>
        </p:spPr>
        <p:txBody>
          <a:bodyPr>
            <a:normAutofit/>
          </a:bodyPr>
          <a:lstStyle/>
          <a:p>
            <a:pPr marL="0" indent="0">
              <a:buNone/>
            </a:pPr>
            <a:r>
              <a:rPr kumimoji="1" lang="en-US" altLang="zh-CN" dirty="0" err="1"/>
              <a:t>Webbench</a:t>
            </a:r>
            <a:r>
              <a:rPr kumimoji="1" lang="zh-CN" altLang="en-US" dirty="0"/>
              <a:t> </a:t>
            </a:r>
            <a:endParaRPr kumimoji="1" lang="en-US" altLang="zh-CN" dirty="0" smtClean="0"/>
          </a:p>
          <a:p>
            <a:pPr marL="0" indent="0">
              <a:buNone/>
            </a:pPr>
            <a:r>
              <a:rPr lang="en-US" altLang="zh-CN" sz="2800" dirty="0" err="1"/>
              <a:t>webbench</a:t>
            </a:r>
            <a:r>
              <a:rPr lang="en-US" altLang="zh-CN" sz="2800" dirty="0"/>
              <a:t> -t 5s -c 100 http://</a:t>
            </a:r>
            <a:r>
              <a:rPr lang="en-US" altLang="zh-CN" sz="2800" dirty="0" err="1"/>
              <a:t>www.btcchina.com</a:t>
            </a:r>
            <a:r>
              <a:rPr lang="en-US" altLang="zh-CN" sz="2800" dirty="0"/>
              <a:t>/</a:t>
            </a:r>
            <a:endParaRPr kumimoji="1" lang="en-US" altLang="zh-CN" sz="2800" dirty="0"/>
          </a:p>
          <a:p>
            <a:pPr marL="0" indent="0">
              <a:buNone/>
            </a:pPr>
            <a:endParaRPr kumimoji="1" lang="en-US" altLang="zh-CN" dirty="0"/>
          </a:p>
          <a:p>
            <a:pPr marL="0" indent="0">
              <a:buNone/>
            </a:pPr>
            <a:r>
              <a:rPr kumimoji="1" lang="en-US" altLang="zh-CN" dirty="0"/>
              <a:t>Apache</a:t>
            </a:r>
            <a:r>
              <a:rPr kumimoji="1" lang="zh-CN" altLang="en-US" dirty="0"/>
              <a:t> </a:t>
            </a:r>
            <a:r>
              <a:rPr kumimoji="1" lang="en-US" altLang="zh-CN" dirty="0" smtClean="0"/>
              <a:t>Bench</a:t>
            </a:r>
          </a:p>
          <a:p>
            <a:pPr marL="0" indent="0">
              <a:buNone/>
            </a:pPr>
            <a:r>
              <a:rPr lang="en-US" altLang="zh-CN" sz="2800" dirty="0" err="1"/>
              <a:t>ab</a:t>
            </a:r>
            <a:r>
              <a:rPr lang="en-US" altLang="zh-CN" sz="2800" dirty="0"/>
              <a:t> -c 100 -n 1000 https://</a:t>
            </a:r>
            <a:r>
              <a:rPr lang="en-US" altLang="zh-CN" sz="2800" dirty="0" err="1"/>
              <a:t>www.btcchina.com</a:t>
            </a:r>
            <a:r>
              <a:rPr lang="en-US" altLang="zh-CN" sz="2800" dirty="0"/>
              <a:t>/</a:t>
            </a:r>
            <a:endParaRPr kumimoji="1" lang="en-US" altLang="zh-CN" sz="2800" dirty="0"/>
          </a:p>
          <a:p>
            <a:pPr marL="0" indent="0">
              <a:buNone/>
            </a:pPr>
            <a:endParaRPr kumimoji="1" lang="en-US" altLang="zh-CN" dirty="0"/>
          </a:p>
          <a:p>
            <a:pPr marL="0" indent="0">
              <a:buNone/>
            </a:pPr>
            <a:r>
              <a:rPr kumimoji="1" lang="en-US" altLang="zh-CN" dirty="0" smtClean="0"/>
              <a:t>Siege</a:t>
            </a:r>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13514536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18219</TotalTime>
  <Words>453</Words>
  <Application>Microsoft Macintosh PowerPoint</Application>
  <PresentationFormat>全屏显示(4:3)</PresentationFormat>
  <Paragraphs>97</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性能测试</vt:lpstr>
      <vt:lpstr>Background</vt:lpstr>
      <vt:lpstr>概念及分类(What)</vt:lpstr>
      <vt:lpstr>PowerPoint 演示文稿</vt:lpstr>
      <vt:lpstr>PowerPoint 演示文稿</vt:lpstr>
      <vt:lpstr>PowerPoint 演示文稿</vt:lpstr>
      <vt:lpstr>PowerPoint 演示文稿</vt:lpstr>
      <vt:lpstr>网站性能测试（How）</vt:lpstr>
      <vt:lpstr>PowerPoint 演示文稿</vt:lpstr>
      <vt:lpstr>Webbench</vt:lpstr>
      <vt:lpstr>Apache Bench(ab)</vt:lpstr>
      <vt:lpstr>Siege</vt:lpstr>
      <vt:lpstr>基本策略</vt:lpstr>
      <vt:lpstr>性能测试工具</vt:lpstr>
      <vt:lpstr>Jmeter</vt:lpstr>
      <vt:lpstr>取样器</vt:lpstr>
      <vt:lpstr>正则表达式提取器（一对一）</vt:lpstr>
      <vt:lpstr>参数化（CSV Data Set Config）</vt:lpstr>
      <vt:lpstr>线程组</vt:lpstr>
      <vt:lpstr>监视器</vt:lpstr>
      <vt:lpstr>PowerPoint 演示文稿</vt:lpstr>
      <vt:lpstr>服务器性能</vt:lpstr>
      <vt:lpstr>Jmeter插件</vt:lpstr>
      <vt:lpstr>性能优化(Tunning)</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性能测试</dc:title>
  <dc:creator>Justin Tian</dc:creator>
  <cp:lastModifiedBy>Justin Tian</cp:lastModifiedBy>
  <cp:revision>39</cp:revision>
  <dcterms:created xsi:type="dcterms:W3CDTF">2016-12-26T07:10:41Z</dcterms:created>
  <dcterms:modified xsi:type="dcterms:W3CDTF">2017-01-09T02:47:35Z</dcterms:modified>
</cp:coreProperties>
</file>