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038612c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038612c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Nh</a:t>
            </a:r>
            <a:r>
              <a:rPr lang="en"/>
              <a:t>ớ mở app stopwatch để canh giờ</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f65945ea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f65945ea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f65945ea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f65945ea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65945ea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65945ea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f65945ea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f65945ea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f65945ea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65945ea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f65945ea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f65945ea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owardsdatascience.com/naive-bayes-classifier-81d512f50a7c" TargetMode="External"/><Relationship Id="rId4" Type="http://schemas.openxmlformats.org/officeDocument/2006/relationships/hyperlink" Target="https://machinelearningcoban.com/2017/08/08/nbc/" TargetMode="External"/><Relationship Id="rId11" Type="http://schemas.openxmlformats.org/officeDocument/2006/relationships/hyperlink" Target="https://www.quora.com/Why-are-Naive-Bayes-classifiers-considered-relatively-immune-to-overfitting" TargetMode="External"/><Relationship Id="rId10" Type="http://schemas.openxmlformats.org/officeDocument/2006/relationships/hyperlink" Target="https://stats.stackexchange.com/questions/141087/i-am-wondering-why-we-use-negative-log-likelihood-sometimes" TargetMode="External"/><Relationship Id="rId12" Type="http://schemas.openxmlformats.org/officeDocument/2006/relationships/hyperlink" Target="https://medium.com/@vibhuti.siddhpura/machine-learning-algorithms-introduction-fb86623c5218" TargetMode="External"/><Relationship Id="rId9" Type="http://schemas.openxmlformats.org/officeDocument/2006/relationships/hyperlink" Target="https://stats.stackexchange.com/questions/296014/why-is-the-naive-bayes-classifier-optimal-for-0-1-loss" TargetMode="External"/><Relationship Id="rId5" Type="http://schemas.openxmlformats.org/officeDocument/2006/relationships/hyperlink" Target="https://machinelearningcoban.com/2017/07/17/mlemap/#-maximum-likelihood-estimation" TargetMode="External"/><Relationship Id="rId6" Type="http://schemas.openxmlformats.org/officeDocument/2006/relationships/hyperlink" Target="https://www.slideshare.net/ananth/an-overview-of-nave-bayes-classifier" TargetMode="External"/><Relationship Id="rId7" Type="http://schemas.openxmlformats.org/officeDocument/2006/relationships/hyperlink" Target="https://www.saedsayad.com/naive_bayesian.htm" TargetMode="External"/><Relationship Id="rId8" Type="http://schemas.openxmlformats.org/officeDocument/2006/relationships/hyperlink" Target="https://stackoverflow.com/questions/25583591/loss-risk-function-for-sci-kit-learns-naive-bayes-class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219100" y="1799275"/>
            <a:ext cx="3434400" cy="15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037EF3"/>
                </a:solidFill>
              </a:rPr>
              <a:t>NAIVE BAYES </a:t>
            </a:r>
            <a:endParaRPr b="1" sz="3600">
              <a:solidFill>
                <a:srgbClr val="037EF3"/>
              </a:solidFill>
            </a:endParaRPr>
          </a:p>
          <a:p>
            <a:pPr indent="0" lvl="0" marL="0" rtl="0" algn="l">
              <a:spcBef>
                <a:spcPts val="0"/>
              </a:spcBef>
              <a:spcAft>
                <a:spcPts val="0"/>
              </a:spcAft>
              <a:buNone/>
            </a:pPr>
            <a:r>
              <a:rPr b="1" lang="en" sz="3600">
                <a:solidFill>
                  <a:srgbClr val="037EF3"/>
                </a:solidFill>
              </a:rPr>
              <a:t>CLASSIFIER</a:t>
            </a:r>
            <a:endParaRPr b="1" sz="3600">
              <a:solidFill>
                <a:srgbClr val="037EF3"/>
              </a:solidFill>
            </a:endParaRPr>
          </a:p>
          <a:p>
            <a:pPr indent="0" lvl="0" marL="171450" rtl="0" algn="l">
              <a:spcBef>
                <a:spcPts val="0"/>
              </a:spcBef>
              <a:spcAft>
                <a:spcPts val="0"/>
              </a:spcAft>
              <a:buNone/>
            </a:pPr>
            <a:r>
              <a:t/>
            </a:r>
            <a:endParaRPr b="1" sz="3600">
              <a:solidFill>
                <a:srgbClr val="037EF3"/>
              </a:solidFill>
            </a:endParaRPr>
          </a:p>
        </p:txBody>
      </p:sp>
      <p:pic>
        <p:nvPicPr>
          <p:cNvPr id="55" name="Google Shape;55;p13"/>
          <p:cNvPicPr preferRelativeResize="0"/>
          <p:nvPr/>
        </p:nvPicPr>
        <p:blipFill>
          <a:blip r:embed="rId3">
            <a:alphaModFix/>
          </a:blip>
          <a:stretch>
            <a:fillRect/>
          </a:stretch>
        </p:blipFill>
        <p:spPr>
          <a:xfrm>
            <a:off x="3765050" y="0"/>
            <a:ext cx="537894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37EF3"/>
                </a:solidFill>
              </a:rPr>
              <a:t>Algorithms</a:t>
            </a:r>
            <a:endParaRPr b="1">
              <a:solidFill>
                <a:srgbClr val="037EF3"/>
              </a:solidFill>
            </a:endParaRPr>
          </a:p>
        </p:txBody>
      </p:sp>
      <p:sp>
        <p:nvSpPr>
          <p:cNvPr id="61" name="Google Shape;61;p14"/>
          <p:cNvSpPr txBox="1"/>
          <p:nvPr/>
        </p:nvSpPr>
        <p:spPr>
          <a:xfrm>
            <a:off x="255150" y="1265325"/>
            <a:ext cx="8460300" cy="35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1024739" y="1014713"/>
            <a:ext cx="7094525" cy="406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3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37EF3"/>
                </a:solidFill>
              </a:rPr>
              <a:t>Estimating the parameters</a:t>
            </a:r>
            <a:endParaRPr b="1">
              <a:solidFill>
                <a:srgbClr val="037EF3"/>
              </a:solidFill>
            </a:endParaRPr>
          </a:p>
          <a:p>
            <a:pPr indent="0" lvl="0" marL="0" rtl="0" algn="l">
              <a:spcBef>
                <a:spcPts val="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2774699" y="874900"/>
            <a:ext cx="3594600" cy="2167725"/>
          </a:xfrm>
          <a:prstGeom prst="rect">
            <a:avLst/>
          </a:prstGeom>
          <a:noFill/>
          <a:ln>
            <a:noFill/>
          </a:ln>
        </p:spPr>
      </p:pic>
      <p:pic>
        <p:nvPicPr>
          <p:cNvPr id="69" name="Google Shape;69;p15"/>
          <p:cNvPicPr preferRelativeResize="0"/>
          <p:nvPr/>
        </p:nvPicPr>
        <p:blipFill rotWithShape="1">
          <a:blip r:embed="rId4">
            <a:alphaModFix/>
          </a:blip>
          <a:srcRect b="0" l="-2570" r="2569" t="0"/>
          <a:stretch/>
        </p:blipFill>
        <p:spPr>
          <a:xfrm>
            <a:off x="1866775" y="3144800"/>
            <a:ext cx="5551173" cy="1008200"/>
          </a:xfrm>
          <a:prstGeom prst="rect">
            <a:avLst/>
          </a:prstGeom>
          <a:noFill/>
          <a:ln>
            <a:noFill/>
          </a:ln>
        </p:spPr>
      </p:pic>
      <p:sp>
        <p:nvSpPr>
          <p:cNvPr id="70" name="Google Shape;70;p15"/>
          <p:cNvSpPr txBox="1"/>
          <p:nvPr/>
        </p:nvSpPr>
        <p:spPr>
          <a:xfrm>
            <a:off x="423950" y="4255175"/>
            <a:ext cx="81996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Note: p(c) can be calculated using </a:t>
            </a:r>
            <a:r>
              <a:rPr b="1" lang="en" sz="1800"/>
              <a:t>MLE</a:t>
            </a:r>
            <a:r>
              <a:rPr lang="en" sz="1800"/>
              <a:t> or </a:t>
            </a:r>
            <a:r>
              <a:rPr b="1" lang="en" sz="1800"/>
              <a:t>MPA </a:t>
            </a:r>
            <a:r>
              <a:rPr lang="en" sz="1800"/>
              <a:t>estimation, the first is commonly used. </a:t>
            </a:r>
            <a:endParaRPr sz="1800"/>
          </a:p>
        </p:txBody>
      </p:sp>
      <p:sp>
        <p:nvSpPr>
          <p:cNvPr id="71" name="Google Shape;71;p15"/>
          <p:cNvSpPr txBox="1"/>
          <p:nvPr/>
        </p:nvSpPr>
        <p:spPr>
          <a:xfrm>
            <a:off x="1036300" y="3385825"/>
            <a:ext cx="2127300" cy="6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With:</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2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37EF3"/>
                </a:solidFill>
              </a:rPr>
              <a:t>Variations</a:t>
            </a:r>
            <a:endParaRPr b="1">
              <a:solidFill>
                <a:srgbClr val="037EF3"/>
              </a:solidFill>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73050" y="792775"/>
            <a:ext cx="8520600" cy="4181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2900"/>
              </a:spcBef>
              <a:spcAft>
                <a:spcPts val="0"/>
              </a:spcAft>
              <a:buClr>
                <a:schemeClr val="dk1"/>
              </a:buClr>
              <a:buSzPts val="1400"/>
              <a:buChar char="●"/>
            </a:pPr>
            <a:r>
              <a:rPr b="1" lang="en" sz="1400">
                <a:solidFill>
                  <a:schemeClr val="dk1"/>
                </a:solidFill>
                <a:highlight>
                  <a:srgbClr val="FFFFFF"/>
                </a:highlight>
              </a:rPr>
              <a:t>Multinomial Naive Bayes:</a:t>
            </a:r>
            <a:endParaRPr b="1" sz="1400">
              <a:solidFill>
                <a:schemeClr val="dk1"/>
              </a:solidFill>
              <a:highlight>
                <a:srgbClr val="FFFFFF"/>
              </a:highlight>
            </a:endParaRPr>
          </a:p>
          <a:p>
            <a:pPr indent="0" lvl="0" marL="457200" rtl="0" algn="l">
              <a:lnSpc>
                <a:spcPct val="100000"/>
              </a:lnSpc>
              <a:spcBef>
                <a:spcPts val="1400"/>
              </a:spcBef>
              <a:spcAft>
                <a:spcPts val="0"/>
              </a:spcAft>
              <a:buNone/>
            </a:pPr>
            <a:r>
              <a:rPr lang="en" sz="1400">
                <a:solidFill>
                  <a:schemeClr val="dk1"/>
                </a:solidFill>
                <a:highlight>
                  <a:srgbClr val="FFFFFF"/>
                </a:highlight>
              </a:rPr>
              <a:t>Mostly used for document classification problem, i.e whether a document belongs to the category of sports, politics, technology etc. The features/predictors used by the classifier are the frequency of the words present in the document.</a:t>
            </a:r>
            <a:endParaRPr sz="1400">
              <a:solidFill>
                <a:schemeClr val="dk1"/>
              </a:solidFill>
              <a:highlight>
                <a:srgbClr val="FFFFFF"/>
              </a:highlight>
            </a:endParaRPr>
          </a:p>
          <a:p>
            <a:pPr indent="-317500" lvl="0" marL="457200" rtl="0" algn="l">
              <a:lnSpc>
                <a:spcPct val="100000"/>
              </a:lnSpc>
              <a:spcBef>
                <a:spcPts val="1400"/>
              </a:spcBef>
              <a:spcAft>
                <a:spcPts val="0"/>
              </a:spcAft>
              <a:buClr>
                <a:schemeClr val="dk1"/>
              </a:buClr>
              <a:buSzPts val="1400"/>
              <a:buChar char="●"/>
            </a:pPr>
            <a:r>
              <a:rPr b="1" lang="en" sz="1400">
                <a:solidFill>
                  <a:schemeClr val="dk1"/>
                </a:solidFill>
                <a:highlight>
                  <a:srgbClr val="FFFFFF"/>
                </a:highlight>
              </a:rPr>
              <a:t>Bernoulli Naive Bayes:</a:t>
            </a:r>
            <a:endParaRPr b="1" sz="1400">
              <a:solidFill>
                <a:schemeClr val="dk1"/>
              </a:solidFill>
              <a:highlight>
                <a:srgbClr val="FFFFFF"/>
              </a:highlight>
            </a:endParaRPr>
          </a:p>
          <a:p>
            <a:pPr indent="0" lvl="0" marL="457200" rtl="0" algn="l">
              <a:lnSpc>
                <a:spcPct val="100000"/>
              </a:lnSpc>
              <a:spcBef>
                <a:spcPts val="1400"/>
              </a:spcBef>
              <a:spcAft>
                <a:spcPts val="0"/>
              </a:spcAft>
              <a:buNone/>
            </a:pPr>
            <a:r>
              <a:rPr lang="en" sz="1400">
                <a:solidFill>
                  <a:schemeClr val="dk1"/>
                </a:solidFill>
                <a:highlight>
                  <a:srgbClr val="FFFFFF"/>
                </a:highlight>
              </a:rPr>
              <a:t>This is similar to the multinomial naive bayes but the predictors are boolean variables. The parameters that we use to predict the class variable take up only values yes or no, for example if a word occurs in the text or not.</a:t>
            </a:r>
            <a:endParaRPr sz="1400">
              <a:solidFill>
                <a:schemeClr val="dk1"/>
              </a:solidFill>
              <a:highlight>
                <a:srgbClr val="FFFFFF"/>
              </a:highlight>
            </a:endParaRPr>
          </a:p>
          <a:p>
            <a:pPr indent="-317500" lvl="0" marL="457200" rtl="0" algn="l">
              <a:lnSpc>
                <a:spcPct val="100000"/>
              </a:lnSpc>
              <a:spcBef>
                <a:spcPts val="2900"/>
              </a:spcBef>
              <a:spcAft>
                <a:spcPts val="0"/>
              </a:spcAft>
              <a:buSzPts val="1400"/>
              <a:buChar char="●"/>
            </a:pPr>
            <a:r>
              <a:rPr b="1" lang="en" sz="1400">
                <a:solidFill>
                  <a:schemeClr val="dk1"/>
                </a:solidFill>
                <a:highlight>
                  <a:srgbClr val="FFFFFF"/>
                </a:highlight>
              </a:rPr>
              <a:t>Gaussian Naive Bayes:</a:t>
            </a:r>
            <a:endParaRPr b="1" sz="1400">
              <a:solidFill>
                <a:schemeClr val="dk1"/>
              </a:solidFill>
              <a:highlight>
                <a:srgbClr val="FFFFFF"/>
              </a:highlight>
            </a:endParaRPr>
          </a:p>
          <a:p>
            <a:pPr indent="0" lvl="0" marL="457200" rtl="0" algn="l">
              <a:lnSpc>
                <a:spcPct val="100000"/>
              </a:lnSpc>
              <a:spcBef>
                <a:spcPts val="1400"/>
              </a:spcBef>
              <a:spcAft>
                <a:spcPts val="0"/>
              </a:spcAft>
              <a:buNone/>
            </a:pPr>
            <a:r>
              <a:rPr lang="en" sz="1400">
                <a:solidFill>
                  <a:schemeClr val="dk1"/>
                </a:solidFill>
                <a:highlight>
                  <a:srgbClr val="FFFFFF"/>
                </a:highlight>
              </a:rPr>
              <a:t>When the predictors take up a continuous value and are not discrete, we assume that these values are sampled from a gaussian distribution.</a:t>
            </a:r>
            <a:endParaRPr sz="1400">
              <a:solidFill>
                <a:schemeClr val="dk1"/>
              </a:solidFill>
              <a:highlight>
                <a:srgbClr val="FFFFFF"/>
              </a:highlight>
            </a:endParaRPr>
          </a:p>
          <a:p>
            <a:pPr indent="0" lvl="0" marL="457200" rtl="0" algn="l">
              <a:lnSpc>
                <a:spcPct val="100000"/>
              </a:lnSpc>
              <a:spcBef>
                <a:spcPts val="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4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37EF3"/>
                </a:solidFill>
              </a:rPr>
              <a:t>Loss function</a:t>
            </a:r>
            <a:endParaRPr b="1">
              <a:solidFill>
                <a:srgbClr val="037EF3"/>
              </a:solidFil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Maximum Log-likelihood or Negative Log-likelihood</a:t>
            </a:r>
            <a:endParaRPr sz="2000"/>
          </a:p>
        </p:txBody>
      </p:sp>
      <p:pic>
        <p:nvPicPr>
          <p:cNvPr id="84" name="Google Shape;84;p17"/>
          <p:cNvPicPr preferRelativeResize="0"/>
          <p:nvPr/>
        </p:nvPicPr>
        <p:blipFill>
          <a:blip r:embed="rId3">
            <a:alphaModFix/>
          </a:blip>
          <a:stretch>
            <a:fillRect/>
          </a:stretch>
        </p:blipFill>
        <p:spPr>
          <a:xfrm>
            <a:off x="1988450" y="2228425"/>
            <a:ext cx="4956800" cy="164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99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37EF3"/>
                </a:solidFill>
              </a:rPr>
              <a:t>Overfitting</a:t>
            </a:r>
            <a:endParaRPr b="1">
              <a:solidFill>
                <a:srgbClr val="037EF3"/>
              </a:solidFill>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Not likely, if properly implemented.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To avoid overfitting:</a:t>
            </a:r>
            <a:endParaRPr/>
          </a:p>
          <a:p>
            <a:pPr indent="-317500" lvl="1" marL="914400" rtl="0" algn="l">
              <a:spcBef>
                <a:spcPts val="0"/>
              </a:spcBef>
              <a:spcAft>
                <a:spcPts val="0"/>
              </a:spcAft>
              <a:buSzPts val="1400"/>
              <a:buChar char="○"/>
            </a:pPr>
            <a:r>
              <a:rPr lang="en" sz="1800"/>
              <a:t>Use k-fold cross validation</a:t>
            </a:r>
            <a:endParaRPr sz="1800"/>
          </a:p>
          <a:p>
            <a:pPr indent="-317500" lvl="1" marL="914400" rtl="0" algn="l">
              <a:spcBef>
                <a:spcPts val="0"/>
              </a:spcBef>
              <a:spcAft>
                <a:spcPts val="0"/>
              </a:spcAft>
              <a:buSzPts val="1400"/>
              <a:buChar char="○"/>
            </a:pPr>
            <a:r>
              <a:rPr lang="en"/>
              <a:t> </a:t>
            </a:r>
            <a:r>
              <a:rPr lang="en" sz="1800"/>
              <a:t>Have a validation dataset</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eferences:</a:t>
            </a:r>
            <a:endParaRPr/>
          </a:p>
        </p:txBody>
      </p:sp>
      <p:sp>
        <p:nvSpPr>
          <p:cNvPr id="96" name="Google Shape;96;p19"/>
          <p:cNvSpPr txBox="1"/>
          <p:nvPr>
            <p:ph idx="1" type="body"/>
          </p:nvPr>
        </p:nvSpPr>
        <p:spPr>
          <a:xfrm>
            <a:off x="311700" y="1152475"/>
            <a:ext cx="8520600" cy="372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100" u="sng">
                <a:solidFill>
                  <a:schemeClr val="hlink"/>
                </a:solidFill>
                <a:hlinkClick r:id="rId3"/>
              </a:rPr>
              <a:t>https://towardsdatascience.com/naive-bayes-classifier-81d512f50a7c</a:t>
            </a:r>
            <a:endParaRPr/>
          </a:p>
          <a:p>
            <a:pPr indent="-342900" lvl="0" marL="457200" rtl="0" algn="l">
              <a:spcBef>
                <a:spcPts val="0"/>
              </a:spcBef>
              <a:spcAft>
                <a:spcPts val="0"/>
              </a:spcAft>
              <a:buSzPts val="1800"/>
              <a:buAutoNum type="arabicPeriod"/>
            </a:pPr>
            <a:r>
              <a:rPr lang="en" sz="1100" u="sng">
                <a:solidFill>
                  <a:schemeClr val="hlink"/>
                </a:solidFill>
                <a:hlinkClick r:id="rId4"/>
              </a:rPr>
              <a:t>https://machinelearningcoban.com/2017/08/08/nbc/</a:t>
            </a:r>
            <a:endParaRPr/>
          </a:p>
          <a:p>
            <a:pPr indent="-342900" lvl="0" marL="457200" rtl="0" algn="l">
              <a:spcBef>
                <a:spcPts val="0"/>
              </a:spcBef>
              <a:spcAft>
                <a:spcPts val="0"/>
              </a:spcAft>
              <a:buSzPts val="1800"/>
              <a:buAutoNum type="arabicPeriod"/>
            </a:pPr>
            <a:r>
              <a:rPr lang="en" sz="1100" u="sng">
                <a:solidFill>
                  <a:schemeClr val="hlink"/>
                </a:solidFill>
                <a:hlinkClick r:id="rId5"/>
              </a:rPr>
              <a:t>https://machinelearningcoban.com/2017/07/17/mlemap/#-maximum-likelihood-estimation</a:t>
            </a:r>
            <a:endParaRPr/>
          </a:p>
          <a:p>
            <a:pPr indent="-342900" lvl="0" marL="457200" rtl="0" algn="l">
              <a:spcBef>
                <a:spcPts val="0"/>
              </a:spcBef>
              <a:spcAft>
                <a:spcPts val="0"/>
              </a:spcAft>
              <a:buSzPts val="1800"/>
              <a:buAutoNum type="arabicPeriod"/>
            </a:pPr>
            <a:r>
              <a:rPr lang="en" sz="1100" u="sng">
                <a:solidFill>
                  <a:schemeClr val="hlink"/>
                </a:solidFill>
                <a:hlinkClick r:id="rId6"/>
              </a:rPr>
              <a:t>https://www.slideshare.net/ananth/an-overview-of-nave-bayes-classifier</a:t>
            </a:r>
            <a:endParaRPr/>
          </a:p>
          <a:p>
            <a:pPr indent="-342900" lvl="0" marL="457200" rtl="0" algn="l">
              <a:spcBef>
                <a:spcPts val="0"/>
              </a:spcBef>
              <a:spcAft>
                <a:spcPts val="0"/>
              </a:spcAft>
              <a:buSzPts val="1800"/>
              <a:buAutoNum type="arabicPeriod"/>
            </a:pPr>
            <a:r>
              <a:rPr lang="en" sz="1100" u="sng">
                <a:solidFill>
                  <a:schemeClr val="hlink"/>
                </a:solidFill>
                <a:hlinkClick r:id="rId7"/>
              </a:rPr>
              <a:t>https://www.saedsayad.com/naive_bayesian.htm</a:t>
            </a:r>
            <a:endParaRPr/>
          </a:p>
          <a:p>
            <a:pPr indent="-342900" lvl="0" marL="457200" rtl="0" algn="l">
              <a:spcBef>
                <a:spcPts val="0"/>
              </a:spcBef>
              <a:spcAft>
                <a:spcPts val="0"/>
              </a:spcAft>
              <a:buSzPts val="1800"/>
              <a:buAutoNum type="arabicPeriod"/>
            </a:pPr>
            <a:r>
              <a:rPr lang="en" sz="1100" u="sng">
                <a:solidFill>
                  <a:schemeClr val="hlink"/>
                </a:solidFill>
                <a:hlinkClick r:id="rId8"/>
              </a:rPr>
              <a:t>https://stackoverflow.com/questions/25583591/loss-risk-function-for-sci-kit-learns-naive-bayes-classifier</a:t>
            </a:r>
            <a:endParaRPr/>
          </a:p>
          <a:p>
            <a:pPr indent="-342900" lvl="0" marL="457200" rtl="0" algn="l">
              <a:spcBef>
                <a:spcPts val="0"/>
              </a:spcBef>
              <a:spcAft>
                <a:spcPts val="0"/>
              </a:spcAft>
              <a:buSzPts val="1800"/>
              <a:buAutoNum type="arabicPeriod"/>
            </a:pPr>
            <a:r>
              <a:rPr lang="en" sz="1100" u="sng">
                <a:solidFill>
                  <a:schemeClr val="hlink"/>
                </a:solidFill>
                <a:hlinkClick r:id="rId9"/>
              </a:rPr>
              <a:t>https://stats.stackexchange.com/questions/296014/why-is-the-naive-bayes-classifier-optimal-for-0-1-loss</a:t>
            </a:r>
            <a:endParaRPr/>
          </a:p>
          <a:p>
            <a:pPr indent="-342900" lvl="0" marL="457200" rtl="0" algn="l">
              <a:spcBef>
                <a:spcPts val="0"/>
              </a:spcBef>
              <a:spcAft>
                <a:spcPts val="0"/>
              </a:spcAft>
              <a:buSzPts val="1800"/>
              <a:buAutoNum type="arabicPeriod"/>
            </a:pPr>
            <a:r>
              <a:rPr lang="en" sz="1100" u="sng">
                <a:solidFill>
                  <a:schemeClr val="hlink"/>
                </a:solidFill>
                <a:hlinkClick r:id="rId10"/>
              </a:rPr>
              <a:t>https://stats.stackexchange.com/questions/141087/i-am-wondering-why-we-use-negative-log-likelihood-sometimes</a:t>
            </a:r>
            <a:endParaRPr/>
          </a:p>
          <a:p>
            <a:pPr indent="-342900" lvl="0" marL="457200" rtl="0" algn="l">
              <a:spcBef>
                <a:spcPts val="0"/>
              </a:spcBef>
              <a:spcAft>
                <a:spcPts val="0"/>
              </a:spcAft>
              <a:buSzPts val="1800"/>
              <a:buAutoNum type="arabicPeriod"/>
            </a:pPr>
            <a:r>
              <a:rPr lang="en" sz="1100" u="sng">
                <a:solidFill>
                  <a:schemeClr val="hlink"/>
                </a:solidFill>
                <a:hlinkClick r:id="rId11"/>
              </a:rPr>
              <a:t>https://www.quora.com/Why-are-Naive-Bayes-classifiers-considered-relatively-immune-to-overfitting</a:t>
            </a:r>
            <a:endParaRPr/>
          </a:p>
          <a:p>
            <a:pPr indent="-342900" lvl="0" marL="457200" rtl="0" algn="l">
              <a:spcBef>
                <a:spcPts val="0"/>
              </a:spcBef>
              <a:spcAft>
                <a:spcPts val="0"/>
              </a:spcAft>
              <a:buSzPts val="1800"/>
              <a:buAutoNum type="arabicPeriod"/>
            </a:pPr>
            <a:r>
              <a:rPr lang="en" sz="1100" u="sng">
                <a:solidFill>
                  <a:schemeClr val="hlink"/>
                </a:solidFill>
                <a:hlinkClick r:id="rId12"/>
              </a:rPr>
              <a:t>https://medium.com/@vibhuti.siddhpura/machine-learning-algorithms-introduction-fb86623c5218</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