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8288000" cy="10287000"/>
  <p:notesSz cx="6858000" cy="9144000"/>
  <p:embeddedFontLst>
    <p:embeddedFont>
      <p:font typeface="Century Gothic Paneuropean Bold" charset="1" panose="020B0702020202020204"/>
      <p:regular r:id="rId27"/>
    </p:embeddedFont>
    <p:embeddedFont>
      <p:font typeface="Century Gothic Paneuropean" charset="1" panose="020B0502020202020204"/>
      <p:regular r:id="rId28"/>
    </p:embeddedFont>
    <p:embeddedFont>
      <p:font typeface="Open Sans" charset="1" panose="020B0606030504020204"/>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1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9.jpeg" Type="http://schemas.openxmlformats.org/officeDocument/2006/relationships/image"/><Relationship Id="rId5" Target="../media/image20.jpe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25.png" Type="http://schemas.openxmlformats.org/officeDocument/2006/relationships/image"/><Relationship Id="rId7" Target="../media/image26.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0" y="2742484"/>
            <a:ext cx="18554676" cy="1543050"/>
          </a:xfrm>
          <a:prstGeom prst="rect">
            <a:avLst/>
          </a:prstGeom>
        </p:spPr>
        <p:txBody>
          <a:bodyPr anchor="t" rtlCol="false" tIns="0" lIns="0" bIns="0" rIns="0">
            <a:spAutoFit/>
          </a:bodyPr>
          <a:lstStyle/>
          <a:p>
            <a:pPr algn="ctr">
              <a:lnSpc>
                <a:spcPts val="12599"/>
              </a:lnSpc>
            </a:pPr>
            <a:r>
              <a:rPr lang="en-US" b="true" sz="9000">
                <a:solidFill>
                  <a:srgbClr val="000000"/>
                </a:solidFill>
                <a:latin typeface="Century Gothic Paneuropean Bold"/>
                <a:ea typeface="Century Gothic Paneuropean Bold"/>
                <a:cs typeface="Century Gothic Paneuropean Bold"/>
                <a:sym typeface="Century Gothic Paneuropean Bold"/>
              </a:rPr>
              <a:t>KHẢO </a:t>
            </a:r>
            <a:r>
              <a:rPr lang="en-US" b="true" sz="9000">
                <a:solidFill>
                  <a:srgbClr val="000000"/>
                </a:solidFill>
                <a:latin typeface="Century Gothic Paneuropean Bold"/>
                <a:ea typeface="Century Gothic Paneuropean Bold"/>
                <a:cs typeface="Century Gothic Paneuropean Bold"/>
                <a:sym typeface="Century Gothic Paneuropean Bold"/>
              </a:rPr>
              <a:t>SÁT DỮ LIỆU ĐỀ TÀI</a:t>
            </a:r>
          </a:p>
        </p:txBody>
      </p:sp>
      <p:sp>
        <p:nvSpPr>
          <p:cNvPr name="TextBox 3" id="3"/>
          <p:cNvSpPr txBox="true"/>
          <p:nvPr/>
        </p:nvSpPr>
        <p:spPr>
          <a:xfrm rot="0">
            <a:off x="5016263" y="7044123"/>
            <a:ext cx="8522150" cy="1058648"/>
          </a:xfrm>
          <a:prstGeom prst="rect">
            <a:avLst/>
          </a:prstGeom>
        </p:spPr>
        <p:txBody>
          <a:bodyPr anchor="t" rtlCol="false" tIns="0" lIns="0" bIns="0" rIns="0">
            <a:spAutoFit/>
          </a:bodyPr>
          <a:lstStyle/>
          <a:p>
            <a:pPr algn="ctr">
              <a:lnSpc>
                <a:spcPts val="8642"/>
              </a:lnSpc>
            </a:pPr>
            <a:r>
              <a:rPr lang="en-US" sz="6173">
                <a:solidFill>
                  <a:srgbClr val="000000"/>
                </a:solidFill>
                <a:latin typeface="Century Gothic Paneuropean"/>
                <a:ea typeface="Century Gothic Paneuropean"/>
                <a:cs typeface="Century Gothic Paneuropean"/>
                <a:sym typeface="Century Gothic Paneuropean"/>
              </a:rPr>
              <a:t>By Dang Huy Hoang</a:t>
            </a: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5" id="15"/>
          <p:cNvSpPr txBox="true"/>
          <p:nvPr/>
        </p:nvSpPr>
        <p:spPr>
          <a:xfrm rot="0">
            <a:off x="1664470" y="4706463"/>
            <a:ext cx="15225736" cy="2152676"/>
          </a:xfrm>
          <a:prstGeom prst="rect">
            <a:avLst/>
          </a:prstGeom>
        </p:spPr>
        <p:txBody>
          <a:bodyPr anchor="t" rtlCol="false" tIns="0" lIns="0" bIns="0" rIns="0">
            <a:spAutoFit/>
          </a:bodyPr>
          <a:lstStyle/>
          <a:p>
            <a:pPr algn="ctr">
              <a:lnSpc>
                <a:spcPts val="5744"/>
              </a:lnSpc>
            </a:pPr>
            <a:r>
              <a:rPr lang="en-US" b="true" sz="4102">
                <a:solidFill>
                  <a:srgbClr val="FAE7BC"/>
                </a:solidFill>
                <a:latin typeface="Century Gothic Paneuropean Bold"/>
                <a:ea typeface="Century Gothic Paneuropean Bold"/>
                <a:cs typeface="Century Gothic Paneuropean Bold"/>
                <a:sym typeface="Century Gothic Paneuropean Bold"/>
              </a:rPr>
              <a:t>XÂY DỰNG HỆ THỐNG NHẬN DIỆN KHUÔN MẶT SỬ DỤNG PHƯƠNG PHÁP MẠNG NƠ-RON SONG SINH</a:t>
            </a:r>
          </a:p>
          <a:p>
            <a:pPr algn="ctr">
              <a:lnSpc>
                <a:spcPts val="5744"/>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119992" y="952250"/>
            <a:ext cx="7302410" cy="4172806"/>
          </a:xfrm>
          <a:custGeom>
            <a:avLst/>
            <a:gdLst/>
            <a:ahLst/>
            <a:cxnLst/>
            <a:rect r="r" b="b" t="t" l="l"/>
            <a:pathLst>
              <a:path h="4172806" w="7302410">
                <a:moveTo>
                  <a:pt x="0" y="0"/>
                </a:moveTo>
                <a:lnTo>
                  <a:pt x="7302409" y="0"/>
                </a:lnTo>
                <a:lnTo>
                  <a:pt x="7302409" y="4172806"/>
                </a:lnTo>
                <a:lnTo>
                  <a:pt x="0" y="4172806"/>
                </a:lnTo>
                <a:lnTo>
                  <a:pt x="0" y="0"/>
                </a:lnTo>
                <a:close/>
              </a:path>
            </a:pathLst>
          </a:custGeom>
          <a:blipFill>
            <a:blip r:embed="rId2"/>
            <a:stretch>
              <a:fillRect l="-45" t="0" r="-45" b="0"/>
            </a:stretch>
          </a:blipFill>
        </p:spPr>
      </p:sp>
      <p:grpSp>
        <p:nvGrpSpPr>
          <p:cNvPr name="Group 3" id="3"/>
          <p:cNvGrpSpPr/>
          <p:nvPr/>
        </p:nvGrpSpPr>
        <p:grpSpPr>
          <a:xfrm rot="0">
            <a:off x="1671894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1626100" y="868504"/>
            <a:ext cx="7255659" cy="4146091"/>
          </a:xfrm>
          <a:custGeom>
            <a:avLst/>
            <a:gdLst/>
            <a:ahLst/>
            <a:cxnLst/>
            <a:rect r="r" b="b" t="t" l="l"/>
            <a:pathLst>
              <a:path h="4146091" w="7255659">
                <a:moveTo>
                  <a:pt x="0" y="0"/>
                </a:moveTo>
                <a:lnTo>
                  <a:pt x="7255659" y="0"/>
                </a:lnTo>
                <a:lnTo>
                  <a:pt x="7255659" y="4146091"/>
                </a:lnTo>
                <a:lnTo>
                  <a:pt x="0" y="4146091"/>
                </a:lnTo>
                <a:lnTo>
                  <a:pt x="0" y="0"/>
                </a:lnTo>
                <a:close/>
              </a:path>
            </a:pathLst>
          </a:custGeom>
          <a:blipFill>
            <a:blip r:embed="rId5"/>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2814980" y="6770923"/>
            <a:ext cx="814482" cy="814482"/>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AE7BC"/>
            </a:solidFill>
          </p:spPr>
        </p:sp>
        <p:sp>
          <p:nvSpPr>
            <p:cNvPr name="TextBox 17" id="17"/>
            <p:cNvSpPr txBox="true"/>
            <p:nvPr/>
          </p:nvSpPr>
          <p:spPr>
            <a:xfrm>
              <a:off x="190500" y="152400"/>
              <a:ext cx="431800" cy="4699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2814980" y="8030652"/>
            <a:ext cx="814482" cy="814482"/>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AE7BC"/>
            </a:solidFill>
          </p:spPr>
        </p:sp>
        <p:sp>
          <p:nvSpPr>
            <p:cNvPr name="TextBox 20" id="20"/>
            <p:cNvSpPr txBox="true"/>
            <p:nvPr/>
          </p:nvSpPr>
          <p:spPr>
            <a:xfrm>
              <a:off x="190500" y="152400"/>
              <a:ext cx="431800" cy="469900"/>
            </a:xfrm>
            <a:prstGeom prst="rect">
              <a:avLst/>
            </a:prstGeom>
          </p:spPr>
          <p:txBody>
            <a:bodyPr anchor="ctr" rtlCol="false" tIns="50800" lIns="50800" bIns="50800" rIns="50800"/>
            <a:lstStyle/>
            <a:p>
              <a:pPr algn="ctr">
                <a:lnSpc>
                  <a:spcPts val="2659"/>
                </a:lnSpc>
              </a:pPr>
            </a:p>
          </p:txBody>
        </p:sp>
      </p:grpSp>
      <p:sp>
        <p:nvSpPr>
          <p:cNvPr name="TextBox 21" id="21"/>
          <p:cNvSpPr txBox="true"/>
          <p:nvPr/>
        </p:nvSpPr>
        <p:spPr>
          <a:xfrm rot="0">
            <a:off x="1626100" y="5081270"/>
            <a:ext cx="7255659" cy="989965"/>
          </a:xfrm>
          <a:prstGeom prst="rect">
            <a:avLst/>
          </a:prstGeom>
        </p:spPr>
        <p:txBody>
          <a:bodyPr anchor="t" rtlCol="false" tIns="0" lIns="0" bIns="0" rIns="0">
            <a:spAutoFit/>
          </a:bodyPr>
          <a:lstStyle/>
          <a:p>
            <a:pPr algn="just">
              <a:lnSpc>
                <a:spcPts val="2659"/>
              </a:lnSpc>
              <a:spcBef>
                <a:spcPct val="0"/>
              </a:spcBef>
            </a:pPr>
            <a:r>
              <a:rPr lang="en-US" sz="1899">
                <a:solidFill>
                  <a:srgbClr val="000000"/>
                </a:solidFill>
                <a:latin typeface="Open Sans"/>
                <a:ea typeface="Open Sans"/>
                <a:cs typeface="Open Sans"/>
                <a:sym typeface="Open Sans"/>
              </a:rPr>
              <a:t>Hai nhóm cột sẽ được hiển </a:t>
            </a:r>
            <a:r>
              <a:rPr lang="en-US" sz="1899">
                <a:solidFill>
                  <a:srgbClr val="000000"/>
                </a:solidFill>
                <a:latin typeface="Open Sans"/>
                <a:ea typeface="Open Sans"/>
                <a:cs typeface="Open Sans"/>
                <a:sym typeface="Open Sans"/>
              </a:rPr>
              <a:t>thị, một cho "Có pre-trained" và một cho "Không". Nhóm "Có pre-trained" sẽ có hai cột thể hiện mức giảm thời gian huấn luyện và mức tăng độ chính xác.</a:t>
            </a:r>
          </a:p>
        </p:txBody>
      </p:sp>
      <p:sp>
        <p:nvSpPr>
          <p:cNvPr name="TextBox 22" id="22"/>
          <p:cNvSpPr txBox="true"/>
          <p:nvPr/>
        </p:nvSpPr>
        <p:spPr>
          <a:xfrm rot="0">
            <a:off x="9416975" y="5105400"/>
            <a:ext cx="7005426" cy="656590"/>
          </a:xfrm>
          <a:prstGeom prst="rect">
            <a:avLst/>
          </a:prstGeom>
        </p:spPr>
        <p:txBody>
          <a:bodyPr anchor="t" rtlCol="false" tIns="0" lIns="0" bIns="0" rIns="0">
            <a:spAutoFit/>
          </a:bodyPr>
          <a:lstStyle/>
          <a:p>
            <a:pPr algn="just">
              <a:lnSpc>
                <a:spcPts val="2659"/>
              </a:lnSpc>
              <a:spcBef>
                <a:spcPct val="0"/>
              </a:spcBef>
            </a:pPr>
            <a:r>
              <a:rPr lang="en-US" sz="1899">
                <a:solidFill>
                  <a:srgbClr val="000000"/>
                </a:solidFill>
                <a:latin typeface="Open Sans"/>
                <a:ea typeface="Open Sans"/>
                <a:cs typeface="Open Sans"/>
                <a:sym typeface="Open Sans"/>
              </a:rPr>
              <a:t>Biểu đồ sẽ cho </a:t>
            </a:r>
            <a:r>
              <a:rPr lang="en-US" sz="1899">
                <a:solidFill>
                  <a:srgbClr val="000000"/>
                </a:solidFill>
                <a:latin typeface="Open Sans"/>
                <a:ea typeface="Open Sans"/>
                <a:cs typeface="Open Sans"/>
                <a:sym typeface="Open Sans"/>
              </a:rPr>
              <a:t>thấy xu hướng thời gian suy luận tăng lên khi độ sâu của mạng tăng.</a:t>
            </a:r>
          </a:p>
        </p:txBody>
      </p:sp>
      <p:sp>
        <p:nvSpPr>
          <p:cNvPr name="TextBox 23" id="23"/>
          <p:cNvSpPr txBox="true"/>
          <p:nvPr/>
        </p:nvSpPr>
        <p:spPr>
          <a:xfrm rot="0">
            <a:off x="3952698" y="6906701"/>
            <a:ext cx="12766244" cy="1543051"/>
          </a:xfrm>
          <a:prstGeom prst="rect">
            <a:avLst/>
          </a:prstGeom>
        </p:spPr>
        <p:txBody>
          <a:bodyPr anchor="t" rtlCol="false" tIns="0" lIns="0" bIns="0" rIns="0">
            <a:spAutoFit/>
          </a:bodyPr>
          <a:lstStyle/>
          <a:p>
            <a:pPr algn="just">
              <a:lnSpc>
                <a:spcPts val="4199"/>
              </a:lnSpc>
            </a:pPr>
            <a:r>
              <a:rPr lang="en-US" sz="2999">
                <a:solidFill>
                  <a:srgbClr val="000000"/>
                </a:solidFill>
                <a:latin typeface="Open Sans"/>
                <a:ea typeface="Open Sans"/>
                <a:cs typeface="Open Sans"/>
                <a:sym typeface="Open Sans"/>
              </a:rPr>
              <a:t>Sử dụng</a:t>
            </a:r>
            <a:r>
              <a:rPr lang="en-US" sz="2999">
                <a:solidFill>
                  <a:srgbClr val="000000"/>
                </a:solidFill>
                <a:latin typeface="Open Sans"/>
                <a:ea typeface="Open Sans"/>
                <a:cs typeface="Open Sans"/>
                <a:sym typeface="Open Sans"/>
              </a:rPr>
              <a:t> ResNet50 pre-trained giảm thời gian huấn luyện 30% và tăng độ chính xác 5%.</a:t>
            </a:r>
          </a:p>
          <a:p>
            <a:pPr algn="just">
              <a:lnSpc>
                <a:spcPts val="4199"/>
              </a:lnSpc>
            </a:pPr>
          </a:p>
        </p:txBody>
      </p:sp>
      <p:sp>
        <p:nvSpPr>
          <p:cNvPr name="TextBox 24" id="24"/>
          <p:cNvSpPr txBox="true"/>
          <p:nvPr/>
        </p:nvSpPr>
        <p:spPr>
          <a:xfrm rot="0">
            <a:off x="3952698" y="8049796"/>
            <a:ext cx="12766244" cy="1543051"/>
          </a:xfrm>
          <a:prstGeom prst="rect">
            <a:avLst/>
          </a:prstGeom>
        </p:spPr>
        <p:txBody>
          <a:bodyPr anchor="t" rtlCol="false" tIns="0" lIns="0" bIns="0" rIns="0">
            <a:spAutoFit/>
          </a:bodyPr>
          <a:lstStyle/>
          <a:p>
            <a:pPr algn="just">
              <a:lnSpc>
                <a:spcPts val="4199"/>
              </a:lnSpc>
            </a:pPr>
            <a:r>
              <a:rPr lang="en-US" sz="2999">
                <a:solidFill>
                  <a:srgbClr val="000000"/>
                </a:solidFill>
                <a:latin typeface="Open Sans"/>
                <a:ea typeface="Open Sans"/>
                <a:cs typeface="Open Sans"/>
                <a:sym typeface="Open Sans"/>
              </a:rPr>
              <a:t>Mạng</a:t>
            </a:r>
            <a:r>
              <a:rPr lang="en-US" sz="2999">
                <a:solidFill>
                  <a:srgbClr val="000000"/>
                </a:solidFill>
                <a:latin typeface="Open Sans"/>
                <a:ea typeface="Open Sans"/>
                <a:cs typeface="Open Sans"/>
                <a:sym typeface="Open Sans"/>
              </a:rPr>
              <a:t> sâu hơn tăng thời gian suy luận từ 0.1 giây lên 0.15 giây mỗi cặp ảnh.</a:t>
            </a:r>
          </a:p>
          <a:p>
            <a:pPr algn="just">
              <a:lnSpc>
                <a:spcPts val="419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2898963" y="6776172"/>
            <a:ext cx="828479" cy="828479"/>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AE7BC"/>
            </a:solidFill>
          </p:spPr>
        </p:sp>
        <p:sp>
          <p:nvSpPr>
            <p:cNvPr name="TextBox 15" id="15"/>
            <p:cNvSpPr txBox="true"/>
            <p:nvPr/>
          </p:nvSpPr>
          <p:spPr>
            <a:xfrm>
              <a:off x="190500" y="152400"/>
              <a:ext cx="431800" cy="469900"/>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4493427" y="0"/>
            <a:ext cx="9301147" cy="5231895"/>
          </a:xfrm>
          <a:custGeom>
            <a:avLst/>
            <a:gdLst/>
            <a:ahLst/>
            <a:cxnLst/>
            <a:rect r="r" b="b" t="t" l="l"/>
            <a:pathLst>
              <a:path h="5231895" w="9301147">
                <a:moveTo>
                  <a:pt x="0" y="0"/>
                </a:moveTo>
                <a:lnTo>
                  <a:pt x="9301146" y="0"/>
                </a:lnTo>
                <a:lnTo>
                  <a:pt x="9301146" y="5231895"/>
                </a:lnTo>
                <a:lnTo>
                  <a:pt x="0" y="5231895"/>
                </a:lnTo>
                <a:lnTo>
                  <a:pt x="0" y="0"/>
                </a:lnTo>
                <a:close/>
              </a:path>
            </a:pathLst>
          </a:custGeom>
          <a:blipFill>
            <a:blip r:embed="rId4"/>
            <a:stretch>
              <a:fillRect l="0" t="-793" r="0" b="-793"/>
            </a:stretch>
          </a:blipFill>
        </p:spPr>
      </p:sp>
      <p:sp>
        <p:nvSpPr>
          <p:cNvPr name="TextBox 17" id="17"/>
          <p:cNvSpPr txBox="true"/>
          <p:nvPr/>
        </p:nvSpPr>
        <p:spPr>
          <a:xfrm rot="0">
            <a:off x="4493427" y="5193795"/>
            <a:ext cx="9301147" cy="656590"/>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Open Sans"/>
                <a:ea typeface="Open Sans"/>
                <a:cs typeface="Open Sans"/>
                <a:sym typeface="Open Sans"/>
              </a:rPr>
              <a:t>Biểu đồ sẽ cho </a:t>
            </a:r>
            <a:r>
              <a:rPr lang="en-US" sz="1899">
                <a:solidFill>
                  <a:srgbClr val="000000"/>
                </a:solidFill>
                <a:latin typeface="Open Sans"/>
                <a:ea typeface="Open Sans"/>
                <a:cs typeface="Open Sans"/>
                <a:sym typeface="Open Sans"/>
              </a:rPr>
              <a:t>thấy độ chính xác của mô hình tăng lên khi số lượng mẫu trên mỗi danh tính trong tập huấn luyện tăng.</a:t>
            </a:r>
          </a:p>
        </p:txBody>
      </p:sp>
      <p:sp>
        <p:nvSpPr>
          <p:cNvPr name="TextBox 18" id="18"/>
          <p:cNvSpPr txBox="true"/>
          <p:nvPr/>
        </p:nvSpPr>
        <p:spPr>
          <a:xfrm rot="0">
            <a:off x="3952698" y="6906701"/>
            <a:ext cx="12766244" cy="1019176"/>
          </a:xfrm>
          <a:prstGeom prst="rect">
            <a:avLst/>
          </a:prstGeom>
        </p:spPr>
        <p:txBody>
          <a:bodyPr anchor="t" rtlCol="false" tIns="0" lIns="0" bIns="0" rIns="0">
            <a:spAutoFit/>
          </a:bodyPr>
          <a:lstStyle/>
          <a:p>
            <a:pPr algn="just">
              <a:lnSpc>
                <a:spcPts val="4199"/>
              </a:lnSpc>
            </a:pPr>
            <a:r>
              <a:rPr lang="en-US" sz="2999">
                <a:solidFill>
                  <a:srgbClr val="000000"/>
                </a:solidFill>
                <a:latin typeface="Open Sans"/>
                <a:ea typeface="Open Sans"/>
                <a:cs typeface="Open Sans"/>
                <a:sym typeface="Open Sans"/>
              </a:rPr>
              <a:t>Với </a:t>
            </a:r>
            <a:r>
              <a:rPr lang="en-US" sz="2999">
                <a:solidFill>
                  <a:srgbClr val="000000"/>
                </a:solidFill>
                <a:latin typeface="Open Sans"/>
                <a:ea typeface="Open Sans"/>
                <a:cs typeface="Open Sans"/>
                <a:sym typeface="Open Sans"/>
              </a:rPr>
              <a:t>50 mẫu mỗi danh tính, mô hình có thể đạt độ chính xác 90%; tăng lên 93% với 100 mẫu.</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733263" y="256443"/>
            <a:ext cx="12821474" cy="1392115"/>
          </a:xfrm>
          <a:prstGeom prst="rect">
            <a:avLst/>
          </a:prstGeom>
        </p:spPr>
        <p:txBody>
          <a:bodyPr anchor="t" rtlCol="false" tIns="0" lIns="0" bIns="0" rIns="0">
            <a:spAutoFit/>
          </a:bodyPr>
          <a:lstStyle/>
          <a:p>
            <a:pPr algn="ctr">
              <a:lnSpc>
                <a:spcPts val="11469"/>
              </a:lnSpc>
            </a:pPr>
            <a:r>
              <a:rPr lang="en-US" b="true" sz="8192">
                <a:solidFill>
                  <a:srgbClr val="FAE7BC"/>
                </a:solidFill>
                <a:latin typeface="Century Gothic Paneuropean Bold"/>
                <a:ea typeface="Century Gothic Paneuropean Bold"/>
                <a:cs typeface="Century Gothic Paneuropean Bold"/>
                <a:sym typeface="Century Gothic Paneuropean Bold"/>
              </a:rPr>
              <a:t>ĐÁNH GIÁ HIỆU SUẤT</a:t>
            </a:r>
          </a:p>
        </p:txBody>
      </p:sp>
      <p:grpSp>
        <p:nvGrpSpPr>
          <p:cNvPr name="Group 3" id="3"/>
          <p:cNvGrpSpPr/>
          <p:nvPr/>
        </p:nvGrpSpPr>
        <p:grpSpPr>
          <a:xfrm rot="0">
            <a:off x="1671894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3479085" y="3734225"/>
            <a:ext cx="12832402" cy="497841"/>
          </a:xfrm>
          <a:prstGeom prst="rect">
            <a:avLst/>
          </a:prstGeom>
        </p:spPr>
        <p:txBody>
          <a:bodyPr anchor="t" rtlCol="false" tIns="0" lIns="0" bIns="0" rIns="0">
            <a:spAutoFit/>
          </a:bodyPr>
          <a:lstStyle/>
          <a:p>
            <a:pPr algn="just">
              <a:lnSpc>
                <a:spcPts val="4059"/>
              </a:lnSpc>
            </a:pPr>
            <a:r>
              <a:rPr lang="en-US" sz="2899" b="true">
                <a:solidFill>
                  <a:srgbClr val="000000"/>
                </a:solidFill>
                <a:latin typeface="Century Gothic Paneuropean Bold"/>
                <a:ea typeface="Century Gothic Paneuropean Bold"/>
                <a:cs typeface="Century Gothic Paneuropean Bold"/>
                <a:sym typeface="Century Gothic Paneuropean Bold"/>
              </a:rPr>
              <a:t>Khi đánh giá hiệu suất của hệ thống, chúng ta cần trả lời:</a:t>
            </a:r>
          </a:p>
        </p:txBody>
      </p:sp>
      <p:sp>
        <p:nvSpPr>
          <p:cNvPr name="TextBox 15" id="15"/>
          <p:cNvSpPr txBox="true"/>
          <p:nvPr/>
        </p:nvSpPr>
        <p:spPr>
          <a:xfrm rot="0">
            <a:off x="3479085" y="4682389"/>
            <a:ext cx="12832402" cy="3069591"/>
          </a:xfrm>
          <a:prstGeom prst="rect">
            <a:avLst/>
          </a:prstGeom>
        </p:spPr>
        <p:txBody>
          <a:bodyPr anchor="t" rtlCol="false" tIns="0" lIns="0" bIns="0" rIns="0">
            <a:spAutoFit/>
          </a:bodyPr>
          <a:lstStyle/>
          <a:p>
            <a:pPr algn="just" marL="626106" indent="-313053" lvl="1">
              <a:lnSpc>
                <a:spcPts val="4059"/>
              </a:lnSpc>
              <a:buAutoNum type="arabicPeriod" startAt="1"/>
            </a:pPr>
            <a:r>
              <a:rPr lang="en-US" b="true" sz="2899">
                <a:solidFill>
                  <a:srgbClr val="000000"/>
                </a:solidFill>
                <a:latin typeface="Century Gothic Paneuropean Bold"/>
                <a:ea typeface="Century Gothic Paneuropean Bold"/>
                <a:cs typeface="Century Gothic Paneuropean Bold"/>
                <a:sym typeface="Century Gothic Paneuropean Bold"/>
              </a:rPr>
              <a:t>Độ chính xác của nhận diện one-shot trên tập kiểm tra là bao nhiêu?</a:t>
            </a:r>
          </a:p>
          <a:p>
            <a:pPr algn="just" marL="626106" indent="-313053" lvl="1">
              <a:lnSpc>
                <a:spcPts val="4059"/>
              </a:lnSpc>
              <a:buAutoNum type="arabicPeriod" startAt="1"/>
            </a:pPr>
            <a:r>
              <a:rPr lang="en-US" b="true" sz="2899">
                <a:solidFill>
                  <a:srgbClr val="000000"/>
                </a:solidFill>
                <a:latin typeface="Century Gothic Paneuropean Bold"/>
                <a:ea typeface="Century Gothic Paneuropean Bold"/>
                <a:cs typeface="Century Gothic Paneuropean Bold"/>
                <a:sym typeface="Century Gothic Paneuropean Bold"/>
              </a:rPr>
              <a:t>Hệ thống hoạt động thế nào với ảnh bị nhiễu hoặc ánh sáng yếu?</a:t>
            </a:r>
          </a:p>
          <a:p>
            <a:pPr algn="just" marL="626106" indent="-313053" lvl="1">
              <a:lnSpc>
                <a:spcPts val="4059"/>
              </a:lnSpc>
              <a:buAutoNum type="arabicPeriod" startAt="1"/>
            </a:pPr>
            <a:r>
              <a:rPr lang="en-US" b="true" sz="2899">
                <a:solidFill>
                  <a:srgbClr val="000000"/>
                </a:solidFill>
                <a:latin typeface="Century Gothic Paneuropean Bold"/>
                <a:ea typeface="Century Gothic Paneuropean Bold"/>
                <a:cs typeface="Century Gothic Paneuropean Bold"/>
                <a:sym typeface="Century Gothic Paneuropean Bold"/>
              </a:rPr>
              <a:t>Tỷ lệ lỗi (false positive/negative) là bao nhiêu khi so sánh các cặp ảnh?</a:t>
            </a:r>
          </a:p>
          <a:p>
            <a:pPr algn="just">
              <a:lnSpc>
                <a:spcPts val="4059"/>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4322933" y="846921"/>
            <a:ext cx="9642133" cy="5509791"/>
          </a:xfrm>
          <a:custGeom>
            <a:avLst/>
            <a:gdLst/>
            <a:ahLst/>
            <a:cxnLst/>
            <a:rect r="r" b="b" t="t" l="l"/>
            <a:pathLst>
              <a:path h="5509791" w="9642133">
                <a:moveTo>
                  <a:pt x="0" y="0"/>
                </a:moveTo>
                <a:lnTo>
                  <a:pt x="9642134" y="0"/>
                </a:lnTo>
                <a:lnTo>
                  <a:pt x="9642134" y="5509791"/>
                </a:lnTo>
                <a:lnTo>
                  <a:pt x="0" y="5509791"/>
                </a:lnTo>
                <a:lnTo>
                  <a:pt x="0" y="0"/>
                </a:lnTo>
                <a:close/>
              </a:path>
            </a:pathLst>
          </a:custGeom>
          <a:blipFill>
            <a:blip r:embed="rId4"/>
            <a:stretch>
              <a:fillRect l="-45" t="0" r="-45" b="0"/>
            </a:stretch>
          </a:blipFill>
        </p:spPr>
      </p:sp>
      <p:grpSp>
        <p:nvGrpSpPr>
          <p:cNvPr name="Group 14" id="14"/>
          <p:cNvGrpSpPr/>
          <p:nvPr/>
        </p:nvGrpSpPr>
        <p:grpSpPr>
          <a:xfrm rot="0">
            <a:off x="2898963" y="6779589"/>
            <a:ext cx="828479" cy="828479"/>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AE7BC"/>
            </a:solidFill>
          </p:spPr>
        </p:sp>
        <p:sp>
          <p:nvSpPr>
            <p:cNvPr name="TextBox 16" id="16"/>
            <p:cNvSpPr txBox="true"/>
            <p:nvPr/>
          </p:nvSpPr>
          <p:spPr>
            <a:xfrm>
              <a:off x="190500" y="152400"/>
              <a:ext cx="431800" cy="46990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3952698" y="6906701"/>
            <a:ext cx="12766244" cy="495301"/>
          </a:xfrm>
          <a:prstGeom prst="rect">
            <a:avLst/>
          </a:prstGeom>
        </p:spPr>
        <p:txBody>
          <a:bodyPr anchor="t" rtlCol="false" tIns="0" lIns="0" bIns="0" rIns="0">
            <a:spAutoFit/>
          </a:bodyPr>
          <a:lstStyle/>
          <a:p>
            <a:pPr algn="just">
              <a:lnSpc>
                <a:spcPts val="4199"/>
              </a:lnSpc>
            </a:pPr>
            <a:r>
              <a:rPr lang="en-US" sz="2999">
                <a:solidFill>
                  <a:srgbClr val="000000"/>
                </a:solidFill>
                <a:latin typeface="Open Sans"/>
                <a:ea typeface="Open Sans"/>
                <a:cs typeface="Open Sans"/>
                <a:sym typeface="Open Sans"/>
              </a:rPr>
              <a:t>Độ chính xác</a:t>
            </a:r>
            <a:r>
              <a:rPr lang="en-US" sz="2999">
                <a:solidFill>
                  <a:srgbClr val="000000"/>
                </a:solidFill>
                <a:latin typeface="Open Sans"/>
                <a:ea typeface="Open Sans"/>
                <a:cs typeface="Open Sans"/>
                <a:sym typeface="Open Sans"/>
              </a:rPr>
              <a:t> trung bình đạt 92% trên tập kiểm tra.</a:t>
            </a:r>
          </a:p>
        </p:txBody>
      </p:sp>
      <p:sp>
        <p:nvSpPr>
          <p:cNvPr name="TextBox 18" id="18"/>
          <p:cNvSpPr txBox="true"/>
          <p:nvPr/>
        </p:nvSpPr>
        <p:spPr>
          <a:xfrm rot="0">
            <a:off x="3952698" y="7999216"/>
            <a:ext cx="12766244" cy="495301"/>
          </a:xfrm>
          <a:prstGeom prst="rect">
            <a:avLst/>
          </a:prstGeom>
        </p:spPr>
        <p:txBody>
          <a:bodyPr anchor="t" rtlCol="false" tIns="0" lIns="0" bIns="0" rIns="0">
            <a:spAutoFit/>
          </a:bodyPr>
          <a:lstStyle/>
          <a:p>
            <a:pPr algn="just">
              <a:lnSpc>
                <a:spcPts val="4199"/>
              </a:lnSpc>
            </a:pPr>
            <a:r>
              <a:rPr lang="en-US" sz="2999">
                <a:solidFill>
                  <a:srgbClr val="000000"/>
                </a:solidFill>
                <a:latin typeface="Open Sans"/>
                <a:ea typeface="Open Sans"/>
                <a:cs typeface="Open Sans"/>
                <a:sym typeface="Open Sans"/>
              </a:rPr>
              <a:t>Ảnh bị nhiễu hoặc ánh sáng yếu làm giảm độ chính xác xuống còn 85%.</a:t>
            </a:r>
          </a:p>
        </p:txBody>
      </p:sp>
      <p:grpSp>
        <p:nvGrpSpPr>
          <p:cNvPr name="Group 19" id="19"/>
          <p:cNvGrpSpPr/>
          <p:nvPr/>
        </p:nvGrpSpPr>
        <p:grpSpPr>
          <a:xfrm rot="0">
            <a:off x="2898963" y="7856440"/>
            <a:ext cx="828479" cy="828479"/>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AE7BC"/>
            </a:solidFill>
          </p:spPr>
        </p:sp>
        <p:sp>
          <p:nvSpPr>
            <p:cNvPr name="TextBox 21" id="21"/>
            <p:cNvSpPr txBox="true"/>
            <p:nvPr/>
          </p:nvSpPr>
          <p:spPr>
            <a:xfrm>
              <a:off x="190500" y="152400"/>
              <a:ext cx="431800" cy="46990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2415969" y="330277"/>
            <a:ext cx="13503987" cy="7716564"/>
          </a:xfrm>
          <a:custGeom>
            <a:avLst/>
            <a:gdLst/>
            <a:ahLst/>
            <a:cxnLst/>
            <a:rect r="r" b="b" t="t" l="l"/>
            <a:pathLst>
              <a:path h="7716564" w="13503987">
                <a:moveTo>
                  <a:pt x="0" y="0"/>
                </a:moveTo>
                <a:lnTo>
                  <a:pt x="13503987" y="0"/>
                </a:lnTo>
                <a:lnTo>
                  <a:pt x="13503987" y="7716564"/>
                </a:lnTo>
                <a:lnTo>
                  <a:pt x="0" y="7716564"/>
                </a:lnTo>
                <a:lnTo>
                  <a:pt x="0" y="0"/>
                </a:lnTo>
                <a:close/>
              </a:path>
            </a:pathLst>
          </a:custGeom>
          <a:blipFill>
            <a:blip r:embed="rId4"/>
            <a:stretch>
              <a:fillRect l="-4187" t="0" r="-4187" b="0"/>
            </a:stretch>
          </a:blipFill>
        </p:spPr>
      </p:sp>
      <p:sp>
        <p:nvSpPr>
          <p:cNvPr name="TextBox 14" id="14"/>
          <p:cNvSpPr txBox="true"/>
          <p:nvPr/>
        </p:nvSpPr>
        <p:spPr>
          <a:xfrm rot="0">
            <a:off x="3952698" y="8572598"/>
            <a:ext cx="12766244" cy="495301"/>
          </a:xfrm>
          <a:prstGeom prst="rect">
            <a:avLst/>
          </a:prstGeom>
        </p:spPr>
        <p:txBody>
          <a:bodyPr anchor="t" rtlCol="false" tIns="0" lIns="0" bIns="0" rIns="0">
            <a:spAutoFit/>
          </a:bodyPr>
          <a:lstStyle/>
          <a:p>
            <a:pPr algn="just">
              <a:lnSpc>
                <a:spcPts val="4199"/>
              </a:lnSpc>
            </a:pPr>
            <a:r>
              <a:rPr lang="en-US" sz="2999">
                <a:solidFill>
                  <a:srgbClr val="000000"/>
                </a:solidFill>
                <a:latin typeface="Open Sans"/>
                <a:ea typeface="Open Sans"/>
                <a:cs typeface="Open Sans"/>
                <a:sym typeface="Open Sans"/>
              </a:rPr>
              <a:t>Tỷ</a:t>
            </a:r>
            <a:r>
              <a:rPr lang="en-US" sz="2999">
                <a:solidFill>
                  <a:srgbClr val="000000"/>
                </a:solidFill>
                <a:latin typeface="Open Sans"/>
                <a:ea typeface="Open Sans"/>
                <a:cs typeface="Open Sans"/>
                <a:sym typeface="Open Sans"/>
              </a:rPr>
              <a:t> lệ false positive là 1.5% và false negative là 2%.</a:t>
            </a:r>
          </a:p>
        </p:txBody>
      </p:sp>
      <p:grpSp>
        <p:nvGrpSpPr>
          <p:cNvPr name="Group 15" id="15"/>
          <p:cNvGrpSpPr/>
          <p:nvPr/>
        </p:nvGrpSpPr>
        <p:grpSpPr>
          <a:xfrm rot="0">
            <a:off x="2898963" y="8429821"/>
            <a:ext cx="828479" cy="828479"/>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AE7BC"/>
            </a:solidFill>
          </p:spPr>
        </p:sp>
        <p:sp>
          <p:nvSpPr>
            <p:cNvPr name="TextBox 17" id="17"/>
            <p:cNvSpPr txBox="true"/>
            <p:nvPr/>
          </p:nvSpPr>
          <p:spPr>
            <a:xfrm>
              <a:off x="190500" y="152400"/>
              <a:ext cx="431800" cy="46990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325807" y="245258"/>
            <a:ext cx="13985680" cy="2839915"/>
          </a:xfrm>
          <a:prstGeom prst="rect">
            <a:avLst/>
          </a:prstGeom>
        </p:spPr>
        <p:txBody>
          <a:bodyPr anchor="t" rtlCol="false" tIns="0" lIns="0" bIns="0" rIns="0">
            <a:spAutoFit/>
          </a:bodyPr>
          <a:lstStyle/>
          <a:p>
            <a:pPr algn="ctr">
              <a:lnSpc>
                <a:spcPts val="11469"/>
              </a:lnSpc>
            </a:pPr>
            <a:r>
              <a:rPr lang="en-US" b="true" sz="8192">
                <a:solidFill>
                  <a:srgbClr val="FAE7BC"/>
                </a:solidFill>
                <a:latin typeface="Century Gothic Paneuropean Bold"/>
                <a:ea typeface="Century Gothic Paneuropean Bold"/>
                <a:cs typeface="Century Gothic Paneuropean Bold"/>
                <a:sym typeface="Century Gothic Paneuropean Bold"/>
              </a:rPr>
              <a:t>PHÂN TÍCH THEO THỜI GIAN</a:t>
            </a:r>
          </a:p>
          <a:p>
            <a:pPr algn="ctr">
              <a:lnSpc>
                <a:spcPts val="11469"/>
              </a:lnSpc>
            </a:pPr>
          </a:p>
        </p:txBody>
      </p:sp>
      <p:grpSp>
        <p:nvGrpSpPr>
          <p:cNvPr name="Group 3" id="3"/>
          <p:cNvGrpSpPr/>
          <p:nvPr/>
        </p:nvGrpSpPr>
        <p:grpSpPr>
          <a:xfrm rot="0">
            <a:off x="1671894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3479085" y="3757765"/>
            <a:ext cx="12832402" cy="497841"/>
          </a:xfrm>
          <a:prstGeom prst="rect">
            <a:avLst/>
          </a:prstGeom>
        </p:spPr>
        <p:txBody>
          <a:bodyPr anchor="t" rtlCol="false" tIns="0" lIns="0" bIns="0" rIns="0">
            <a:spAutoFit/>
          </a:bodyPr>
          <a:lstStyle/>
          <a:p>
            <a:pPr algn="just">
              <a:lnSpc>
                <a:spcPts val="4059"/>
              </a:lnSpc>
            </a:pPr>
            <a:r>
              <a:rPr lang="en-US" sz="2899" b="true">
                <a:solidFill>
                  <a:srgbClr val="000000"/>
                </a:solidFill>
                <a:latin typeface="Century Gothic Paneuropean Bold"/>
                <a:ea typeface="Century Gothic Paneuropean Bold"/>
                <a:cs typeface="Century Gothic Paneuropean Bold"/>
                <a:sym typeface="Century Gothic Paneuropean Bold"/>
              </a:rPr>
              <a:t>Khi phân tích theo thời gian, chúng ta nên xem xét:</a:t>
            </a:r>
          </a:p>
        </p:txBody>
      </p:sp>
      <p:sp>
        <p:nvSpPr>
          <p:cNvPr name="TextBox 15" id="15"/>
          <p:cNvSpPr txBox="true"/>
          <p:nvPr/>
        </p:nvSpPr>
        <p:spPr>
          <a:xfrm rot="0">
            <a:off x="3479085" y="4611769"/>
            <a:ext cx="12832402" cy="2040891"/>
          </a:xfrm>
          <a:prstGeom prst="rect">
            <a:avLst/>
          </a:prstGeom>
        </p:spPr>
        <p:txBody>
          <a:bodyPr anchor="t" rtlCol="false" tIns="0" lIns="0" bIns="0" rIns="0">
            <a:spAutoFit/>
          </a:bodyPr>
          <a:lstStyle/>
          <a:p>
            <a:pPr algn="just" marL="626106" indent="-313053" lvl="1">
              <a:lnSpc>
                <a:spcPts val="4059"/>
              </a:lnSpc>
              <a:buAutoNum type="arabicPeriod" startAt="1"/>
            </a:pPr>
            <a:r>
              <a:rPr lang="en-US" b="true" sz="2899">
                <a:solidFill>
                  <a:srgbClr val="000000"/>
                </a:solidFill>
                <a:latin typeface="Century Gothic Paneuropean Bold"/>
                <a:ea typeface="Century Gothic Paneuropean Bold"/>
                <a:cs typeface="Century Gothic Paneuropean Bold"/>
                <a:sym typeface="Century Gothic Paneuropean Bold"/>
              </a:rPr>
              <a:t>Thời gian suy luận thay đổi thế nào theo kích thước ảnh?</a:t>
            </a:r>
          </a:p>
          <a:p>
            <a:pPr algn="just" marL="626106" indent="-313053" lvl="1">
              <a:lnSpc>
                <a:spcPts val="4059"/>
              </a:lnSpc>
              <a:buAutoNum type="arabicPeriod" startAt="1"/>
            </a:pPr>
            <a:r>
              <a:rPr lang="en-US" b="true" sz="2899">
                <a:solidFill>
                  <a:srgbClr val="000000"/>
                </a:solidFill>
                <a:latin typeface="Century Gothic Paneuropean Bold"/>
                <a:ea typeface="Century Gothic Paneuropean Bold"/>
                <a:cs typeface="Century Gothic Paneuropean Bold"/>
                <a:sym typeface="Century Gothic Paneuropean Bold"/>
              </a:rPr>
              <a:t>Thời gian huấn luyện tăng ra sao khi mở rộng tập dữ liệu?</a:t>
            </a:r>
          </a:p>
          <a:p>
            <a:pPr algn="just" marL="626106" indent="-313053" lvl="1">
              <a:lnSpc>
                <a:spcPts val="4059"/>
              </a:lnSpc>
              <a:buAutoNum type="arabicPeriod" startAt="1"/>
            </a:pPr>
            <a:r>
              <a:rPr lang="en-US" b="true" sz="2899">
                <a:solidFill>
                  <a:srgbClr val="000000"/>
                </a:solidFill>
                <a:latin typeface="Century Gothic Paneuropean Bold"/>
                <a:ea typeface="Century Gothic Paneuropean Bold"/>
                <a:cs typeface="Century Gothic Paneuropean Bold"/>
                <a:sym typeface="Century Gothic Paneuropean Bold"/>
              </a:rPr>
              <a:t>Hiệu suất hệ thống có thay đổi theo thời gian thực tế không?</a:t>
            </a:r>
          </a:p>
          <a:p>
            <a:pPr algn="just">
              <a:lnSpc>
                <a:spcPts val="4059"/>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325807" y="245258"/>
            <a:ext cx="13985680" cy="2839915"/>
          </a:xfrm>
          <a:prstGeom prst="rect">
            <a:avLst/>
          </a:prstGeom>
        </p:spPr>
        <p:txBody>
          <a:bodyPr anchor="t" rtlCol="false" tIns="0" lIns="0" bIns="0" rIns="0">
            <a:spAutoFit/>
          </a:bodyPr>
          <a:lstStyle/>
          <a:p>
            <a:pPr algn="ctr">
              <a:lnSpc>
                <a:spcPts val="11469"/>
              </a:lnSpc>
            </a:pPr>
            <a:r>
              <a:rPr lang="en-US" b="true" sz="8192">
                <a:solidFill>
                  <a:srgbClr val="FAE7BC"/>
                </a:solidFill>
                <a:latin typeface="Century Gothic Paneuropean Bold"/>
                <a:ea typeface="Century Gothic Paneuropean Bold"/>
                <a:cs typeface="Century Gothic Paneuropean Bold"/>
                <a:sym typeface="Century Gothic Paneuropean Bold"/>
              </a:rPr>
              <a:t>PHÂN TÍCH THEO THỜI GIAN</a:t>
            </a:r>
          </a:p>
          <a:p>
            <a:pPr algn="ctr">
              <a:lnSpc>
                <a:spcPts val="11469"/>
              </a:lnSpc>
            </a:pPr>
          </a:p>
        </p:txBody>
      </p:sp>
      <p:grpSp>
        <p:nvGrpSpPr>
          <p:cNvPr name="Group 3" id="3"/>
          <p:cNvGrpSpPr/>
          <p:nvPr/>
        </p:nvGrpSpPr>
        <p:grpSpPr>
          <a:xfrm rot="0">
            <a:off x="1671894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2325807" y="2480374"/>
            <a:ext cx="13750465" cy="2101850"/>
          </a:xfrm>
          <a:prstGeom prst="rect">
            <a:avLst/>
          </a:prstGeom>
        </p:spPr>
        <p:txBody>
          <a:bodyPr anchor="t" rtlCol="false" tIns="0" lIns="0" bIns="0" rIns="0">
            <a:spAutoFit/>
          </a:bodyPr>
          <a:lstStyle/>
          <a:p>
            <a:pPr algn="just">
              <a:lnSpc>
                <a:spcPts val="2800"/>
              </a:lnSpc>
            </a:pPr>
            <a:r>
              <a:rPr lang="en-US" sz="2000">
                <a:solidFill>
                  <a:srgbClr val="000000"/>
                </a:solidFill>
                <a:latin typeface="Century Gothic Paneuropean"/>
                <a:ea typeface="Century Gothic Paneuropean"/>
                <a:cs typeface="Century Gothic Paneuropean"/>
                <a:sym typeface="Century Gothic Paneuropean"/>
              </a:rPr>
              <a:t>Một trong những yếu tố ảnh hưởng đến hiệu suất suy luận là kích thước của ảnh đầu vào. Kết quả thử nghiệm cho thấy rằng việc sử dụng ảnh có kích thước lớn hơn (cụ thể là 200x200 pixel) đã dẫn đến sự gia tăng thời gian suy luận lên 0.25 giây cho mỗi cặp ảnh được xử lý. Điều này là do ảnh lớn hơn chứa nhiều dữ liệu hơn, đòi hỏi mô hình phải thực hiện nhiều phép tính hơn để đưa ra dự đoán. Thông tin này giúp chúng ta nhận thức được sự đánh đổi giữa kích thước ảnh (có thể ảnh hưởng đến độ chính xác) và tốc độ xử lý, từ đó đưa ra lựa chọn phù hợp cho từng ứng dụng cụ thể.</a:t>
            </a:r>
          </a:p>
        </p:txBody>
      </p:sp>
      <p:grpSp>
        <p:nvGrpSpPr>
          <p:cNvPr name="Group 15" id="15"/>
          <p:cNvGrpSpPr/>
          <p:nvPr/>
        </p:nvGrpSpPr>
        <p:grpSpPr>
          <a:xfrm rot="0">
            <a:off x="1836287" y="2518474"/>
            <a:ext cx="416527" cy="41652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AE7BC"/>
            </a:solidFill>
          </p:spPr>
        </p:sp>
        <p:sp>
          <p:nvSpPr>
            <p:cNvPr name="TextBox 17" id="17"/>
            <p:cNvSpPr txBox="true"/>
            <p:nvPr/>
          </p:nvSpPr>
          <p:spPr>
            <a:xfrm>
              <a:off x="190500" y="152400"/>
              <a:ext cx="431800" cy="4699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836287" y="4935236"/>
            <a:ext cx="416527" cy="41652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AE7BC"/>
            </a:solidFill>
          </p:spPr>
        </p:sp>
        <p:sp>
          <p:nvSpPr>
            <p:cNvPr name="TextBox 20" id="20"/>
            <p:cNvSpPr txBox="true"/>
            <p:nvPr/>
          </p:nvSpPr>
          <p:spPr>
            <a:xfrm>
              <a:off x="190500" y="152400"/>
              <a:ext cx="431800" cy="469900"/>
            </a:xfrm>
            <a:prstGeom prst="rect">
              <a:avLst/>
            </a:prstGeom>
          </p:spPr>
          <p:txBody>
            <a:bodyPr anchor="ctr" rtlCol="false" tIns="50800" lIns="50800" bIns="50800" rIns="50800"/>
            <a:lstStyle/>
            <a:p>
              <a:pPr algn="ctr">
                <a:lnSpc>
                  <a:spcPts val="2659"/>
                </a:lnSpc>
              </a:pPr>
            </a:p>
          </p:txBody>
        </p:sp>
      </p:grpSp>
      <p:sp>
        <p:nvSpPr>
          <p:cNvPr name="TextBox 21" id="21"/>
          <p:cNvSpPr txBox="true"/>
          <p:nvPr/>
        </p:nvSpPr>
        <p:spPr>
          <a:xfrm rot="0">
            <a:off x="2325807" y="4946998"/>
            <a:ext cx="13750465" cy="1749425"/>
          </a:xfrm>
          <a:prstGeom prst="rect">
            <a:avLst/>
          </a:prstGeom>
        </p:spPr>
        <p:txBody>
          <a:bodyPr anchor="t" rtlCol="false" tIns="0" lIns="0" bIns="0" rIns="0">
            <a:spAutoFit/>
          </a:bodyPr>
          <a:lstStyle/>
          <a:p>
            <a:pPr algn="just">
              <a:lnSpc>
                <a:spcPts val="2800"/>
              </a:lnSpc>
            </a:pPr>
            <a:r>
              <a:rPr lang="en-US" sz="2000">
                <a:solidFill>
                  <a:srgbClr val="000000"/>
                </a:solidFill>
                <a:latin typeface="Century Gothic Paneuropean"/>
                <a:ea typeface="Century Gothic Paneuropean"/>
                <a:cs typeface="Century Gothic Paneuropean"/>
                <a:sym typeface="Century Gothic Paneuropean"/>
              </a:rPr>
              <a:t>Quy mô của tập dữ liệu huấn luyện có tác động trực tiếp đến thời gian cần thiết để mô hình học được các mẫu và quy tắc từ dữ liệu. Thử nghiệm với tập dữ liệu gồm 10.000 cặp ảnh đã cho thấy thời gian huấn luyện đáng kể là khoảng 8 giờ khi sử dụng bộ xử lý đồ họa (GPU). Kết quả này nhấn mạnh tầm quan trọng của việc sử dụng phần cứng mạnh mẽ cho các tác vụ học sâu và cung cấp một ước tính về chi phí thời gian và tài nguyên cần thiết cho quá trình huấn luyện với các tập dữ liệu có kích thước tương đương.</a:t>
            </a:r>
          </a:p>
        </p:txBody>
      </p:sp>
      <p:sp>
        <p:nvSpPr>
          <p:cNvPr name="TextBox 22" id="22"/>
          <p:cNvSpPr txBox="true"/>
          <p:nvPr/>
        </p:nvSpPr>
        <p:spPr>
          <a:xfrm rot="0">
            <a:off x="2252814" y="7010748"/>
            <a:ext cx="13750465" cy="1749425"/>
          </a:xfrm>
          <a:prstGeom prst="rect">
            <a:avLst/>
          </a:prstGeom>
        </p:spPr>
        <p:txBody>
          <a:bodyPr anchor="t" rtlCol="false" tIns="0" lIns="0" bIns="0" rIns="0">
            <a:spAutoFit/>
          </a:bodyPr>
          <a:lstStyle/>
          <a:p>
            <a:pPr algn="just">
              <a:lnSpc>
                <a:spcPts val="2800"/>
              </a:lnSpc>
            </a:pPr>
            <a:r>
              <a:rPr lang="en-US" sz="2000">
                <a:solidFill>
                  <a:srgbClr val="000000"/>
                </a:solidFill>
                <a:latin typeface="Century Gothic Paneuropean"/>
                <a:ea typeface="Century Gothic Paneuropean"/>
                <a:cs typeface="Century Gothic Paneuropean"/>
                <a:sym typeface="Century Gothic Paneuropean"/>
              </a:rPr>
              <a:t>Trong môi trường hoạt động thực tế, tính ổn định của hiệu suất là một yếu tố then chốt. Các thử nghiệm cho thấy hệ thống duy trì hiệu suất ổn định với thời gian suy luận trung bình là 0.1 giây cho mỗi cặp ảnh. Điều này cho thấy hệ thống có khả năng xử lý yêu cầu một cách nhất quán và đáp ứng được các tiêu chuẩn về thời gian thực trong nhiều ứng dụng. Sự ổn định này đảm bảo trải nghiệm người dùng tốt và thể hiện sự tin cậy của hệ thống trong quá trình vận hành liên tục.</a:t>
            </a:r>
          </a:p>
        </p:txBody>
      </p:sp>
      <p:grpSp>
        <p:nvGrpSpPr>
          <p:cNvPr name="Group 23" id="23"/>
          <p:cNvGrpSpPr/>
          <p:nvPr/>
        </p:nvGrpSpPr>
        <p:grpSpPr>
          <a:xfrm rot="0">
            <a:off x="1836287" y="7025037"/>
            <a:ext cx="416527" cy="416527"/>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AE7BC"/>
            </a:solidFill>
          </p:spPr>
        </p:sp>
        <p:sp>
          <p:nvSpPr>
            <p:cNvPr name="TextBox 25" id="25"/>
            <p:cNvSpPr txBox="true"/>
            <p:nvPr/>
          </p:nvSpPr>
          <p:spPr>
            <a:xfrm>
              <a:off x="190500" y="152400"/>
              <a:ext cx="431800" cy="46990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794138" y="-133350"/>
            <a:ext cx="15291005" cy="2564809"/>
          </a:xfrm>
          <a:prstGeom prst="rect">
            <a:avLst/>
          </a:prstGeom>
        </p:spPr>
        <p:txBody>
          <a:bodyPr anchor="t" rtlCol="false" tIns="0" lIns="0" bIns="0" rIns="0">
            <a:spAutoFit/>
          </a:bodyPr>
          <a:lstStyle/>
          <a:p>
            <a:pPr algn="ctr">
              <a:lnSpc>
                <a:spcPts val="10376"/>
              </a:lnSpc>
            </a:pPr>
            <a:r>
              <a:rPr lang="en-US" b="true" sz="7411">
                <a:solidFill>
                  <a:srgbClr val="FAE7BC"/>
                </a:solidFill>
                <a:latin typeface="Century Gothic Paneuropean Bold"/>
                <a:ea typeface="Century Gothic Paneuropean Bold"/>
                <a:cs typeface="Century Gothic Paneuropean Bold"/>
                <a:sym typeface="Century Gothic Paneuropean Bold"/>
              </a:rPr>
              <a:t>MỘT SỐ CÂU HỎI QUAN TRỌNG</a:t>
            </a:r>
          </a:p>
          <a:p>
            <a:pPr algn="ctr">
              <a:lnSpc>
                <a:spcPts val="10376"/>
              </a:lnSpc>
            </a:pPr>
          </a:p>
        </p:txBody>
      </p:sp>
      <p:grpSp>
        <p:nvGrpSpPr>
          <p:cNvPr name="Group 3" id="3"/>
          <p:cNvGrpSpPr/>
          <p:nvPr/>
        </p:nvGrpSpPr>
        <p:grpSpPr>
          <a:xfrm rot="0">
            <a:off x="1671894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4721122" y="5143500"/>
            <a:ext cx="1473847" cy="2057400"/>
          </a:xfrm>
          <a:custGeom>
            <a:avLst/>
            <a:gdLst/>
            <a:ahLst/>
            <a:cxnLst/>
            <a:rect r="r" b="b" t="t" l="l"/>
            <a:pathLst>
              <a:path h="2057400" w="1473847">
                <a:moveTo>
                  <a:pt x="0" y="0"/>
                </a:moveTo>
                <a:lnTo>
                  <a:pt x="1473846" y="0"/>
                </a:lnTo>
                <a:lnTo>
                  <a:pt x="1473846"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069297" y="5472207"/>
            <a:ext cx="1417027" cy="1868980"/>
          </a:xfrm>
          <a:custGeom>
            <a:avLst/>
            <a:gdLst/>
            <a:ahLst/>
            <a:cxnLst/>
            <a:rect r="r" b="b" t="t" l="l"/>
            <a:pathLst>
              <a:path h="1868980" w="1417027">
                <a:moveTo>
                  <a:pt x="0" y="0"/>
                </a:moveTo>
                <a:lnTo>
                  <a:pt x="1417026" y="0"/>
                </a:lnTo>
                <a:lnTo>
                  <a:pt x="1417026" y="1868980"/>
                </a:lnTo>
                <a:lnTo>
                  <a:pt x="0" y="18689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3595604" y="2374309"/>
            <a:ext cx="12832402" cy="497841"/>
          </a:xfrm>
          <a:prstGeom prst="rect">
            <a:avLst/>
          </a:prstGeom>
        </p:spPr>
        <p:txBody>
          <a:bodyPr anchor="t" rtlCol="false" tIns="0" lIns="0" bIns="0" rIns="0">
            <a:spAutoFit/>
          </a:bodyPr>
          <a:lstStyle/>
          <a:p>
            <a:pPr algn="just">
              <a:lnSpc>
                <a:spcPts val="4059"/>
              </a:lnSpc>
            </a:pPr>
            <a:r>
              <a:rPr lang="en-US" sz="2899" b="true">
                <a:solidFill>
                  <a:srgbClr val="000000"/>
                </a:solidFill>
                <a:latin typeface="Century Gothic Paneuropean Bold"/>
                <a:ea typeface="Century Gothic Paneuropean Bold"/>
                <a:cs typeface="Century Gothic Paneuropean Bold"/>
                <a:sym typeface="Century Gothic Paneuropean Bold"/>
              </a:rPr>
              <a:t>Một số câu hỏi quan trọng cần chúng ta phân tính:</a:t>
            </a:r>
          </a:p>
        </p:txBody>
      </p:sp>
      <p:sp>
        <p:nvSpPr>
          <p:cNvPr name="TextBox 17" id="17"/>
          <p:cNvSpPr txBox="true"/>
          <p:nvPr/>
        </p:nvSpPr>
        <p:spPr>
          <a:xfrm rot="0">
            <a:off x="3362566" y="3028023"/>
            <a:ext cx="12832402" cy="2555241"/>
          </a:xfrm>
          <a:prstGeom prst="rect">
            <a:avLst/>
          </a:prstGeom>
        </p:spPr>
        <p:txBody>
          <a:bodyPr anchor="t" rtlCol="false" tIns="0" lIns="0" bIns="0" rIns="0">
            <a:spAutoFit/>
          </a:bodyPr>
          <a:lstStyle/>
          <a:p>
            <a:pPr algn="just" marL="626106" indent="-313053" lvl="1">
              <a:lnSpc>
                <a:spcPts val="4059"/>
              </a:lnSpc>
              <a:buAutoNum type="arabicPeriod" startAt="1"/>
            </a:pPr>
            <a:r>
              <a:rPr lang="en-US" b="true" sz="2899">
                <a:solidFill>
                  <a:srgbClr val="000000"/>
                </a:solidFill>
                <a:latin typeface="Century Gothic Paneuropean Bold"/>
                <a:ea typeface="Century Gothic Paneuropean Bold"/>
                <a:cs typeface="Century Gothic Paneuropean Bold"/>
                <a:sym typeface="Century Gothic Paneuropean Bold"/>
              </a:rPr>
              <a:t>Những yếu tố nào gây ra lỗi nhận diện?</a:t>
            </a:r>
          </a:p>
          <a:p>
            <a:pPr algn="just" marL="626106" indent="-313053" lvl="1">
              <a:lnSpc>
                <a:spcPts val="4059"/>
              </a:lnSpc>
              <a:buAutoNum type="arabicPeriod" startAt="1"/>
            </a:pPr>
            <a:r>
              <a:rPr lang="en-US" b="true" sz="2899">
                <a:solidFill>
                  <a:srgbClr val="000000"/>
                </a:solidFill>
                <a:latin typeface="Century Gothic Paneuropean Bold"/>
                <a:ea typeface="Century Gothic Paneuropean Bold"/>
                <a:cs typeface="Century Gothic Paneuropean Bold"/>
                <a:sym typeface="Century Gothic Paneuropean Bold"/>
              </a:rPr>
              <a:t>Làm thế nào để cải thiện khả năng nhận diện với ảnh nghiêng?</a:t>
            </a:r>
          </a:p>
          <a:p>
            <a:pPr algn="just" marL="626106" indent="-313053" lvl="1">
              <a:lnSpc>
                <a:spcPts val="4059"/>
              </a:lnSpc>
              <a:buAutoNum type="arabicPeriod" startAt="1"/>
            </a:pPr>
            <a:r>
              <a:rPr lang="en-US" b="true" sz="2899">
                <a:solidFill>
                  <a:srgbClr val="000000"/>
                </a:solidFill>
                <a:latin typeface="Century Gothic Paneuropean Bold"/>
                <a:ea typeface="Century Gothic Paneuropean Bold"/>
                <a:cs typeface="Century Gothic Paneuropean Bold"/>
                <a:sym typeface="Century Gothic Paneuropean Bold"/>
              </a:rPr>
              <a:t>Số lượng danh tính tối thiểu cần thiết để hệ thống hoạt động hiệu quả là bao nhiêu?</a:t>
            </a:r>
          </a:p>
          <a:p>
            <a:pPr algn="just">
              <a:lnSpc>
                <a:spcPts val="4059"/>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794138" y="-133350"/>
            <a:ext cx="15291005" cy="1254950"/>
          </a:xfrm>
          <a:prstGeom prst="rect">
            <a:avLst/>
          </a:prstGeom>
        </p:spPr>
        <p:txBody>
          <a:bodyPr anchor="t" rtlCol="false" tIns="0" lIns="0" bIns="0" rIns="0">
            <a:spAutoFit/>
          </a:bodyPr>
          <a:lstStyle/>
          <a:p>
            <a:pPr algn="ctr">
              <a:lnSpc>
                <a:spcPts val="10376"/>
              </a:lnSpc>
            </a:pPr>
            <a:r>
              <a:rPr lang="en-US" b="true" sz="7411">
                <a:solidFill>
                  <a:srgbClr val="FAE7BC"/>
                </a:solidFill>
                <a:latin typeface="Century Gothic Paneuropean Bold"/>
                <a:ea typeface="Century Gothic Paneuropean Bold"/>
                <a:cs typeface="Century Gothic Paneuropean Bold"/>
                <a:sym typeface="Century Gothic Paneuropean Bold"/>
              </a:rPr>
              <a:t>MỘT SỐ CÂU HỎI QUAN TRỌNG</a:t>
            </a:r>
          </a:p>
        </p:txBody>
      </p:sp>
      <p:grpSp>
        <p:nvGrpSpPr>
          <p:cNvPr name="Group 3" id="3"/>
          <p:cNvGrpSpPr/>
          <p:nvPr/>
        </p:nvGrpSpPr>
        <p:grpSpPr>
          <a:xfrm rot="0">
            <a:off x="1671894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4316018" y="1581865"/>
            <a:ext cx="2506460" cy="2506460"/>
          </a:xfrm>
          <a:custGeom>
            <a:avLst/>
            <a:gdLst/>
            <a:ahLst/>
            <a:cxnLst/>
            <a:rect r="r" b="b" t="t" l="l"/>
            <a:pathLst>
              <a:path h="2506460" w="2506460">
                <a:moveTo>
                  <a:pt x="0" y="0"/>
                </a:moveTo>
                <a:lnTo>
                  <a:pt x="2506459" y="0"/>
                </a:lnTo>
                <a:lnTo>
                  <a:pt x="2506459" y="2506459"/>
                </a:lnTo>
                <a:lnTo>
                  <a:pt x="0" y="2506459"/>
                </a:lnTo>
                <a:lnTo>
                  <a:pt x="0" y="0"/>
                </a:lnTo>
                <a:close/>
              </a:path>
            </a:pathLst>
          </a:custGeom>
          <a:blipFill>
            <a:blip r:embed="rId4"/>
            <a:stretch>
              <a:fillRect l="0" t="0" r="0" b="0"/>
            </a:stretch>
          </a:blipFill>
        </p:spPr>
      </p:sp>
      <p:grpSp>
        <p:nvGrpSpPr>
          <p:cNvPr name="Group 15" id="15"/>
          <p:cNvGrpSpPr/>
          <p:nvPr/>
        </p:nvGrpSpPr>
        <p:grpSpPr>
          <a:xfrm rot="0">
            <a:off x="7650967" y="1857249"/>
            <a:ext cx="403635" cy="403635"/>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AE7BC"/>
            </a:solidFill>
          </p:spPr>
        </p:sp>
        <p:sp>
          <p:nvSpPr>
            <p:cNvPr name="TextBox 17" id="17"/>
            <p:cNvSpPr txBox="true"/>
            <p:nvPr/>
          </p:nvSpPr>
          <p:spPr>
            <a:xfrm>
              <a:off x="190500" y="152400"/>
              <a:ext cx="431800" cy="4699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3716851" y="5398117"/>
            <a:ext cx="403635" cy="403635"/>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AE7BC"/>
            </a:solidFill>
          </p:spPr>
        </p:sp>
        <p:sp>
          <p:nvSpPr>
            <p:cNvPr name="TextBox 20" id="20"/>
            <p:cNvSpPr txBox="true"/>
            <p:nvPr/>
          </p:nvSpPr>
          <p:spPr>
            <a:xfrm>
              <a:off x="190500" y="152400"/>
              <a:ext cx="431800" cy="469900"/>
            </a:xfrm>
            <a:prstGeom prst="rect">
              <a:avLst/>
            </a:prstGeom>
          </p:spPr>
          <p:txBody>
            <a:bodyPr anchor="ctr" rtlCol="false" tIns="50800" lIns="50800" bIns="50800" rIns="50800"/>
            <a:lstStyle/>
            <a:p>
              <a:pPr algn="ctr">
                <a:lnSpc>
                  <a:spcPts val="2659"/>
                </a:lnSpc>
              </a:pPr>
            </a:p>
          </p:txBody>
        </p:sp>
      </p:grpSp>
      <p:sp>
        <p:nvSpPr>
          <p:cNvPr name="Freeform 21" id="21"/>
          <p:cNvSpPr/>
          <p:nvPr/>
        </p:nvSpPr>
        <p:spPr>
          <a:xfrm flipH="false" flipV="false" rot="0">
            <a:off x="11067159" y="4104774"/>
            <a:ext cx="3129237" cy="3129237"/>
          </a:xfrm>
          <a:custGeom>
            <a:avLst/>
            <a:gdLst/>
            <a:ahLst/>
            <a:cxnLst/>
            <a:rect r="r" b="b" t="t" l="l"/>
            <a:pathLst>
              <a:path h="3129237" w="3129237">
                <a:moveTo>
                  <a:pt x="0" y="0"/>
                </a:moveTo>
                <a:lnTo>
                  <a:pt x="3129237" y="0"/>
                </a:lnTo>
                <a:lnTo>
                  <a:pt x="3129237" y="3129237"/>
                </a:lnTo>
                <a:lnTo>
                  <a:pt x="0" y="3129237"/>
                </a:lnTo>
                <a:lnTo>
                  <a:pt x="0" y="0"/>
                </a:lnTo>
                <a:close/>
              </a:path>
            </a:pathLst>
          </a:custGeom>
          <a:blipFill>
            <a:blip r:embed="rId5"/>
            <a:stretch>
              <a:fillRect l="0" t="0" r="0" b="0"/>
            </a:stretch>
          </a:blipFill>
        </p:spPr>
      </p:sp>
      <p:grpSp>
        <p:nvGrpSpPr>
          <p:cNvPr name="Group 22" id="22"/>
          <p:cNvGrpSpPr/>
          <p:nvPr/>
        </p:nvGrpSpPr>
        <p:grpSpPr>
          <a:xfrm rot="0">
            <a:off x="2217806" y="8415111"/>
            <a:ext cx="403635" cy="403635"/>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AE7BC"/>
            </a:solidFill>
          </p:spPr>
        </p:sp>
        <p:sp>
          <p:nvSpPr>
            <p:cNvPr name="TextBox 24" id="24"/>
            <p:cNvSpPr txBox="true"/>
            <p:nvPr/>
          </p:nvSpPr>
          <p:spPr>
            <a:xfrm>
              <a:off x="190500" y="152400"/>
              <a:ext cx="431800" cy="469900"/>
            </a:xfrm>
            <a:prstGeom prst="rect">
              <a:avLst/>
            </a:prstGeom>
          </p:spPr>
          <p:txBody>
            <a:bodyPr anchor="ctr" rtlCol="false" tIns="50800" lIns="50800" bIns="50800" rIns="50800"/>
            <a:lstStyle/>
            <a:p>
              <a:pPr algn="ctr">
                <a:lnSpc>
                  <a:spcPts val="2659"/>
                </a:lnSpc>
              </a:pPr>
            </a:p>
          </p:txBody>
        </p:sp>
      </p:grpSp>
      <p:sp>
        <p:nvSpPr>
          <p:cNvPr name="Freeform 25" id="25"/>
          <p:cNvSpPr/>
          <p:nvPr/>
        </p:nvSpPr>
        <p:spPr>
          <a:xfrm flipH="false" flipV="false" rot="0">
            <a:off x="206165" y="7639987"/>
            <a:ext cx="1587973" cy="1953882"/>
          </a:xfrm>
          <a:custGeom>
            <a:avLst/>
            <a:gdLst/>
            <a:ahLst/>
            <a:cxnLst/>
            <a:rect r="r" b="b" t="t" l="l"/>
            <a:pathLst>
              <a:path h="1953882" w="1587973">
                <a:moveTo>
                  <a:pt x="0" y="0"/>
                </a:moveTo>
                <a:lnTo>
                  <a:pt x="1587973" y="0"/>
                </a:lnTo>
                <a:lnTo>
                  <a:pt x="1587973" y="1953882"/>
                </a:lnTo>
                <a:lnTo>
                  <a:pt x="0" y="19538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6" id="26"/>
          <p:cNvSpPr txBox="true"/>
          <p:nvPr/>
        </p:nvSpPr>
        <p:spPr>
          <a:xfrm rot="0">
            <a:off x="8269214" y="1809624"/>
            <a:ext cx="6214137" cy="1543051"/>
          </a:xfrm>
          <a:prstGeom prst="rect">
            <a:avLst/>
          </a:prstGeom>
        </p:spPr>
        <p:txBody>
          <a:bodyPr anchor="t" rtlCol="false" tIns="0" lIns="0" bIns="0" rIns="0">
            <a:spAutoFit/>
          </a:bodyPr>
          <a:lstStyle/>
          <a:p>
            <a:pPr algn="just">
              <a:lnSpc>
                <a:spcPts val="4199"/>
              </a:lnSpc>
            </a:pPr>
            <a:r>
              <a:rPr lang="en-US" sz="2999">
                <a:solidFill>
                  <a:srgbClr val="000000"/>
                </a:solidFill>
                <a:latin typeface="Open Sans"/>
                <a:ea typeface="Open Sans"/>
                <a:cs typeface="Open Sans"/>
                <a:sym typeface="Open Sans"/>
              </a:rPr>
              <a:t>L</a:t>
            </a:r>
            <a:r>
              <a:rPr lang="en-US" sz="2999">
                <a:solidFill>
                  <a:srgbClr val="000000"/>
                </a:solidFill>
                <a:latin typeface="Open Sans"/>
                <a:ea typeface="Open Sans"/>
                <a:cs typeface="Open Sans"/>
                <a:sym typeface="Open Sans"/>
              </a:rPr>
              <a:t>ỗi nhận diện chủ yếu do góc nghiêng lớn và ánh sáng không đồng đều.</a:t>
            </a:r>
          </a:p>
        </p:txBody>
      </p:sp>
      <p:sp>
        <p:nvSpPr>
          <p:cNvPr name="TextBox 27" id="27"/>
          <p:cNvSpPr txBox="true"/>
          <p:nvPr/>
        </p:nvSpPr>
        <p:spPr>
          <a:xfrm rot="0">
            <a:off x="4335099" y="5350492"/>
            <a:ext cx="6214137" cy="1019176"/>
          </a:xfrm>
          <a:prstGeom prst="rect">
            <a:avLst/>
          </a:prstGeom>
        </p:spPr>
        <p:txBody>
          <a:bodyPr anchor="t" rtlCol="false" tIns="0" lIns="0" bIns="0" rIns="0">
            <a:spAutoFit/>
          </a:bodyPr>
          <a:lstStyle/>
          <a:p>
            <a:pPr algn="just">
              <a:lnSpc>
                <a:spcPts val="4199"/>
              </a:lnSpc>
            </a:pPr>
            <a:r>
              <a:rPr lang="en-US" sz="2999">
                <a:solidFill>
                  <a:srgbClr val="000000"/>
                </a:solidFill>
                <a:latin typeface="Open Sans"/>
                <a:ea typeface="Open Sans"/>
                <a:cs typeface="Open Sans"/>
                <a:sym typeface="Open Sans"/>
              </a:rPr>
              <a:t>T</a:t>
            </a:r>
            <a:r>
              <a:rPr lang="en-US" sz="2999">
                <a:solidFill>
                  <a:srgbClr val="000000"/>
                </a:solidFill>
                <a:latin typeface="Open Sans"/>
                <a:ea typeface="Open Sans"/>
                <a:cs typeface="Open Sans"/>
                <a:sym typeface="Open Sans"/>
              </a:rPr>
              <a:t>hêm ảnh nghiêng vào tập huấn luyện tăng độ chính xác thêm 4%</a:t>
            </a:r>
          </a:p>
        </p:txBody>
      </p:sp>
      <p:sp>
        <p:nvSpPr>
          <p:cNvPr name="TextBox 28" id="28"/>
          <p:cNvSpPr txBox="true"/>
          <p:nvPr/>
        </p:nvSpPr>
        <p:spPr>
          <a:xfrm rot="0">
            <a:off x="2836054" y="8367486"/>
            <a:ext cx="14041411" cy="1019176"/>
          </a:xfrm>
          <a:prstGeom prst="rect">
            <a:avLst/>
          </a:prstGeom>
        </p:spPr>
        <p:txBody>
          <a:bodyPr anchor="t" rtlCol="false" tIns="0" lIns="0" bIns="0" rIns="0">
            <a:spAutoFit/>
          </a:bodyPr>
          <a:lstStyle/>
          <a:p>
            <a:pPr algn="just">
              <a:lnSpc>
                <a:spcPts val="4199"/>
              </a:lnSpc>
            </a:pPr>
            <a:r>
              <a:rPr lang="en-US" sz="2999">
                <a:solidFill>
                  <a:srgbClr val="000000"/>
                </a:solidFill>
                <a:latin typeface="Open Sans"/>
                <a:ea typeface="Open Sans"/>
                <a:cs typeface="Open Sans"/>
                <a:sym typeface="Open Sans"/>
              </a:rPr>
              <a:t>Theo thống kê hệ thống cần ít nhất 50 danh tính để đạt độ chính xác trên 85%.</a:t>
            </a:r>
          </a:p>
          <a:p>
            <a:pPr algn="just">
              <a:lnSpc>
                <a:spcPts val="4199"/>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325807" y="245258"/>
            <a:ext cx="13985680" cy="1392115"/>
          </a:xfrm>
          <a:prstGeom prst="rect">
            <a:avLst/>
          </a:prstGeom>
        </p:spPr>
        <p:txBody>
          <a:bodyPr anchor="t" rtlCol="false" tIns="0" lIns="0" bIns="0" rIns="0">
            <a:spAutoFit/>
          </a:bodyPr>
          <a:lstStyle/>
          <a:p>
            <a:pPr algn="ctr">
              <a:lnSpc>
                <a:spcPts val="11469"/>
              </a:lnSpc>
            </a:pPr>
            <a:r>
              <a:rPr lang="en-US" b="true" sz="8192">
                <a:solidFill>
                  <a:srgbClr val="FAE7BC"/>
                </a:solidFill>
                <a:latin typeface="Century Gothic Paneuropean Bold"/>
                <a:ea typeface="Century Gothic Paneuropean Bold"/>
                <a:cs typeface="Century Gothic Paneuropean Bold"/>
                <a:sym typeface="Century Gothic Paneuropean Bold"/>
              </a:rPr>
              <a:t>PHÂN TÍCH TƯƠNG QUAN</a:t>
            </a:r>
          </a:p>
        </p:txBody>
      </p:sp>
      <p:grpSp>
        <p:nvGrpSpPr>
          <p:cNvPr name="Group 3" id="3"/>
          <p:cNvGrpSpPr/>
          <p:nvPr/>
        </p:nvGrpSpPr>
        <p:grpSpPr>
          <a:xfrm rot="0">
            <a:off x="1671894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2990088" y="3564149"/>
            <a:ext cx="12832402" cy="1526541"/>
          </a:xfrm>
          <a:prstGeom prst="rect">
            <a:avLst/>
          </a:prstGeom>
        </p:spPr>
        <p:txBody>
          <a:bodyPr anchor="t" rtlCol="false" tIns="0" lIns="0" bIns="0" rIns="0">
            <a:spAutoFit/>
          </a:bodyPr>
          <a:lstStyle/>
          <a:p>
            <a:pPr algn="just">
              <a:lnSpc>
                <a:spcPts val="4059"/>
              </a:lnSpc>
            </a:pPr>
            <a:r>
              <a:rPr lang="en-US" sz="2899" b="true">
                <a:solidFill>
                  <a:srgbClr val="000000"/>
                </a:solidFill>
                <a:latin typeface="Century Gothic Paneuropean Bold"/>
                <a:ea typeface="Century Gothic Paneuropean Bold"/>
                <a:cs typeface="Century Gothic Paneuropean Bold"/>
                <a:sym typeface="Century Gothic Paneuropean Bold"/>
              </a:rPr>
              <a:t>Tương quan dương mạnh (0.9) giữa chất lượng ảnh và độ chính xác nhận diện</a:t>
            </a:r>
          </a:p>
          <a:p>
            <a:pPr algn="just">
              <a:lnSpc>
                <a:spcPts val="4059"/>
              </a:lnSpc>
            </a:pPr>
          </a:p>
        </p:txBody>
      </p:sp>
      <p:sp>
        <p:nvSpPr>
          <p:cNvPr name="TextBox 15" id="15"/>
          <p:cNvSpPr txBox="true"/>
          <p:nvPr/>
        </p:nvSpPr>
        <p:spPr>
          <a:xfrm rot="0">
            <a:off x="2990088" y="4953552"/>
            <a:ext cx="12832402" cy="1012191"/>
          </a:xfrm>
          <a:prstGeom prst="rect">
            <a:avLst/>
          </a:prstGeom>
        </p:spPr>
        <p:txBody>
          <a:bodyPr anchor="t" rtlCol="false" tIns="0" lIns="0" bIns="0" rIns="0">
            <a:spAutoFit/>
          </a:bodyPr>
          <a:lstStyle/>
          <a:p>
            <a:pPr algn="just">
              <a:lnSpc>
                <a:spcPts val="4059"/>
              </a:lnSpc>
            </a:pPr>
            <a:r>
              <a:rPr lang="en-US" sz="2899" b="true">
                <a:solidFill>
                  <a:srgbClr val="000000"/>
                </a:solidFill>
                <a:latin typeface="Century Gothic Paneuropean Bold"/>
                <a:ea typeface="Century Gothic Paneuropean Bold"/>
                <a:cs typeface="Century Gothic Paneuropean Bold"/>
                <a:sym typeface="Century Gothic Paneuropean Bold"/>
              </a:rPr>
              <a:t>Tương quan yếu (0.15) giữa thời gian tiền xử lý và hiệu suất mô hình.</a:t>
            </a:r>
          </a:p>
          <a:p>
            <a:pPr algn="just">
              <a:lnSpc>
                <a:spcPts val="4059"/>
              </a:lnSpc>
            </a:pPr>
          </a:p>
        </p:txBody>
      </p:sp>
      <p:sp>
        <p:nvSpPr>
          <p:cNvPr name="TextBox 16" id="16"/>
          <p:cNvSpPr txBox="true"/>
          <p:nvPr/>
        </p:nvSpPr>
        <p:spPr>
          <a:xfrm rot="0">
            <a:off x="2990088" y="5908592"/>
            <a:ext cx="12832402" cy="1526541"/>
          </a:xfrm>
          <a:prstGeom prst="rect">
            <a:avLst/>
          </a:prstGeom>
        </p:spPr>
        <p:txBody>
          <a:bodyPr anchor="t" rtlCol="false" tIns="0" lIns="0" bIns="0" rIns="0">
            <a:spAutoFit/>
          </a:bodyPr>
          <a:lstStyle/>
          <a:p>
            <a:pPr algn="just">
              <a:lnSpc>
                <a:spcPts val="4059"/>
              </a:lnSpc>
            </a:pPr>
            <a:r>
              <a:rPr lang="en-US" sz="2899" b="true">
                <a:solidFill>
                  <a:srgbClr val="000000"/>
                </a:solidFill>
                <a:latin typeface="Century Gothic Paneuropean Bold"/>
                <a:ea typeface="Century Gothic Paneuropean Bold"/>
                <a:cs typeface="Century Gothic Paneuropean Bold"/>
                <a:sym typeface="Century Gothic Paneuropean Bold"/>
              </a:rPr>
              <a:t>Tương quan âm (-0.7) giữa góc nghiêng khuôn mặt và khả năng nhận diện.</a:t>
            </a:r>
          </a:p>
          <a:p>
            <a:pPr algn="just">
              <a:lnSpc>
                <a:spcPts val="4059"/>
              </a:lnSpc>
            </a:pPr>
          </a:p>
        </p:txBody>
      </p:sp>
      <p:grpSp>
        <p:nvGrpSpPr>
          <p:cNvPr name="Group 17" id="17"/>
          <p:cNvGrpSpPr/>
          <p:nvPr/>
        </p:nvGrpSpPr>
        <p:grpSpPr>
          <a:xfrm rot="0">
            <a:off x="2465510" y="3621299"/>
            <a:ext cx="416527" cy="416527"/>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AE7BC"/>
            </a:solidFill>
          </p:spPr>
        </p:sp>
        <p:sp>
          <p:nvSpPr>
            <p:cNvPr name="TextBox 19" id="19"/>
            <p:cNvSpPr txBox="true"/>
            <p:nvPr/>
          </p:nvSpPr>
          <p:spPr>
            <a:xfrm>
              <a:off x="190500" y="152400"/>
              <a:ext cx="431800" cy="46990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2465510" y="5010702"/>
            <a:ext cx="416527" cy="416527"/>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AE7BC"/>
            </a:solidFill>
          </p:spPr>
        </p:sp>
        <p:sp>
          <p:nvSpPr>
            <p:cNvPr name="TextBox 22" id="22"/>
            <p:cNvSpPr txBox="true"/>
            <p:nvPr/>
          </p:nvSpPr>
          <p:spPr>
            <a:xfrm>
              <a:off x="190500" y="152400"/>
              <a:ext cx="431800" cy="46990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2465510" y="5965742"/>
            <a:ext cx="416527" cy="416527"/>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AE7BC"/>
            </a:solidFill>
          </p:spPr>
        </p:sp>
        <p:sp>
          <p:nvSpPr>
            <p:cNvPr name="TextBox 25" id="25"/>
            <p:cNvSpPr txBox="true"/>
            <p:nvPr/>
          </p:nvSpPr>
          <p:spPr>
            <a:xfrm>
              <a:off x="190500" y="152400"/>
              <a:ext cx="431800" cy="46990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76041"/>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4382781" y="2060835"/>
            <a:ext cx="422396" cy="42239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AE7BC"/>
            </a:solidFill>
          </p:spPr>
        </p:sp>
        <p:sp>
          <p:nvSpPr>
            <p:cNvPr name="TextBox 15" id="15"/>
            <p:cNvSpPr txBox="true"/>
            <p:nvPr/>
          </p:nvSpPr>
          <p:spPr>
            <a:xfrm>
              <a:off x="190500" y="152400"/>
              <a:ext cx="431800" cy="469900"/>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2453026" y="21042"/>
            <a:ext cx="13416876" cy="1392115"/>
          </a:xfrm>
          <a:prstGeom prst="rect">
            <a:avLst/>
          </a:prstGeom>
        </p:spPr>
        <p:txBody>
          <a:bodyPr anchor="t" rtlCol="false" tIns="0" lIns="0" bIns="0" rIns="0">
            <a:spAutoFit/>
          </a:bodyPr>
          <a:lstStyle/>
          <a:p>
            <a:pPr algn="ctr">
              <a:lnSpc>
                <a:spcPts val="11469"/>
              </a:lnSpc>
            </a:pPr>
            <a:r>
              <a:rPr lang="en-US" b="true" sz="8192">
                <a:solidFill>
                  <a:srgbClr val="FAE7BC"/>
                </a:solidFill>
                <a:latin typeface="Century Gothic Paneuropean Bold"/>
                <a:ea typeface="Century Gothic Paneuropean Bold"/>
                <a:cs typeface="Century Gothic Paneuropean Bold"/>
                <a:sym typeface="Century Gothic Paneuropean Bold"/>
              </a:rPr>
              <a:t>NỘI DUNG THẢO LUẬN:</a:t>
            </a:r>
          </a:p>
        </p:txBody>
      </p:sp>
      <p:sp>
        <p:nvSpPr>
          <p:cNvPr name="TextBox 17" id="17"/>
          <p:cNvSpPr txBox="true"/>
          <p:nvPr/>
        </p:nvSpPr>
        <p:spPr>
          <a:xfrm rot="0">
            <a:off x="5076603" y="1983440"/>
            <a:ext cx="4504486" cy="497840"/>
          </a:xfrm>
          <a:prstGeom prst="rect">
            <a:avLst/>
          </a:prstGeom>
        </p:spPr>
        <p:txBody>
          <a:bodyPr anchor="t" rtlCol="false" tIns="0" lIns="0" bIns="0" rIns="0">
            <a:spAutoFit/>
          </a:bodyPr>
          <a:lstStyle/>
          <a:p>
            <a:pPr algn="l">
              <a:lnSpc>
                <a:spcPts val="4060"/>
              </a:lnSpc>
            </a:pPr>
            <a:r>
              <a:rPr lang="en-US" sz="2900" b="true">
                <a:solidFill>
                  <a:srgbClr val="000000"/>
                </a:solidFill>
                <a:latin typeface="Century Gothic Paneuropean Bold"/>
                <a:ea typeface="Century Gothic Paneuropean Bold"/>
                <a:cs typeface="Century Gothic Paneuropean Bold"/>
                <a:sym typeface="Century Gothic Paneuropean Bold"/>
              </a:rPr>
              <a:t>CHƯƠNG TRÌNH</a:t>
            </a:r>
          </a:p>
        </p:txBody>
      </p:sp>
      <p:sp>
        <p:nvSpPr>
          <p:cNvPr name="TextBox 18" id="18"/>
          <p:cNvSpPr txBox="true"/>
          <p:nvPr/>
        </p:nvSpPr>
        <p:spPr>
          <a:xfrm rot="0">
            <a:off x="5076603" y="2673731"/>
            <a:ext cx="12030297" cy="497840"/>
          </a:xfrm>
          <a:prstGeom prst="rect">
            <a:avLst/>
          </a:prstGeom>
        </p:spPr>
        <p:txBody>
          <a:bodyPr anchor="t" rtlCol="false" tIns="0" lIns="0" bIns="0" rIns="0">
            <a:spAutoFit/>
          </a:bodyPr>
          <a:lstStyle/>
          <a:p>
            <a:pPr algn="l">
              <a:lnSpc>
                <a:spcPts val="4060"/>
              </a:lnSpc>
            </a:pPr>
            <a:r>
              <a:rPr lang="en-US" sz="2900" b="true">
                <a:solidFill>
                  <a:srgbClr val="000000"/>
                </a:solidFill>
                <a:latin typeface="Century Gothic Paneuropean Bold"/>
                <a:ea typeface="Century Gothic Paneuropean Bold"/>
                <a:cs typeface="Century Gothic Paneuropean Bold"/>
                <a:sym typeface="Century Gothic Paneuropean Bold"/>
              </a:rPr>
              <a:t>TỔNG QUAN DỮ LIỆU</a:t>
            </a:r>
          </a:p>
        </p:txBody>
      </p:sp>
      <p:sp>
        <p:nvSpPr>
          <p:cNvPr name="TextBox 19" id="19"/>
          <p:cNvSpPr txBox="true"/>
          <p:nvPr/>
        </p:nvSpPr>
        <p:spPr>
          <a:xfrm rot="0">
            <a:off x="5076603" y="3362071"/>
            <a:ext cx="8169722" cy="497840"/>
          </a:xfrm>
          <a:prstGeom prst="rect">
            <a:avLst/>
          </a:prstGeom>
        </p:spPr>
        <p:txBody>
          <a:bodyPr anchor="t" rtlCol="false" tIns="0" lIns="0" bIns="0" rIns="0">
            <a:spAutoFit/>
          </a:bodyPr>
          <a:lstStyle/>
          <a:p>
            <a:pPr algn="l">
              <a:lnSpc>
                <a:spcPts val="4060"/>
              </a:lnSpc>
            </a:pPr>
            <a:r>
              <a:rPr lang="en-US" sz="2900" b="true">
                <a:solidFill>
                  <a:srgbClr val="000000"/>
                </a:solidFill>
                <a:latin typeface="Century Gothic Paneuropean Bold"/>
                <a:ea typeface="Century Gothic Paneuropean Bold"/>
                <a:cs typeface="Century Gothic Paneuropean Bold"/>
                <a:sym typeface="Century Gothic Paneuropean Bold"/>
              </a:rPr>
              <a:t>PHÂN TÍCH ĐƠN BIẾN</a:t>
            </a:r>
          </a:p>
        </p:txBody>
      </p:sp>
      <p:sp>
        <p:nvSpPr>
          <p:cNvPr name="TextBox 20" id="20"/>
          <p:cNvSpPr txBox="true"/>
          <p:nvPr/>
        </p:nvSpPr>
        <p:spPr>
          <a:xfrm rot="0">
            <a:off x="5059139" y="4050411"/>
            <a:ext cx="8169722" cy="497840"/>
          </a:xfrm>
          <a:prstGeom prst="rect">
            <a:avLst/>
          </a:prstGeom>
        </p:spPr>
        <p:txBody>
          <a:bodyPr anchor="t" rtlCol="false" tIns="0" lIns="0" bIns="0" rIns="0">
            <a:spAutoFit/>
          </a:bodyPr>
          <a:lstStyle/>
          <a:p>
            <a:pPr algn="l">
              <a:lnSpc>
                <a:spcPts val="4060"/>
              </a:lnSpc>
            </a:pPr>
            <a:r>
              <a:rPr lang="en-US" sz="2900" b="true">
                <a:solidFill>
                  <a:srgbClr val="000000"/>
                </a:solidFill>
                <a:latin typeface="Century Gothic Paneuropean Bold"/>
                <a:ea typeface="Century Gothic Paneuropean Bold"/>
                <a:cs typeface="Century Gothic Paneuropean Bold"/>
                <a:sym typeface="Century Gothic Paneuropean Bold"/>
              </a:rPr>
              <a:t>PHÂN TÍCH KIẾN TRÚC MÔ HÌNH</a:t>
            </a:r>
          </a:p>
        </p:txBody>
      </p:sp>
      <p:sp>
        <p:nvSpPr>
          <p:cNvPr name="TextBox 21" id="21"/>
          <p:cNvSpPr txBox="true"/>
          <p:nvPr/>
        </p:nvSpPr>
        <p:spPr>
          <a:xfrm rot="0">
            <a:off x="5076603" y="4738751"/>
            <a:ext cx="8169722" cy="497840"/>
          </a:xfrm>
          <a:prstGeom prst="rect">
            <a:avLst/>
          </a:prstGeom>
        </p:spPr>
        <p:txBody>
          <a:bodyPr anchor="t" rtlCol="false" tIns="0" lIns="0" bIns="0" rIns="0">
            <a:spAutoFit/>
          </a:bodyPr>
          <a:lstStyle/>
          <a:p>
            <a:pPr algn="l">
              <a:lnSpc>
                <a:spcPts val="4060"/>
              </a:lnSpc>
            </a:pPr>
            <a:r>
              <a:rPr lang="en-US" sz="2900" b="true">
                <a:solidFill>
                  <a:srgbClr val="000000"/>
                </a:solidFill>
                <a:latin typeface="Century Gothic Paneuropean Bold"/>
                <a:ea typeface="Century Gothic Paneuropean Bold"/>
                <a:cs typeface="Century Gothic Paneuropean Bold"/>
                <a:sym typeface="Century Gothic Paneuropean Bold"/>
              </a:rPr>
              <a:t>ĐÁNH GIÁ HIỆU SUẤT</a:t>
            </a:r>
          </a:p>
        </p:txBody>
      </p:sp>
      <p:sp>
        <p:nvSpPr>
          <p:cNvPr name="TextBox 22" id="22"/>
          <p:cNvSpPr txBox="true"/>
          <p:nvPr/>
        </p:nvSpPr>
        <p:spPr>
          <a:xfrm rot="0">
            <a:off x="5059139" y="5427091"/>
            <a:ext cx="9043900" cy="497840"/>
          </a:xfrm>
          <a:prstGeom prst="rect">
            <a:avLst/>
          </a:prstGeom>
        </p:spPr>
        <p:txBody>
          <a:bodyPr anchor="t" rtlCol="false" tIns="0" lIns="0" bIns="0" rIns="0">
            <a:spAutoFit/>
          </a:bodyPr>
          <a:lstStyle/>
          <a:p>
            <a:pPr algn="l">
              <a:lnSpc>
                <a:spcPts val="4060"/>
              </a:lnSpc>
            </a:pPr>
            <a:r>
              <a:rPr lang="en-US" sz="2900" b="true">
                <a:solidFill>
                  <a:srgbClr val="000000"/>
                </a:solidFill>
                <a:latin typeface="Century Gothic Paneuropean Bold"/>
                <a:ea typeface="Century Gothic Paneuropean Bold"/>
                <a:cs typeface="Century Gothic Paneuropean Bold"/>
                <a:sym typeface="Century Gothic Paneuropean Bold"/>
              </a:rPr>
              <a:t>PHÂN TÍCH THEO THỜI GIAN</a:t>
            </a:r>
          </a:p>
        </p:txBody>
      </p:sp>
      <p:sp>
        <p:nvSpPr>
          <p:cNvPr name="TextBox 23" id="23"/>
          <p:cNvSpPr txBox="true"/>
          <p:nvPr/>
        </p:nvSpPr>
        <p:spPr>
          <a:xfrm rot="0">
            <a:off x="5076603" y="6115431"/>
            <a:ext cx="9255761" cy="497840"/>
          </a:xfrm>
          <a:prstGeom prst="rect">
            <a:avLst/>
          </a:prstGeom>
        </p:spPr>
        <p:txBody>
          <a:bodyPr anchor="t" rtlCol="false" tIns="0" lIns="0" bIns="0" rIns="0">
            <a:spAutoFit/>
          </a:bodyPr>
          <a:lstStyle/>
          <a:p>
            <a:pPr algn="l">
              <a:lnSpc>
                <a:spcPts val="4060"/>
              </a:lnSpc>
            </a:pPr>
            <a:r>
              <a:rPr lang="en-US" sz="2900" b="true">
                <a:solidFill>
                  <a:srgbClr val="000000"/>
                </a:solidFill>
                <a:latin typeface="Century Gothic Paneuropean Bold"/>
                <a:ea typeface="Century Gothic Paneuropean Bold"/>
                <a:cs typeface="Century Gothic Paneuropean Bold"/>
                <a:sym typeface="Century Gothic Paneuropean Bold"/>
              </a:rPr>
              <a:t>MỘT SỐ CÂU HỎI QUAN TRỌNG</a:t>
            </a:r>
          </a:p>
        </p:txBody>
      </p:sp>
      <p:sp>
        <p:nvSpPr>
          <p:cNvPr name="TextBox 24" id="24"/>
          <p:cNvSpPr txBox="true"/>
          <p:nvPr/>
        </p:nvSpPr>
        <p:spPr>
          <a:xfrm rot="0">
            <a:off x="5059139" y="6803771"/>
            <a:ext cx="7387200" cy="497840"/>
          </a:xfrm>
          <a:prstGeom prst="rect">
            <a:avLst/>
          </a:prstGeom>
        </p:spPr>
        <p:txBody>
          <a:bodyPr anchor="t" rtlCol="false" tIns="0" lIns="0" bIns="0" rIns="0">
            <a:spAutoFit/>
          </a:bodyPr>
          <a:lstStyle/>
          <a:p>
            <a:pPr algn="l">
              <a:lnSpc>
                <a:spcPts val="4060"/>
              </a:lnSpc>
            </a:pPr>
            <a:r>
              <a:rPr lang="en-US" sz="2900" b="true">
                <a:solidFill>
                  <a:srgbClr val="000000"/>
                </a:solidFill>
                <a:latin typeface="Century Gothic Paneuropean Bold"/>
                <a:ea typeface="Century Gothic Paneuropean Bold"/>
                <a:cs typeface="Century Gothic Paneuropean Bold"/>
                <a:sym typeface="Century Gothic Paneuropean Bold"/>
              </a:rPr>
              <a:t>PHÂN TÍCH TƯƠNG QUAN</a:t>
            </a:r>
          </a:p>
        </p:txBody>
      </p:sp>
      <p:sp>
        <p:nvSpPr>
          <p:cNvPr name="TextBox 25" id="25"/>
          <p:cNvSpPr txBox="true"/>
          <p:nvPr/>
        </p:nvSpPr>
        <p:spPr>
          <a:xfrm rot="0">
            <a:off x="5059139" y="7492111"/>
            <a:ext cx="5595233" cy="497840"/>
          </a:xfrm>
          <a:prstGeom prst="rect">
            <a:avLst/>
          </a:prstGeom>
        </p:spPr>
        <p:txBody>
          <a:bodyPr anchor="t" rtlCol="false" tIns="0" lIns="0" bIns="0" rIns="0">
            <a:spAutoFit/>
          </a:bodyPr>
          <a:lstStyle/>
          <a:p>
            <a:pPr algn="l">
              <a:lnSpc>
                <a:spcPts val="4060"/>
              </a:lnSpc>
            </a:pPr>
            <a:r>
              <a:rPr lang="en-US" sz="2900" b="true">
                <a:solidFill>
                  <a:srgbClr val="000000"/>
                </a:solidFill>
                <a:latin typeface="Century Gothic Paneuropean Bold"/>
                <a:ea typeface="Century Gothic Paneuropean Bold"/>
                <a:cs typeface="Century Gothic Paneuropean Bold"/>
                <a:sym typeface="Century Gothic Paneuropean Bold"/>
              </a:rPr>
              <a:t>KẾT LUẬN</a:t>
            </a:r>
          </a:p>
        </p:txBody>
      </p:sp>
      <p:grpSp>
        <p:nvGrpSpPr>
          <p:cNvPr name="Group 26" id="26"/>
          <p:cNvGrpSpPr/>
          <p:nvPr/>
        </p:nvGrpSpPr>
        <p:grpSpPr>
          <a:xfrm rot="0">
            <a:off x="4368835" y="2749175"/>
            <a:ext cx="422396" cy="422396"/>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AE7BC"/>
            </a:solidFill>
          </p:spPr>
        </p:sp>
        <p:sp>
          <p:nvSpPr>
            <p:cNvPr name="TextBox 28" id="28"/>
            <p:cNvSpPr txBox="true"/>
            <p:nvPr/>
          </p:nvSpPr>
          <p:spPr>
            <a:xfrm>
              <a:off x="190500" y="152400"/>
              <a:ext cx="431800" cy="469900"/>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4382781" y="3452371"/>
            <a:ext cx="408450" cy="422396"/>
            <a:chOff x="0" y="0"/>
            <a:chExt cx="785964" cy="812800"/>
          </a:xfrm>
        </p:grpSpPr>
        <p:sp>
          <p:nvSpPr>
            <p:cNvPr name="Freeform 30" id="30"/>
            <p:cNvSpPr/>
            <p:nvPr/>
          </p:nvSpPr>
          <p:spPr>
            <a:xfrm flipH="false" flipV="false" rot="0">
              <a:off x="0" y="0"/>
              <a:ext cx="785964" cy="812800"/>
            </a:xfrm>
            <a:custGeom>
              <a:avLst/>
              <a:gdLst/>
              <a:ahLst/>
              <a:cxnLst/>
              <a:rect r="r" b="b" t="t" l="l"/>
              <a:pathLst>
                <a:path h="812800" w="785964">
                  <a:moveTo>
                    <a:pt x="392982" y="0"/>
                  </a:moveTo>
                  <a:lnTo>
                    <a:pt x="518028" y="277085"/>
                  </a:lnTo>
                  <a:lnTo>
                    <a:pt x="785964" y="406400"/>
                  </a:lnTo>
                  <a:lnTo>
                    <a:pt x="518028" y="535715"/>
                  </a:lnTo>
                  <a:lnTo>
                    <a:pt x="392982" y="812800"/>
                  </a:lnTo>
                  <a:lnTo>
                    <a:pt x="267936" y="535715"/>
                  </a:lnTo>
                  <a:lnTo>
                    <a:pt x="0" y="406400"/>
                  </a:lnTo>
                  <a:lnTo>
                    <a:pt x="267936" y="277085"/>
                  </a:lnTo>
                  <a:lnTo>
                    <a:pt x="392982" y="0"/>
                  </a:lnTo>
                  <a:close/>
                </a:path>
              </a:pathLst>
            </a:custGeom>
            <a:solidFill>
              <a:srgbClr val="FAE7BC"/>
            </a:solidFill>
          </p:spPr>
        </p:sp>
        <p:sp>
          <p:nvSpPr>
            <p:cNvPr name="TextBox 31" id="31"/>
            <p:cNvSpPr txBox="true"/>
            <p:nvPr/>
          </p:nvSpPr>
          <p:spPr>
            <a:xfrm>
              <a:off x="184210" y="152400"/>
              <a:ext cx="417543" cy="469900"/>
            </a:xfrm>
            <a:prstGeom prst="rect">
              <a:avLst/>
            </a:prstGeom>
          </p:spPr>
          <p:txBody>
            <a:bodyPr anchor="ctr" rtlCol="false" tIns="50800" lIns="50800" bIns="50800" rIns="50800"/>
            <a:lstStyle/>
            <a:p>
              <a:pPr algn="ctr">
                <a:lnSpc>
                  <a:spcPts val="2659"/>
                </a:lnSpc>
              </a:pPr>
            </a:p>
          </p:txBody>
        </p:sp>
      </p:grpSp>
      <p:grpSp>
        <p:nvGrpSpPr>
          <p:cNvPr name="Group 32" id="32"/>
          <p:cNvGrpSpPr/>
          <p:nvPr/>
        </p:nvGrpSpPr>
        <p:grpSpPr>
          <a:xfrm rot="0">
            <a:off x="4382781" y="4122417"/>
            <a:ext cx="422396" cy="422396"/>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AE7BC"/>
            </a:solidFill>
          </p:spPr>
        </p:sp>
        <p:sp>
          <p:nvSpPr>
            <p:cNvPr name="TextBox 34" id="34"/>
            <p:cNvSpPr txBox="true"/>
            <p:nvPr/>
          </p:nvSpPr>
          <p:spPr>
            <a:xfrm>
              <a:off x="190500" y="152400"/>
              <a:ext cx="431800" cy="469900"/>
            </a:xfrm>
            <a:prstGeom prst="rect">
              <a:avLst/>
            </a:prstGeom>
          </p:spPr>
          <p:txBody>
            <a:bodyPr anchor="ctr" rtlCol="false" tIns="50800" lIns="50800" bIns="50800" rIns="50800"/>
            <a:lstStyle/>
            <a:p>
              <a:pPr algn="ctr">
                <a:lnSpc>
                  <a:spcPts val="2659"/>
                </a:lnSpc>
              </a:pPr>
            </a:p>
          </p:txBody>
        </p:sp>
      </p:grpSp>
      <p:grpSp>
        <p:nvGrpSpPr>
          <p:cNvPr name="Group 35" id="35"/>
          <p:cNvGrpSpPr/>
          <p:nvPr/>
        </p:nvGrpSpPr>
        <p:grpSpPr>
          <a:xfrm rot="0">
            <a:off x="4382781" y="4843907"/>
            <a:ext cx="422396" cy="422396"/>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AE7BC"/>
            </a:solidFill>
          </p:spPr>
        </p:sp>
        <p:sp>
          <p:nvSpPr>
            <p:cNvPr name="TextBox 37" id="37"/>
            <p:cNvSpPr txBox="true"/>
            <p:nvPr/>
          </p:nvSpPr>
          <p:spPr>
            <a:xfrm>
              <a:off x="190500" y="152400"/>
              <a:ext cx="431800" cy="469900"/>
            </a:xfrm>
            <a:prstGeom prst="rect">
              <a:avLst/>
            </a:prstGeom>
          </p:spPr>
          <p:txBody>
            <a:bodyPr anchor="ctr" rtlCol="false" tIns="50800" lIns="50800" bIns="50800" rIns="50800"/>
            <a:lstStyle/>
            <a:p>
              <a:pPr algn="ctr">
                <a:lnSpc>
                  <a:spcPts val="2659"/>
                </a:lnSpc>
              </a:pPr>
            </a:p>
          </p:txBody>
        </p:sp>
      </p:grpSp>
      <p:grpSp>
        <p:nvGrpSpPr>
          <p:cNvPr name="Group 38" id="38"/>
          <p:cNvGrpSpPr/>
          <p:nvPr/>
        </p:nvGrpSpPr>
        <p:grpSpPr>
          <a:xfrm rot="0">
            <a:off x="4382781" y="5513953"/>
            <a:ext cx="422396" cy="422396"/>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AE7BC"/>
            </a:solidFill>
          </p:spPr>
        </p:sp>
        <p:sp>
          <p:nvSpPr>
            <p:cNvPr name="TextBox 40" id="40"/>
            <p:cNvSpPr txBox="true"/>
            <p:nvPr/>
          </p:nvSpPr>
          <p:spPr>
            <a:xfrm>
              <a:off x="190500" y="152400"/>
              <a:ext cx="431800" cy="469900"/>
            </a:xfrm>
            <a:prstGeom prst="rect">
              <a:avLst/>
            </a:prstGeom>
          </p:spPr>
          <p:txBody>
            <a:bodyPr anchor="ctr" rtlCol="false" tIns="50800" lIns="50800" bIns="50800" rIns="50800"/>
            <a:lstStyle/>
            <a:p>
              <a:pPr algn="ctr">
                <a:lnSpc>
                  <a:spcPts val="2659"/>
                </a:lnSpc>
              </a:pPr>
            </a:p>
          </p:txBody>
        </p:sp>
      </p:grpSp>
      <p:grpSp>
        <p:nvGrpSpPr>
          <p:cNvPr name="Group 41" id="41"/>
          <p:cNvGrpSpPr/>
          <p:nvPr/>
        </p:nvGrpSpPr>
        <p:grpSpPr>
          <a:xfrm rot="0">
            <a:off x="4382781" y="6212574"/>
            <a:ext cx="422396" cy="422396"/>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AE7BC"/>
            </a:solidFill>
          </p:spPr>
        </p:sp>
        <p:sp>
          <p:nvSpPr>
            <p:cNvPr name="TextBox 43" id="43"/>
            <p:cNvSpPr txBox="true"/>
            <p:nvPr/>
          </p:nvSpPr>
          <p:spPr>
            <a:xfrm>
              <a:off x="190500" y="152400"/>
              <a:ext cx="431800" cy="469900"/>
            </a:xfrm>
            <a:prstGeom prst="rect">
              <a:avLst/>
            </a:prstGeom>
          </p:spPr>
          <p:txBody>
            <a:bodyPr anchor="ctr" rtlCol="false" tIns="50800" lIns="50800" bIns="50800" rIns="50800"/>
            <a:lstStyle/>
            <a:p>
              <a:pPr algn="ctr">
                <a:lnSpc>
                  <a:spcPts val="2659"/>
                </a:lnSpc>
              </a:pPr>
            </a:p>
          </p:txBody>
        </p:sp>
      </p:grpSp>
      <p:grpSp>
        <p:nvGrpSpPr>
          <p:cNvPr name="Group 44" id="44"/>
          <p:cNvGrpSpPr/>
          <p:nvPr/>
        </p:nvGrpSpPr>
        <p:grpSpPr>
          <a:xfrm rot="0">
            <a:off x="4382781" y="6860921"/>
            <a:ext cx="422396" cy="422396"/>
            <a:chOff x="0" y="0"/>
            <a:chExt cx="812800" cy="812800"/>
          </a:xfrm>
        </p:grpSpPr>
        <p:sp>
          <p:nvSpPr>
            <p:cNvPr name="Freeform 45" id="45"/>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AE7BC"/>
            </a:solidFill>
          </p:spPr>
        </p:sp>
        <p:sp>
          <p:nvSpPr>
            <p:cNvPr name="TextBox 46" id="46"/>
            <p:cNvSpPr txBox="true"/>
            <p:nvPr/>
          </p:nvSpPr>
          <p:spPr>
            <a:xfrm>
              <a:off x="190500" y="152400"/>
              <a:ext cx="431800" cy="469900"/>
            </a:xfrm>
            <a:prstGeom prst="rect">
              <a:avLst/>
            </a:prstGeom>
          </p:spPr>
          <p:txBody>
            <a:bodyPr anchor="ctr" rtlCol="false" tIns="50800" lIns="50800" bIns="50800" rIns="50800"/>
            <a:lstStyle/>
            <a:p>
              <a:pPr algn="ctr">
                <a:lnSpc>
                  <a:spcPts val="2659"/>
                </a:lnSpc>
              </a:pPr>
            </a:p>
          </p:txBody>
        </p:sp>
      </p:grpSp>
      <p:grpSp>
        <p:nvGrpSpPr>
          <p:cNvPr name="Group 47" id="47"/>
          <p:cNvGrpSpPr/>
          <p:nvPr/>
        </p:nvGrpSpPr>
        <p:grpSpPr>
          <a:xfrm rot="0">
            <a:off x="4382781" y="7530967"/>
            <a:ext cx="422396" cy="422396"/>
            <a:chOff x="0" y="0"/>
            <a:chExt cx="812800" cy="812800"/>
          </a:xfrm>
        </p:grpSpPr>
        <p:sp>
          <p:nvSpPr>
            <p:cNvPr name="Freeform 48" id="48"/>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AE7BC"/>
            </a:solidFill>
          </p:spPr>
        </p:sp>
        <p:sp>
          <p:nvSpPr>
            <p:cNvPr name="TextBox 49" id="49"/>
            <p:cNvSpPr txBox="true"/>
            <p:nvPr/>
          </p:nvSpPr>
          <p:spPr>
            <a:xfrm>
              <a:off x="190500" y="152400"/>
              <a:ext cx="431800" cy="46990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488343" y="7640611"/>
            <a:ext cx="1984705" cy="1984705"/>
          </a:xfrm>
          <a:custGeom>
            <a:avLst/>
            <a:gdLst/>
            <a:ahLst/>
            <a:cxnLst/>
            <a:rect r="r" b="b" t="t" l="l"/>
            <a:pathLst>
              <a:path h="1984705" w="1984705">
                <a:moveTo>
                  <a:pt x="0" y="0"/>
                </a:moveTo>
                <a:lnTo>
                  <a:pt x="1984705" y="0"/>
                </a:lnTo>
                <a:lnTo>
                  <a:pt x="1984705" y="1984705"/>
                </a:lnTo>
                <a:lnTo>
                  <a:pt x="0" y="19847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6311487" y="7560066"/>
            <a:ext cx="1806369" cy="2145795"/>
          </a:xfrm>
          <a:custGeom>
            <a:avLst/>
            <a:gdLst/>
            <a:ahLst/>
            <a:cxnLst/>
            <a:rect r="r" b="b" t="t" l="l"/>
            <a:pathLst>
              <a:path h="2145795" w="1806369">
                <a:moveTo>
                  <a:pt x="0" y="0"/>
                </a:moveTo>
                <a:lnTo>
                  <a:pt x="1806369" y="0"/>
                </a:lnTo>
                <a:lnTo>
                  <a:pt x="1806369" y="2145795"/>
                </a:lnTo>
                <a:lnTo>
                  <a:pt x="0" y="214579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2151160" y="336272"/>
            <a:ext cx="13985680" cy="1392115"/>
          </a:xfrm>
          <a:prstGeom prst="rect">
            <a:avLst/>
          </a:prstGeom>
        </p:spPr>
        <p:txBody>
          <a:bodyPr anchor="t" rtlCol="false" tIns="0" lIns="0" bIns="0" rIns="0">
            <a:spAutoFit/>
          </a:bodyPr>
          <a:lstStyle/>
          <a:p>
            <a:pPr algn="ctr">
              <a:lnSpc>
                <a:spcPts val="11469"/>
              </a:lnSpc>
            </a:pPr>
            <a:r>
              <a:rPr lang="en-US" b="true" sz="8192">
                <a:solidFill>
                  <a:srgbClr val="FAE7BC"/>
                </a:solidFill>
                <a:latin typeface="Century Gothic Paneuropean Bold"/>
                <a:ea typeface="Century Gothic Paneuropean Bold"/>
                <a:cs typeface="Century Gothic Paneuropean Bold"/>
                <a:sym typeface="Century Gothic Paneuropean Bold"/>
              </a:rPr>
              <a:t>KẾT LUẬN</a:t>
            </a:r>
          </a:p>
        </p:txBody>
      </p:sp>
      <p:sp>
        <p:nvSpPr>
          <p:cNvPr name="TextBox 16" id="16"/>
          <p:cNvSpPr txBox="true"/>
          <p:nvPr/>
        </p:nvSpPr>
        <p:spPr>
          <a:xfrm rot="0">
            <a:off x="5071221" y="3319499"/>
            <a:ext cx="8937354" cy="692150"/>
          </a:xfrm>
          <a:prstGeom prst="rect">
            <a:avLst/>
          </a:prstGeom>
        </p:spPr>
        <p:txBody>
          <a:bodyPr anchor="t" rtlCol="false" tIns="0" lIns="0" bIns="0" rIns="0">
            <a:spAutoFit/>
          </a:bodyPr>
          <a:lstStyle/>
          <a:p>
            <a:pPr algn="l" marL="431801" indent="-215900" lvl="1">
              <a:lnSpc>
                <a:spcPts val="2800"/>
              </a:lnSpc>
              <a:buFont typeface="Arial"/>
              <a:buChar char="•"/>
            </a:pPr>
            <a:r>
              <a:rPr lang="en-US" b="true" sz="2000">
                <a:solidFill>
                  <a:srgbClr val="000000"/>
                </a:solidFill>
                <a:latin typeface="Century Gothic Paneuropean Bold"/>
                <a:ea typeface="Century Gothic Paneuropean Bold"/>
                <a:cs typeface="Century Gothic Paneuropean Bold"/>
                <a:sym typeface="Century Gothic Paneuropean Bold"/>
              </a:rPr>
              <a:t>Hệ thống sử dụng mạng nơ-ron song sinh với ResNet50 và triplet loss đạt độ chính xác 92% trong nhận diện one-shot.</a:t>
            </a:r>
          </a:p>
        </p:txBody>
      </p:sp>
      <p:sp>
        <p:nvSpPr>
          <p:cNvPr name="TextBox 17" id="17"/>
          <p:cNvSpPr txBox="true"/>
          <p:nvPr/>
        </p:nvSpPr>
        <p:spPr>
          <a:xfrm rot="0">
            <a:off x="5072933" y="4263695"/>
            <a:ext cx="8937354" cy="339725"/>
          </a:xfrm>
          <a:prstGeom prst="rect">
            <a:avLst/>
          </a:prstGeom>
        </p:spPr>
        <p:txBody>
          <a:bodyPr anchor="t" rtlCol="false" tIns="0" lIns="0" bIns="0" rIns="0">
            <a:spAutoFit/>
          </a:bodyPr>
          <a:lstStyle/>
          <a:p>
            <a:pPr algn="l" marL="431801" indent="-215900" lvl="1">
              <a:lnSpc>
                <a:spcPts val="2800"/>
              </a:lnSpc>
              <a:buFont typeface="Arial"/>
              <a:buChar char="•"/>
            </a:pPr>
            <a:r>
              <a:rPr lang="en-US" b="true" sz="2000">
                <a:solidFill>
                  <a:srgbClr val="000000"/>
                </a:solidFill>
                <a:latin typeface="Century Gothic Paneuropean Bold"/>
                <a:ea typeface="Century Gothic Paneuropean Bold"/>
                <a:cs typeface="Century Gothic Paneuropean Bold"/>
                <a:sym typeface="Century Gothic Paneuropean Bold"/>
              </a:rPr>
              <a:t>Ảnh chất lượng cao và chính diện mang lại kết quả tốt nhất.</a:t>
            </a:r>
          </a:p>
        </p:txBody>
      </p:sp>
      <p:sp>
        <p:nvSpPr>
          <p:cNvPr name="TextBox 18" id="18"/>
          <p:cNvSpPr txBox="true"/>
          <p:nvPr/>
        </p:nvSpPr>
        <p:spPr>
          <a:xfrm rot="0">
            <a:off x="5071221" y="4851070"/>
            <a:ext cx="8937354" cy="692150"/>
          </a:xfrm>
          <a:prstGeom prst="rect">
            <a:avLst/>
          </a:prstGeom>
        </p:spPr>
        <p:txBody>
          <a:bodyPr anchor="t" rtlCol="false" tIns="0" lIns="0" bIns="0" rIns="0">
            <a:spAutoFit/>
          </a:bodyPr>
          <a:lstStyle/>
          <a:p>
            <a:pPr algn="l" marL="431801" indent="-215900" lvl="1">
              <a:lnSpc>
                <a:spcPts val="2800"/>
              </a:lnSpc>
              <a:buFont typeface="Arial"/>
              <a:buChar char="•"/>
            </a:pPr>
            <a:r>
              <a:rPr lang="en-US" b="true" sz="2000">
                <a:solidFill>
                  <a:srgbClr val="000000"/>
                </a:solidFill>
                <a:latin typeface="Century Gothic Paneuropean Bold"/>
                <a:ea typeface="Century Gothic Paneuropean Bold"/>
                <a:cs typeface="Century Gothic Paneuropean Bold"/>
                <a:sym typeface="Century Gothic Paneuropean Bold"/>
              </a:rPr>
              <a:t>Hệ thống hoạt động ổn định trong thời gian thực nhưng cần cải thiện với ảnh nghiêng và ánh sáng yếu.</a:t>
            </a:r>
          </a:p>
        </p:txBody>
      </p:sp>
      <p:sp>
        <p:nvSpPr>
          <p:cNvPr name="TextBox 19" id="19"/>
          <p:cNvSpPr txBox="true"/>
          <p:nvPr/>
        </p:nvSpPr>
        <p:spPr>
          <a:xfrm rot="0">
            <a:off x="5071221" y="5790870"/>
            <a:ext cx="8937354" cy="692150"/>
          </a:xfrm>
          <a:prstGeom prst="rect">
            <a:avLst/>
          </a:prstGeom>
        </p:spPr>
        <p:txBody>
          <a:bodyPr anchor="t" rtlCol="false" tIns="0" lIns="0" bIns="0" rIns="0">
            <a:spAutoFit/>
          </a:bodyPr>
          <a:lstStyle/>
          <a:p>
            <a:pPr algn="l" marL="431801" indent="-215900" lvl="1">
              <a:lnSpc>
                <a:spcPts val="2800"/>
              </a:lnSpc>
              <a:buFont typeface="Arial"/>
              <a:buChar char="•"/>
            </a:pPr>
            <a:r>
              <a:rPr lang="en-US" b="true" sz="2000">
                <a:solidFill>
                  <a:srgbClr val="000000"/>
                </a:solidFill>
                <a:latin typeface="Century Gothic Paneuropean Bold"/>
                <a:ea typeface="Century Gothic Paneuropean Bold"/>
                <a:cs typeface="Century Gothic Paneuropean Bold"/>
                <a:sym typeface="Century Gothic Paneuropean Bold"/>
              </a:rPr>
              <a:t>Embedding 128 chiều và tập dữ liệu 50-100 danh tính là tối ưu cho hiệu suất.</a:t>
            </a:r>
          </a:p>
        </p:txBody>
      </p:sp>
      <p:sp>
        <p:nvSpPr>
          <p:cNvPr name="TextBox 20" id="20"/>
          <p:cNvSpPr txBox="true"/>
          <p:nvPr/>
        </p:nvSpPr>
        <p:spPr>
          <a:xfrm rot="0">
            <a:off x="5072933" y="6730670"/>
            <a:ext cx="8937354" cy="692150"/>
          </a:xfrm>
          <a:prstGeom prst="rect">
            <a:avLst/>
          </a:prstGeom>
        </p:spPr>
        <p:txBody>
          <a:bodyPr anchor="t" rtlCol="false" tIns="0" lIns="0" bIns="0" rIns="0">
            <a:spAutoFit/>
          </a:bodyPr>
          <a:lstStyle/>
          <a:p>
            <a:pPr algn="l" marL="431801" indent="-215900" lvl="1">
              <a:lnSpc>
                <a:spcPts val="2800"/>
              </a:lnSpc>
              <a:buFont typeface="Arial"/>
              <a:buChar char="•"/>
            </a:pPr>
            <a:r>
              <a:rPr lang="en-US" b="true" sz="2000">
                <a:solidFill>
                  <a:srgbClr val="000000"/>
                </a:solidFill>
                <a:latin typeface="Century Gothic Paneuropean Bold"/>
                <a:ea typeface="Century Gothic Paneuropean Bold"/>
                <a:cs typeface="Century Gothic Paneuropean Bold"/>
                <a:sym typeface="Century Gothic Paneuropean Bold"/>
              </a:rPr>
              <a:t>Hướng phát triển tiếp theo: tăng khả năng chịu lỗi với điều kiện ánh sáng và góc chụp đa dạng.</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950481" y="4013348"/>
            <a:ext cx="12387037" cy="2031703"/>
          </a:xfrm>
          <a:prstGeom prst="rect">
            <a:avLst/>
          </a:prstGeom>
        </p:spPr>
        <p:txBody>
          <a:bodyPr anchor="t" rtlCol="false" tIns="0" lIns="0" bIns="0" rIns="0">
            <a:spAutoFit/>
          </a:bodyPr>
          <a:lstStyle/>
          <a:p>
            <a:pPr algn="ctr">
              <a:lnSpc>
                <a:spcPts val="16641"/>
              </a:lnSpc>
            </a:pPr>
            <a:r>
              <a:rPr lang="en-US" b="true" sz="11886">
                <a:solidFill>
                  <a:srgbClr val="000000"/>
                </a:solidFill>
                <a:latin typeface="Century Gothic Paneuropean Bold"/>
                <a:ea typeface="Century Gothic Paneuropean Bold"/>
                <a:cs typeface="Century Gothic Paneuropean Bold"/>
                <a:sym typeface="Century Gothic Paneuropean Bold"/>
              </a:rPr>
              <a:t>THANK YOU</a:t>
            </a:r>
          </a:p>
        </p:txBody>
      </p:sp>
      <p:grpSp>
        <p:nvGrpSpPr>
          <p:cNvPr name="Group 3" id="3"/>
          <p:cNvGrpSpPr/>
          <p:nvPr/>
        </p:nvGrpSpPr>
        <p:grpSpPr>
          <a:xfrm rot="0">
            <a:off x="1671894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76041"/>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3665236" y="336272"/>
            <a:ext cx="10957527" cy="1392115"/>
          </a:xfrm>
          <a:prstGeom prst="rect">
            <a:avLst/>
          </a:prstGeom>
        </p:spPr>
        <p:txBody>
          <a:bodyPr anchor="t" rtlCol="false" tIns="0" lIns="0" bIns="0" rIns="0">
            <a:spAutoFit/>
          </a:bodyPr>
          <a:lstStyle/>
          <a:p>
            <a:pPr algn="ctr">
              <a:lnSpc>
                <a:spcPts val="11469"/>
              </a:lnSpc>
            </a:pPr>
            <a:r>
              <a:rPr lang="en-US" b="true" sz="8192">
                <a:solidFill>
                  <a:srgbClr val="FAE7BC"/>
                </a:solidFill>
                <a:latin typeface="Century Gothic Paneuropean Bold"/>
                <a:ea typeface="Century Gothic Paneuropean Bold"/>
                <a:cs typeface="Century Gothic Paneuropean Bold"/>
                <a:sym typeface="Century Gothic Paneuropean Bold"/>
              </a:rPr>
              <a:t>CHƯƠNG TRÌNH</a:t>
            </a:r>
          </a:p>
        </p:txBody>
      </p:sp>
      <p:sp>
        <p:nvSpPr>
          <p:cNvPr name="TextBox 14" id="14"/>
          <p:cNvSpPr txBox="true"/>
          <p:nvPr/>
        </p:nvSpPr>
        <p:spPr>
          <a:xfrm rot="0">
            <a:off x="2962728" y="3047073"/>
            <a:ext cx="12832402" cy="692150"/>
          </a:xfrm>
          <a:prstGeom prst="rect">
            <a:avLst/>
          </a:prstGeom>
        </p:spPr>
        <p:txBody>
          <a:bodyPr anchor="t" rtlCol="false" tIns="0" lIns="0" bIns="0" rIns="0">
            <a:spAutoFit/>
          </a:bodyPr>
          <a:lstStyle/>
          <a:p>
            <a:pPr algn="l">
              <a:lnSpc>
                <a:spcPts val="2800"/>
              </a:lnSpc>
            </a:pPr>
            <a:r>
              <a:rPr lang="en-US" sz="2000" b="true">
                <a:solidFill>
                  <a:srgbClr val="000000"/>
                </a:solidFill>
                <a:latin typeface="Century Gothic Paneuropean Bold"/>
                <a:ea typeface="Century Gothic Paneuropean Bold"/>
                <a:cs typeface="Century Gothic Paneuropean Bold"/>
                <a:sym typeface="Century Gothic Paneuropean Bold"/>
              </a:rPr>
              <a:t>Thảo luận về quá trình phát triển và phân tích hệ thống nhận diện khuôn mặt sử dụng mạng nơ-ron song sinh dựa trên tập dữ liệu thu thập từ 2023-2025.</a:t>
            </a:r>
          </a:p>
        </p:txBody>
      </p:sp>
      <p:sp>
        <p:nvSpPr>
          <p:cNvPr name="TextBox 15" id="15"/>
          <p:cNvSpPr txBox="true"/>
          <p:nvPr/>
        </p:nvSpPr>
        <p:spPr>
          <a:xfrm rot="0">
            <a:off x="2962728" y="4111282"/>
            <a:ext cx="12832402" cy="2101850"/>
          </a:xfrm>
          <a:prstGeom prst="rect">
            <a:avLst/>
          </a:prstGeom>
        </p:spPr>
        <p:txBody>
          <a:bodyPr anchor="t" rtlCol="false" tIns="0" lIns="0" bIns="0" rIns="0">
            <a:spAutoFit/>
          </a:bodyPr>
          <a:lstStyle/>
          <a:p>
            <a:pPr algn="l">
              <a:lnSpc>
                <a:spcPts val="2800"/>
              </a:lnSpc>
            </a:pPr>
            <a:r>
              <a:rPr lang="en-US" sz="2000" b="true">
                <a:solidFill>
                  <a:srgbClr val="000000"/>
                </a:solidFill>
                <a:latin typeface="Century Gothic Paneuropean Bold"/>
                <a:ea typeface="Century Gothic Paneuropean Bold"/>
                <a:cs typeface="Century Gothic Paneuropean Bold"/>
                <a:sym typeface="Century Gothic Paneuropean Bold"/>
              </a:rPr>
              <a:t>Chúng ta sẽ phân tích hệ thống theo các cách sau:</a:t>
            </a:r>
          </a:p>
          <a:p>
            <a:pPr algn="l" marL="431801" indent="-215900" lvl="1">
              <a:lnSpc>
                <a:spcPts val="2800"/>
              </a:lnSpc>
              <a:buFont typeface="Arial"/>
              <a:buChar char="•"/>
            </a:pPr>
            <a:r>
              <a:rPr lang="en-US" b="true" sz="2000">
                <a:solidFill>
                  <a:srgbClr val="000000"/>
                </a:solidFill>
                <a:latin typeface="Century Gothic Paneuropean Bold"/>
                <a:ea typeface="Century Gothic Paneuropean Bold"/>
                <a:cs typeface="Century Gothic Paneuropean Bold"/>
                <a:sym typeface="Century Gothic Paneuropean Bold"/>
              </a:rPr>
              <a:t>Phân tích đơn biến</a:t>
            </a:r>
          </a:p>
          <a:p>
            <a:pPr algn="l" marL="431801" indent="-215900" lvl="1">
              <a:lnSpc>
                <a:spcPts val="2800"/>
              </a:lnSpc>
              <a:buFont typeface="Arial"/>
              <a:buChar char="•"/>
            </a:pPr>
            <a:r>
              <a:rPr lang="en-US" b="true" sz="2000">
                <a:solidFill>
                  <a:srgbClr val="000000"/>
                </a:solidFill>
                <a:latin typeface="Century Gothic Paneuropean Bold"/>
                <a:ea typeface="Century Gothic Paneuropean Bold"/>
                <a:cs typeface="Century Gothic Paneuropean Bold"/>
                <a:sym typeface="Century Gothic Paneuropean Bold"/>
              </a:rPr>
              <a:t>Phân tích kiến trúc mô hình</a:t>
            </a:r>
          </a:p>
          <a:p>
            <a:pPr algn="l" marL="431801" indent="-215900" lvl="1">
              <a:lnSpc>
                <a:spcPts val="2800"/>
              </a:lnSpc>
              <a:buFont typeface="Arial"/>
              <a:buChar char="•"/>
            </a:pPr>
            <a:r>
              <a:rPr lang="en-US" b="true" sz="2000">
                <a:solidFill>
                  <a:srgbClr val="000000"/>
                </a:solidFill>
                <a:latin typeface="Century Gothic Paneuropean Bold"/>
                <a:ea typeface="Century Gothic Paneuropean Bold"/>
                <a:cs typeface="Century Gothic Paneuropean Bold"/>
                <a:sym typeface="Century Gothic Paneuropean Bold"/>
              </a:rPr>
              <a:t>Đánh giá hiệu suất</a:t>
            </a:r>
          </a:p>
          <a:p>
            <a:pPr algn="l" marL="431801" indent="-215900" lvl="1">
              <a:lnSpc>
                <a:spcPts val="2800"/>
              </a:lnSpc>
              <a:buFont typeface="Arial"/>
              <a:buChar char="•"/>
            </a:pPr>
            <a:r>
              <a:rPr lang="en-US" b="true" sz="2000">
                <a:solidFill>
                  <a:srgbClr val="000000"/>
                </a:solidFill>
                <a:latin typeface="Century Gothic Paneuropean Bold"/>
                <a:ea typeface="Century Gothic Paneuropean Bold"/>
                <a:cs typeface="Century Gothic Paneuropean Bold"/>
                <a:sym typeface="Century Gothic Paneuropean Bold"/>
              </a:rPr>
              <a:t>Phân tích theo thời gian</a:t>
            </a:r>
          </a:p>
          <a:p>
            <a:pPr algn="l">
              <a:lnSpc>
                <a:spcPts val="2800"/>
              </a:lnSpc>
            </a:pPr>
          </a:p>
        </p:txBody>
      </p:sp>
      <p:sp>
        <p:nvSpPr>
          <p:cNvPr name="TextBox 16" id="16"/>
          <p:cNvSpPr txBox="true"/>
          <p:nvPr/>
        </p:nvSpPr>
        <p:spPr>
          <a:xfrm rot="0">
            <a:off x="2962728" y="6332887"/>
            <a:ext cx="12832402" cy="692150"/>
          </a:xfrm>
          <a:prstGeom prst="rect">
            <a:avLst/>
          </a:prstGeom>
        </p:spPr>
        <p:txBody>
          <a:bodyPr anchor="t" rtlCol="false" tIns="0" lIns="0" bIns="0" rIns="0">
            <a:spAutoFit/>
          </a:bodyPr>
          <a:lstStyle/>
          <a:p>
            <a:pPr algn="l">
              <a:lnSpc>
                <a:spcPts val="2800"/>
              </a:lnSpc>
            </a:pPr>
            <a:r>
              <a:rPr lang="en-US" sz="2000" b="true">
                <a:solidFill>
                  <a:srgbClr val="000000"/>
                </a:solidFill>
                <a:latin typeface="Century Gothic Paneuropean Bold"/>
                <a:ea typeface="Century Gothic Paneuropean Bold"/>
                <a:cs typeface="Century Gothic Paneuropean Bold"/>
                <a:sym typeface="Century Gothic Paneuropean Bold"/>
              </a:rPr>
              <a:t>Qua đó, chúng ta sẽ tìm ra các yếu tố chính ảnh hưởng đến độ chính xác và hiệu quả của hệ thống nhận diện khuôn mặt.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76041"/>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3665236" y="336272"/>
            <a:ext cx="10733573" cy="1392115"/>
          </a:xfrm>
          <a:prstGeom prst="rect">
            <a:avLst/>
          </a:prstGeom>
        </p:spPr>
        <p:txBody>
          <a:bodyPr anchor="t" rtlCol="false" tIns="0" lIns="0" bIns="0" rIns="0">
            <a:spAutoFit/>
          </a:bodyPr>
          <a:lstStyle/>
          <a:p>
            <a:pPr algn="ctr">
              <a:lnSpc>
                <a:spcPts val="11469"/>
              </a:lnSpc>
            </a:pPr>
            <a:r>
              <a:rPr lang="en-US" b="true" sz="8192">
                <a:solidFill>
                  <a:srgbClr val="FAE7BC"/>
                </a:solidFill>
                <a:latin typeface="Century Gothic Paneuropean Bold"/>
                <a:ea typeface="Century Gothic Paneuropean Bold"/>
                <a:cs typeface="Century Gothic Paneuropean Bold"/>
                <a:sym typeface="Century Gothic Paneuropean Bold"/>
              </a:rPr>
              <a:t>TỔNG QUAN DỮ LIỆU</a:t>
            </a:r>
          </a:p>
        </p:txBody>
      </p:sp>
      <p:sp>
        <p:nvSpPr>
          <p:cNvPr name="TextBox 14" id="14"/>
          <p:cNvSpPr txBox="true"/>
          <p:nvPr/>
        </p:nvSpPr>
        <p:spPr>
          <a:xfrm rot="0">
            <a:off x="3665236" y="2522888"/>
            <a:ext cx="12832402" cy="339725"/>
          </a:xfrm>
          <a:prstGeom prst="rect">
            <a:avLst/>
          </a:prstGeom>
        </p:spPr>
        <p:txBody>
          <a:bodyPr anchor="t" rtlCol="false" tIns="0" lIns="0" bIns="0" rIns="0">
            <a:spAutoFit/>
          </a:bodyPr>
          <a:lstStyle/>
          <a:p>
            <a:pPr algn="l">
              <a:lnSpc>
                <a:spcPts val="2800"/>
              </a:lnSpc>
            </a:pPr>
            <a:r>
              <a:rPr lang="en-US" sz="2000" b="true">
                <a:solidFill>
                  <a:srgbClr val="000000"/>
                </a:solidFill>
                <a:latin typeface="Century Gothic Paneuropean Bold"/>
                <a:ea typeface="Century Gothic Paneuropean Bold"/>
                <a:cs typeface="Century Gothic Paneuropean Bold"/>
                <a:sym typeface="Century Gothic Paneuropean Bold"/>
              </a:rPr>
              <a:t>Tập dữ liệu chứa các biến quan trọng cho việc nhận diện khuôn mặt. Một số biến bao gồm:</a:t>
            </a:r>
          </a:p>
        </p:txBody>
      </p:sp>
      <p:sp>
        <p:nvSpPr>
          <p:cNvPr name="TextBox 15" id="15"/>
          <p:cNvSpPr txBox="true"/>
          <p:nvPr/>
        </p:nvSpPr>
        <p:spPr>
          <a:xfrm rot="0">
            <a:off x="3665236" y="3047073"/>
            <a:ext cx="8937354" cy="339725"/>
          </a:xfrm>
          <a:prstGeom prst="rect">
            <a:avLst/>
          </a:prstGeom>
        </p:spPr>
        <p:txBody>
          <a:bodyPr anchor="t" rtlCol="false" tIns="0" lIns="0" bIns="0" rIns="0">
            <a:spAutoFit/>
          </a:bodyPr>
          <a:lstStyle/>
          <a:p>
            <a:pPr algn="l" marL="431801" indent="-215900" lvl="1">
              <a:lnSpc>
                <a:spcPts val="2800"/>
              </a:lnSpc>
              <a:buFont typeface="Arial"/>
              <a:buChar char="•"/>
            </a:pPr>
            <a:r>
              <a:rPr lang="en-US" b="true" sz="2000">
                <a:solidFill>
                  <a:srgbClr val="FF3131"/>
                </a:solidFill>
                <a:latin typeface="Century Gothic Paneuropean Bold"/>
                <a:ea typeface="Century Gothic Paneuropean Bold"/>
                <a:cs typeface="Century Gothic Paneuropean Bold"/>
                <a:sym typeface="Century Gothic Paneuropean Bold"/>
              </a:rPr>
              <a:t>anchor_path:</a:t>
            </a:r>
            <a:r>
              <a:rPr lang="en-US" b="true" sz="2000">
                <a:solidFill>
                  <a:srgbClr val="000000"/>
                </a:solidFill>
                <a:latin typeface="Century Gothic Paneuropean Bold"/>
                <a:ea typeface="Century Gothic Paneuropean Bold"/>
                <a:cs typeface="Century Gothic Paneuropean Bold"/>
                <a:sym typeface="Century Gothic Paneuropean Bold"/>
              </a:rPr>
              <a:t> Đường dẫn đến ảnh gốc (anchor) của từng danh tính.</a:t>
            </a:r>
          </a:p>
        </p:txBody>
      </p:sp>
      <p:sp>
        <p:nvSpPr>
          <p:cNvPr name="TextBox 16" id="16"/>
          <p:cNvSpPr txBox="true"/>
          <p:nvPr/>
        </p:nvSpPr>
        <p:spPr>
          <a:xfrm rot="0">
            <a:off x="3665236" y="3567773"/>
            <a:ext cx="9553237" cy="339725"/>
          </a:xfrm>
          <a:prstGeom prst="rect">
            <a:avLst/>
          </a:prstGeom>
        </p:spPr>
        <p:txBody>
          <a:bodyPr anchor="t" rtlCol="false" tIns="0" lIns="0" bIns="0" rIns="0">
            <a:spAutoFit/>
          </a:bodyPr>
          <a:lstStyle/>
          <a:p>
            <a:pPr algn="l" marL="431801" indent="-215900" lvl="1">
              <a:lnSpc>
                <a:spcPts val="2800"/>
              </a:lnSpc>
              <a:buFont typeface="Arial"/>
              <a:buChar char="•"/>
            </a:pPr>
            <a:r>
              <a:rPr lang="en-US" b="true" sz="2000">
                <a:solidFill>
                  <a:srgbClr val="FF3131"/>
                </a:solidFill>
                <a:latin typeface="Century Gothic Paneuropean Bold"/>
                <a:ea typeface="Century Gothic Paneuropean Bold"/>
                <a:cs typeface="Century Gothic Paneuropean Bold"/>
                <a:sym typeface="Century Gothic Paneuropean Bold"/>
              </a:rPr>
              <a:t>positive_path:</a:t>
            </a:r>
            <a:r>
              <a:rPr lang="en-US" b="true" sz="2000">
                <a:solidFill>
                  <a:srgbClr val="000000"/>
                </a:solidFill>
                <a:latin typeface="Century Gothic Paneuropean Bold"/>
                <a:ea typeface="Century Gothic Paneuropean Bold"/>
                <a:cs typeface="Century Gothic Paneuropean Bold"/>
                <a:sym typeface="Century Gothic Paneuropean Bold"/>
              </a:rPr>
              <a:t> Đường dẫn đến ảnh cùng danh tính với ảnh gốc (positive).</a:t>
            </a:r>
          </a:p>
        </p:txBody>
      </p:sp>
      <p:sp>
        <p:nvSpPr>
          <p:cNvPr name="TextBox 17" id="17"/>
          <p:cNvSpPr txBox="true"/>
          <p:nvPr/>
        </p:nvSpPr>
        <p:spPr>
          <a:xfrm rot="0">
            <a:off x="3665236" y="4088472"/>
            <a:ext cx="8885988" cy="339725"/>
          </a:xfrm>
          <a:prstGeom prst="rect">
            <a:avLst/>
          </a:prstGeom>
        </p:spPr>
        <p:txBody>
          <a:bodyPr anchor="t" rtlCol="false" tIns="0" lIns="0" bIns="0" rIns="0">
            <a:spAutoFit/>
          </a:bodyPr>
          <a:lstStyle/>
          <a:p>
            <a:pPr algn="l" marL="431801" indent="-215900" lvl="1">
              <a:lnSpc>
                <a:spcPts val="2800"/>
              </a:lnSpc>
              <a:buFont typeface="Arial"/>
              <a:buChar char="•"/>
            </a:pPr>
            <a:r>
              <a:rPr lang="en-US" b="true" sz="2000">
                <a:solidFill>
                  <a:srgbClr val="FF3131"/>
                </a:solidFill>
                <a:latin typeface="Century Gothic Paneuropean Bold"/>
                <a:ea typeface="Century Gothic Paneuropean Bold"/>
                <a:cs typeface="Century Gothic Paneuropean Bold"/>
                <a:sym typeface="Century Gothic Paneuropean Bold"/>
              </a:rPr>
              <a:t>negative_path:</a:t>
            </a:r>
            <a:r>
              <a:rPr lang="en-US" b="true" sz="2000">
                <a:solidFill>
                  <a:srgbClr val="000000"/>
                </a:solidFill>
                <a:latin typeface="Century Gothic Paneuropean Bold"/>
                <a:ea typeface="Century Gothic Paneuropean Bold"/>
                <a:cs typeface="Century Gothic Paneuropean Bold"/>
                <a:sym typeface="Century Gothic Paneuropean Bold"/>
              </a:rPr>
              <a:t> Đường dẫn đến ảnh của danh tính khác (negative).</a:t>
            </a:r>
          </a:p>
        </p:txBody>
      </p:sp>
      <p:sp>
        <p:nvSpPr>
          <p:cNvPr name="TextBox 18" id="18"/>
          <p:cNvSpPr txBox="true"/>
          <p:nvPr/>
        </p:nvSpPr>
        <p:spPr>
          <a:xfrm rot="0">
            <a:off x="3665236" y="4609172"/>
            <a:ext cx="7787303" cy="339725"/>
          </a:xfrm>
          <a:prstGeom prst="rect">
            <a:avLst/>
          </a:prstGeom>
        </p:spPr>
        <p:txBody>
          <a:bodyPr anchor="t" rtlCol="false" tIns="0" lIns="0" bIns="0" rIns="0">
            <a:spAutoFit/>
          </a:bodyPr>
          <a:lstStyle/>
          <a:p>
            <a:pPr algn="l" marL="431801" indent="-215900" lvl="1">
              <a:lnSpc>
                <a:spcPts val="2800"/>
              </a:lnSpc>
              <a:buFont typeface="Arial"/>
              <a:buChar char="•"/>
            </a:pPr>
            <a:r>
              <a:rPr lang="en-US" b="true" sz="2000">
                <a:solidFill>
                  <a:srgbClr val="FF3131"/>
                </a:solidFill>
                <a:latin typeface="Century Gothic Paneuropean Bold"/>
                <a:ea typeface="Century Gothic Paneuropean Bold"/>
                <a:cs typeface="Century Gothic Paneuropean Bold"/>
                <a:sym typeface="Century Gothic Paneuropean Bold"/>
              </a:rPr>
              <a:t>image_size:</a:t>
            </a:r>
            <a:r>
              <a:rPr lang="en-US" b="true" sz="2000">
                <a:solidFill>
                  <a:srgbClr val="000000"/>
                </a:solidFill>
                <a:latin typeface="Century Gothic Paneuropean Bold"/>
                <a:ea typeface="Century Gothic Paneuropean Bold"/>
                <a:cs typeface="Century Gothic Paneuropean Bold"/>
                <a:sym typeface="Century Gothic Paneuropean Bold"/>
              </a:rPr>
              <a:t> Kích thước ảnh đầu vào (ví dụ: 100x100 pixel).</a:t>
            </a:r>
          </a:p>
        </p:txBody>
      </p:sp>
      <p:sp>
        <p:nvSpPr>
          <p:cNvPr name="TextBox 19" id="19"/>
          <p:cNvSpPr txBox="true"/>
          <p:nvPr/>
        </p:nvSpPr>
        <p:spPr>
          <a:xfrm rot="0">
            <a:off x="3665236" y="5129872"/>
            <a:ext cx="8595406" cy="339725"/>
          </a:xfrm>
          <a:prstGeom prst="rect">
            <a:avLst/>
          </a:prstGeom>
        </p:spPr>
        <p:txBody>
          <a:bodyPr anchor="t" rtlCol="false" tIns="0" lIns="0" bIns="0" rIns="0">
            <a:spAutoFit/>
          </a:bodyPr>
          <a:lstStyle/>
          <a:p>
            <a:pPr algn="l" marL="431801" indent="-215900" lvl="1">
              <a:lnSpc>
                <a:spcPts val="2800"/>
              </a:lnSpc>
              <a:buFont typeface="Arial"/>
              <a:buChar char="•"/>
            </a:pPr>
            <a:r>
              <a:rPr lang="en-US" b="true" sz="2000">
                <a:solidFill>
                  <a:srgbClr val="FF3131"/>
                </a:solidFill>
                <a:latin typeface="Century Gothic Paneuropean Bold"/>
                <a:ea typeface="Century Gothic Paneuropean Bold"/>
                <a:cs typeface="Century Gothic Paneuropean Bold"/>
                <a:sym typeface="Century Gothic Paneuropean Bold"/>
              </a:rPr>
              <a:t>label:</a:t>
            </a:r>
            <a:r>
              <a:rPr lang="en-US" b="true" sz="2000">
                <a:solidFill>
                  <a:srgbClr val="000000"/>
                </a:solidFill>
                <a:latin typeface="Century Gothic Paneuropean Bold"/>
                <a:ea typeface="Century Gothic Paneuropean Bold"/>
                <a:cs typeface="Century Gothic Paneuropean Bold"/>
                <a:sym typeface="Century Gothic Paneuropean Bold"/>
              </a:rPr>
              <a:t> Nhãn xác định cặp ảnh có cùng danh tính hay không [0,1].</a:t>
            </a:r>
          </a:p>
        </p:txBody>
      </p:sp>
      <p:sp>
        <p:nvSpPr>
          <p:cNvPr name="TextBox 20" id="20"/>
          <p:cNvSpPr txBox="true"/>
          <p:nvPr/>
        </p:nvSpPr>
        <p:spPr>
          <a:xfrm rot="0">
            <a:off x="3665236" y="5650572"/>
            <a:ext cx="10019312" cy="339725"/>
          </a:xfrm>
          <a:prstGeom prst="rect">
            <a:avLst/>
          </a:prstGeom>
        </p:spPr>
        <p:txBody>
          <a:bodyPr anchor="t" rtlCol="false" tIns="0" lIns="0" bIns="0" rIns="0">
            <a:spAutoFit/>
          </a:bodyPr>
          <a:lstStyle/>
          <a:p>
            <a:pPr algn="l" marL="431801" indent="-215900" lvl="1">
              <a:lnSpc>
                <a:spcPts val="2800"/>
              </a:lnSpc>
              <a:buFont typeface="Arial"/>
              <a:buChar char="•"/>
            </a:pPr>
            <a:r>
              <a:rPr lang="en-US" b="true" sz="2000">
                <a:solidFill>
                  <a:srgbClr val="FF3131"/>
                </a:solidFill>
                <a:latin typeface="Century Gothic Paneuropean Bold"/>
                <a:ea typeface="Century Gothic Paneuropean Bold"/>
                <a:cs typeface="Century Gothic Paneuropean Bold"/>
                <a:sym typeface="Century Gothic Paneuropean Bold"/>
              </a:rPr>
              <a:t>preprocessing_time:</a:t>
            </a:r>
            <a:r>
              <a:rPr lang="en-US" b="true" sz="2000">
                <a:solidFill>
                  <a:srgbClr val="000000"/>
                </a:solidFill>
                <a:latin typeface="Century Gothic Paneuropean Bold"/>
                <a:ea typeface="Century Gothic Paneuropean Bold"/>
                <a:cs typeface="Century Gothic Paneuropean Bold"/>
                <a:sym typeface="Century Gothic Paneuropean Bold"/>
              </a:rPr>
              <a:t> Thời gian tiền xử lý mỗi ảnh trước khi đưa vào mô hình.</a:t>
            </a:r>
          </a:p>
        </p:txBody>
      </p:sp>
      <p:sp>
        <p:nvSpPr>
          <p:cNvPr name="TextBox 21" id="21"/>
          <p:cNvSpPr txBox="true"/>
          <p:nvPr/>
        </p:nvSpPr>
        <p:spPr>
          <a:xfrm rot="0">
            <a:off x="3665236" y="6171272"/>
            <a:ext cx="10733573" cy="339725"/>
          </a:xfrm>
          <a:prstGeom prst="rect">
            <a:avLst/>
          </a:prstGeom>
        </p:spPr>
        <p:txBody>
          <a:bodyPr anchor="t" rtlCol="false" tIns="0" lIns="0" bIns="0" rIns="0">
            <a:spAutoFit/>
          </a:bodyPr>
          <a:lstStyle/>
          <a:p>
            <a:pPr algn="l" marL="431801" indent="-215900" lvl="1">
              <a:lnSpc>
                <a:spcPts val="2800"/>
              </a:lnSpc>
              <a:buFont typeface="Arial"/>
              <a:buChar char="•"/>
            </a:pPr>
            <a:r>
              <a:rPr lang="en-US" b="true" sz="2000">
                <a:solidFill>
                  <a:srgbClr val="FF3131"/>
                </a:solidFill>
                <a:latin typeface="Century Gothic Paneuropean Bold"/>
                <a:ea typeface="Century Gothic Paneuropean Bold"/>
                <a:cs typeface="Century Gothic Paneuropean Bold"/>
                <a:sym typeface="Century Gothic Paneuropean Bold"/>
              </a:rPr>
              <a:t>dataset_split:</a:t>
            </a:r>
            <a:r>
              <a:rPr lang="en-US" b="true" sz="2000">
                <a:solidFill>
                  <a:srgbClr val="000000"/>
                </a:solidFill>
                <a:latin typeface="Century Gothic Paneuropean Bold"/>
                <a:ea typeface="Century Gothic Paneuropean Bold"/>
                <a:cs typeface="Century Gothic Paneuropean Bold"/>
                <a:sym typeface="Century Gothic Paneuropean Bold"/>
              </a:rPr>
              <a:t> Phân chia dữ liệu thành tập huấn luyện (70%) và tập kiểm tra (30%).</a:t>
            </a:r>
          </a:p>
        </p:txBody>
      </p:sp>
      <p:sp>
        <p:nvSpPr>
          <p:cNvPr name="TextBox 22" id="22"/>
          <p:cNvSpPr txBox="true"/>
          <p:nvPr/>
        </p:nvSpPr>
        <p:spPr>
          <a:xfrm rot="0">
            <a:off x="3665236" y="6691972"/>
            <a:ext cx="10733573" cy="339725"/>
          </a:xfrm>
          <a:prstGeom prst="rect">
            <a:avLst/>
          </a:prstGeom>
        </p:spPr>
        <p:txBody>
          <a:bodyPr anchor="t" rtlCol="false" tIns="0" lIns="0" bIns="0" rIns="0">
            <a:spAutoFit/>
          </a:bodyPr>
          <a:lstStyle/>
          <a:p>
            <a:pPr algn="l" marL="431801" indent="-215900" lvl="1">
              <a:lnSpc>
                <a:spcPts val="2800"/>
              </a:lnSpc>
              <a:buFont typeface="Arial"/>
              <a:buChar char="•"/>
            </a:pPr>
            <a:r>
              <a:rPr lang="en-US" b="true" sz="2000">
                <a:solidFill>
                  <a:srgbClr val="FF3131"/>
                </a:solidFill>
                <a:latin typeface="Century Gothic Paneuropean Bold"/>
                <a:ea typeface="Century Gothic Paneuropean Bold"/>
                <a:cs typeface="Century Gothic Paneuropean Bold"/>
                <a:sym typeface="Century Gothic Paneuropean Bold"/>
              </a:rPr>
              <a:t>augmentation:</a:t>
            </a:r>
            <a:r>
              <a:rPr lang="en-US" b="true" sz="2000">
                <a:solidFill>
                  <a:srgbClr val="000000"/>
                </a:solidFill>
                <a:latin typeface="Century Gothic Paneuropean Bold"/>
                <a:ea typeface="Century Gothic Paneuropean Bold"/>
                <a:cs typeface="Century Gothic Paneuropean Bold"/>
                <a:sym typeface="Century Gothic Paneuropean Bold"/>
              </a:rPr>
              <a:t> Các kỹ thuật tăng cường dữ liệu (xoay, lật, thay đổi độ sáng).</a:t>
            </a:r>
          </a:p>
        </p:txBody>
      </p:sp>
      <p:sp>
        <p:nvSpPr>
          <p:cNvPr name="TextBox 23" id="23"/>
          <p:cNvSpPr txBox="true"/>
          <p:nvPr/>
        </p:nvSpPr>
        <p:spPr>
          <a:xfrm rot="0">
            <a:off x="3665236" y="7206012"/>
            <a:ext cx="10733573" cy="339725"/>
          </a:xfrm>
          <a:prstGeom prst="rect">
            <a:avLst/>
          </a:prstGeom>
        </p:spPr>
        <p:txBody>
          <a:bodyPr anchor="t" rtlCol="false" tIns="0" lIns="0" bIns="0" rIns="0">
            <a:spAutoFit/>
          </a:bodyPr>
          <a:lstStyle/>
          <a:p>
            <a:pPr algn="l" marL="431801" indent="-215900" lvl="1">
              <a:lnSpc>
                <a:spcPts val="2800"/>
              </a:lnSpc>
              <a:buFont typeface="Arial"/>
              <a:buChar char="•"/>
            </a:pPr>
            <a:r>
              <a:rPr lang="en-US" b="true" sz="2000">
                <a:solidFill>
                  <a:srgbClr val="FF3131"/>
                </a:solidFill>
                <a:latin typeface="Century Gothic Paneuropean Bold"/>
                <a:ea typeface="Century Gothic Paneuropean Bold"/>
                <a:cs typeface="Century Gothic Paneuropean Bold"/>
                <a:sym typeface="Century Gothic Paneuropean Bold"/>
              </a:rPr>
              <a:t>num_identities: </a:t>
            </a:r>
            <a:r>
              <a:rPr lang="en-US" b="true" sz="2000">
                <a:solidFill>
                  <a:srgbClr val="000000"/>
                </a:solidFill>
                <a:latin typeface="Century Gothic Paneuropean Bold"/>
                <a:ea typeface="Century Gothic Paneuropean Bold"/>
                <a:cs typeface="Century Gothic Paneuropean Bold"/>
                <a:sym typeface="Century Gothic Paneuropean Bold"/>
              </a:rPr>
              <a:t>Số lượng danh tính khác nhau trong tập dữ liệu (ví dụ: 100 người).</a:t>
            </a:r>
          </a:p>
        </p:txBody>
      </p:sp>
      <p:sp>
        <p:nvSpPr>
          <p:cNvPr name="TextBox 24" id="24"/>
          <p:cNvSpPr txBox="true"/>
          <p:nvPr/>
        </p:nvSpPr>
        <p:spPr>
          <a:xfrm rot="0">
            <a:off x="3665236" y="7726712"/>
            <a:ext cx="10733573" cy="339725"/>
          </a:xfrm>
          <a:prstGeom prst="rect">
            <a:avLst/>
          </a:prstGeom>
        </p:spPr>
        <p:txBody>
          <a:bodyPr anchor="t" rtlCol="false" tIns="0" lIns="0" bIns="0" rIns="0">
            <a:spAutoFit/>
          </a:bodyPr>
          <a:lstStyle/>
          <a:p>
            <a:pPr algn="l" marL="431801" indent="-215900" lvl="1">
              <a:lnSpc>
                <a:spcPts val="2800"/>
              </a:lnSpc>
              <a:buFont typeface="Arial"/>
              <a:buChar char="•"/>
            </a:pPr>
            <a:r>
              <a:rPr lang="en-US" b="true" sz="2000">
                <a:solidFill>
                  <a:srgbClr val="FF3131"/>
                </a:solidFill>
                <a:latin typeface="Century Gothic Paneuropean Bold"/>
                <a:ea typeface="Century Gothic Paneuropean Bold"/>
                <a:cs typeface="Century Gothic Paneuropean Bold"/>
                <a:sym typeface="Century Gothic Paneuropean Bold"/>
              </a:rPr>
              <a:t>environment: </a:t>
            </a:r>
            <a:r>
              <a:rPr lang="en-US" b="true" sz="2000">
                <a:solidFill>
                  <a:srgbClr val="000000"/>
                </a:solidFill>
                <a:latin typeface="Century Gothic Paneuropean Bold"/>
                <a:ea typeface="Century Gothic Paneuropean Bold"/>
                <a:cs typeface="Century Gothic Paneuropean Bold"/>
                <a:sym typeface="Century Gothic Paneuropean Bold"/>
              </a:rPr>
              <a:t>Điều kiện chụp ảnh (ánh sáng tự nhiên, trong nhà).</a:t>
            </a:r>
          </a:p>
        </p:txBody>
      </p:sp>
      <p:sp>
        <p:nvSpPr>
          <p:cNvPr name="TextBox 25" id="25"/>
          <p:cNvSpPr txBox="true"/>
          <p:nvPr/>
        </p:nvSpPr>
        <p:spPr>
          <a:xfrm rot="0">
            <a:off x="3665236" y="8247412"/>
            <a:ext cx="10733573" cy="339725"/>
          </a:xfrm>
          <a:prstGeom prst="rect">
            <a:avLst/>
          </a:prstGeom>
        </p:spPr>
        <p:txBody>
          <a:bodyPr anchor="t" rtlCol="false" tIns="0" lIns="0" bIns="0" rIns="0">
            <a:spAutoFit/>
          </a:bodyPr>
          <a:lstStyle/>
          <a:p>
            <a:pPr algn="l" marL="431801" indent="-215900" lvl="1">
              <a:lnSpc>
                <a:spcPts val="2800"/>
              </a:lnSpc>
              <a:buFont typeface="Arial"/>
              <a:buChar char="•"/>
            </a:pPr>
            <a:r>
              <a:rPr lang="en-US" b="true" sz="2000">
                <a:solidFill>
                  <a:srgbClr val="FF3131"/>
                </a:solidFill>
                <a:latin typeface="Century Gothic Paneuropean Bold"/>
                <a:ea typeface="Century Gothic Paneuropean Bold"/>
                <a:cs typeface="Century Gothic Paneuropean Bold"/>
                <a:sym typeface="Century Gothic Paneuropean Bold"/>
              </a:rPr>
              <a:t>source: </a:t>
            </a:r>
            <a:r>
              <a:rPr lang="en-US" b="true" sz="2000">
                <a:solidFill>
                  <a:srgbClr val="000000"/>
                </a:solidFill>
                <a:latin typeface="Century Gothic Paneuropean Bold"/>
                <a:ea typeface="Century Gothic Paneuropean Bold"/>
                <a:cs typeface="Century Gothic Paneuropean Bold"/>
                <a:sym typeface="Century Gothic Paneuropean Bold"/>
              </a:rPr>
              <a:t>Nguồn dữ liệu (ví dụ: ảnh tự thu thập hoặc từ LFW).</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76041"/>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3665236" y="336272"/>
            <a:ext cx="10733573" cy="1392115"/>
          </a:xfrm>
          <a:prstGeom prst="rect">
            <a:avLst/>
          </a:prstGeom>
        </p:spPr>
        <p:txBody>
          <a:bodyPr anchor="t" rtlCol="false" tIns="0" lIns="0" bIns="0" rIns="0">
            <a:spAutoFit/>
          </a:bodyPr>
          <a:lstStyle/>
          <a:p>
            <a:pPr algn="ctr">
              <a:lnSpc>
                <a:spcPts val="11469"/>
              </a:lnSpc>
            </a:pPr>
            <a:r>
              <a:rPr lang="en-US" b="true" sz="8192">
                <a:solidFill>
                  <a:srgbClr val="FAE7BC"/>
                </a:solidFill>
                <a:latin typeface="Century Gothic Paneuropean Bold"/>
                <a:ea typeface="Century Gothic Paneuropean Bold"/>
                <a:cs typeface="Century Gothic Paneuropean Bold"/>
                <a:sym typeface="Century Gothic Paneuropean Bold"/>
              </a:rPr>
              <a:t>PHÂN TÍCH ĐƠN BIẾN</a:t>
            </a:r>
          </a:p>
        </p:txBody>
      </p:sp>
      <p:sp>
        <p:nvSpPr>
          <p:cNvPr name="TextBox 14" id="14"/>
          <p:cNvSpPr txBox="true"/>
          <p:nvPr/>
        </p:nvSpPr>
        <p:spPr>
          <a:xfrm rot="0">
            <a:off x="3523996" y="3334044"/>
            <a:ext cx="12832402" cy="1012190"/>
          </a:xfrm>
          <a:prstGeom prst="rect">
            <a:avLst/>
          </a:prstGeom>
        </p:spPr>
        <p:txBody>
          <a:bodyPr anchor="t" rtlCol="false" tIns="0" lIns="0" bIns="0" rIns="0">
            <a:spAutoFit/>
          </a:bodyPr>
          <a:lstStyle/>
          <a:p>
            <a:pPr algn="just">
              <a:lnSpc>
                <a:spcPts val="4060"/>
              </a:lnSpc>
            </a:pPr>
            <a:r>
              <a:rPr lang="en-US" sz="2900" b="true">
                <a:solidFill>
                  <a:srgbClr val="000000"/>
                </a:solidFill>
                <a:latin typeface="Century Gothic Paneuropean Bold"/>
                <a:ea typeface="Century Gothic Paneuropean Bold"/>
                <a:cs typeface="Century Gothic Paneuropean Bold"/>
                <a:sym typeface="Century Gothic Paneuropean Bold"/>
              </a:rPr>
              <a:t>Khi thực hiện phân tích đơn biến trên tập dữ liệu nhận diện khuôn mặt, chúng ta cần trả lời các câu hỏi sau:</a:t>
            </a:r>
          </a:p>
        </p:txBody>
      </p:sp>
      <p:sp>
        <p:nvSpPr>
          <p:cNvPr name="TextBox 15" id="15"/>
          <p:cNvSpPr txBox="true"/>
          <p:nvPr/>
        </p:nvSpPr>
        <p:spPr>
          <a:xfrm rot="0">
            <a:off x="3523996" y="4684340"/>
            <a:ext cx="12832402" cy="2555240"/>
          </a:xfrm>
          <a:prstGeom prst="rect">
            <a:avLst/>
          </a:prstGeom>
        </p:spPr>
        <p:txBody>
          <a:bodyPr anchor="t" rtlCol="false" tIns="0" lIns="0" bIns="0" rIns="0">
            <a:spAutoFit/>
          </a:bodyPr>
          <a:lstStyle/>
          <a:p>
            <a:pPr algn="just" marL="626111" indent="-313055" lvl="1">
              <a:lnSpc>
                <a:spcPts val="4060"/>
              </a:lnSpc>
              <a:buAutoNum type="arabicPeriod" startAt="1"/>
            </a:pPr>
            <a:r>
              <a:rPr lang="en-US" b="true" sz="2900">
                <a:solidFill>
                  <a:srgbClr val="000000"/>
                </a:solidFill>
                <a:latin typeface="Century Gothic Paneuropean Bold"/>
                <a:ea typeface="Century Gothic Paneuropean Bold"/>
                <a:cs typeface="Century Gothic Paneuropean Bold"/>
                <a:sym typeface="Century Gothic Paneuropean Bold"/>
              </a:rPr>
              <a:t>Phân bố kích thước ảnh ảnh hưởng thế nào đến hiệu suất mô hình?</a:t>
            </a:r>
          </a:p>
          <a:p>
            <a:pPr algn="just" marL="626111" indent="-313055" lvl="1">
              <a:lnSpc>
                <a:spcPts val="4060"/>
              </a:lnSpc>
              <a:buAutoNum type="arabicPeriod" startAt="1"/>
            </a:pPr>
            <a:r>
              <a:rPr lang="en-US" b="true" sz="2900">
                <a:solidFill>
                  <a:srgbClr val="000000"/>
                </a:solidFill>
                <a:latin typeface="Century Gothic Paneuropean Bold"/>
                <a:ea typeface="Century Gothic Paneuropean Bold"/>
                <a:cs typeface="Century Gothic Paneuropean Bold"/>
                <a:sym typeface="Century Gothic Paneuropean Bold"/>
              </a:rPr>
              <a:t>Thời gian tiền xử lý trung bình cho mỗi ảnh là bao nhiêu?</a:t>
            </a:r>
          </a:p>
          <a:p>
            <a:pPr algn="just" marL="626111" indent="-313055" lvl="1">
              <a:lnSpc>
                <a:spcPts val="4060"/>
              </a:lnSpc>
              <a:buAutoNum type="arabicPeriod" startAt="1"/>
            </a:pPr>
            <a:r>
              <a:rPr lang="en-US" b="true" sz="2900">
                <a:solidFill>
                  <a:srgbClr val="000000"/>
                </a:solidFill>
                <a:latin typeface="Century Gothic Paneuropean Bold"/>
                <a:ea typeface="Century Gothic Paneuropean Bold"/>
                <a:cs typeface="Century Gothic Paneuropean Bold"/>
                <a:sym typeface="Century Gothic Paneuropean Bold"/>
              </a:rPr>
              <a:t>Tỷ lệ ảnh cùng danh tính (positive) và khác danh tính (negative) trong tập dữ liệu là gì?</a:t>
            </a:r>
          </a:p>
          <a:p>
            <a:pPr algn="just" marL="626111" indent="-313055" lvl="1">
              <a:lnSpc>
                <a:spcPts val="4060"/>
              </a:lnSpc>
              <a:buAutoNum type="arabicPeriod" startAt="1"/>
            </a:pPr>
            <a:r>
              <a:rPr lang="en-US" b="true" sz="2900">
                <a:solidFill>
                  <a:srgbClr val="000000"/>
                </a:solidFill>
                <a:latin typeface="Century Gothic Paneuropean Bold"/>
                <a:ea typeface="Century Gothic Paneuropean Bold"/>
                <a:cs typeface="Century Gothic Paneuropean Bold"/>
                <a:sym typeface="Century Gothic Paneuropean Bold"/>
              </a:rPr>
              <a:t>Điều kiện ánh sáng nào phổ biến nhất trong tập dữ liệu?</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2121006" y="1028700"/>
            <a:ext cx="8752701" cy="5001543"/>
          </a:xfrm>
          <a:custGeom>
            <a:avLst/>
            <a:gdLst/>
            <a:ahLst/>
            <a:cxnLst/>
            <a:rect r="r" b="b" t="t" l="l"/>
            <a:pathLst>
              <a:path h="5001543" w="8752701">
                <a:moveTo>
                  <a:pt x="0" y="0"/>
                </a:moveTo>
                <a:lnTo>
                  <a:pt x="8752701" y="0"/>
                </a:lnTo>
                <a:lnTo>
                  <a:pt x="8752701" y="5001543"/>
                </a:lnTo>
                <a:lnTo>
                  <a:pt x="0" y="5001543"/>
                </a:lnTo>
                <a:lnTo>
                  <a:pt x="0" y="0"/>
                </a:lnTo>
                <a:close/>
              </a:path>
            </a:pathLst>
          </a:custGeom>
          <a:blipFill>
            <a:blip r:embed="rId4"/>
            <a:stretch>
              <a:fillRect l="0" t="0" r="0" b="0"/>
            </a:stretch>
          </a:blipFill>
        </p:spPr>
      </p:sp>
      <p:sp>
        <p:nvSpPr>
          <p:cNvPr name="TextBox 14" id="14"/>
          <p:cNvSpPr txBox="true"/>
          <p:nvPr/>
        </p:nvSpPr>
        <p:spPr>
          <a:xfrm rot="0">
            <a:off x="10873707" y="2501523"/>
            <a:ext cx="5232034" cy="1656715"/>
          </a:xfrm>
          <a:prstGeom prst="rect">
            <a:avLst/>
          </a:prstGeom>
        </p:spPr>
        <p:txBody>
          <a:bodyPr anchor="t" rtlCol="false" tIns="0" lIns="0" bIns="0" rIns="0">
            <a:spAutoFit/>
          </a:bodyPr>
          <a:lstStyle/>
          <a:p>
            <a:pPr algn="just">
              <a:lnSpc>
                <a:spcPts val="2659"/>
              </a:lnSpc>
              <a:spcBef>
                <a:spcPct val="0"/>
              </a:spcBef>
            </a:pPr>
            <a:r>
              <a:rPr lang="en-US" sz="1899">
                <a:solidFill>
                  <a:srgbClr val="000000"/>
                </a:solidFill>
                <a:latin typeface="Open Sans"/>
                <a:ea typeface="Open Sans"/>
                <a:cs typeface="Open Sans"/>
                <a:sym typeface="Open Sans"/>
              </a:rPr>
              <a:t>Dữ liệu này cho thấy độ chính xác của mô hình tăng lên khi kích thước ảnh tăng, nhưng sau một ngưỡng nhất định (khoảng 200x200), độ chính xác có thể chững lại hoặc thậm chí giảm nhẹ, trong khi thời gian suy luận tăng đáng kể.</a:t>
            </a:r>
          </a:p>
        </p:txBody>
      </p:sp>
      <p:sp>
        <p:nvSpPr>
          <p:cNvPr name="TextBox 15" id="15"/>
          <p:cNvSpPr txBox="true"/>
          <p:nvPr/>
        </p:nvSpPr>
        <p:spPr>
          <a:xfrm rot="0">
            <a:off x="3952698" y="6906701"/>
            <a:ext cx="11610113" cy="495301"/>
          </a:xfrm>
          <a:prstGeom prst="rect">
            <a:avLst/>
          </a:prstGeom>
        </p:spPr>
        <p:txBody>
          <a:bodyPr anchor="t" rtlCol="false" tIns="0" lIns="0" bIns="0" rIns="0">
            <a:spAutoFit/>
          </a:bodyPr>
          <a:lstStyle/>
          <a:p>
            <a:pPr algn="just">
              <a:lnSpc>
                <a:spcPts val="4199"/>
              </a:lnSpc>
            </a:pPr>
            <a:r>
              <a:rPr lang="en-US" sz="2999">
                <a:solidFill>
                  <a:srgbClr val="000000"/>
                </a:solidFill>
                <a:latin typeface="Open Sans"/>
                <a:ea typeface="Open Sans"/>
                <a:cs typeface="Open Sans"/>
                <a:sym typeface="Open Sans"/>
              </a:rPr>
              <a:t>Ảnh</a:t>
            </a:r>
            <a:r>
              <a:rPr lang="en-US" sz="2999">
                <a:solidFill>
                  <a:srgbClr val="000000"/>
                </a:solidFill>
                <a:latin typeface="Open Sans"/>
                <a:ea typeface="Open Sans"/>
                <a:cs typeface="Open Sans"/>
                <a:sym typeface="Open Sans"/>
              </a:rPr>
              <a:t> 100x100 pixel cho kết quả tốt nhất với thời gian xử lý nhanh.</a:t>
            </a:r>
          </a:p>
        </p:txBody>
      </p:sp>
      <p:sp>
        <p:nvSpPr>
          <p:cNvPr name="TextBox 16" id="16"/>
          <p:cNvSpPr txBox="true"/>
          <p:nvPr/>
        </p:nvSpPr>
        <p:spPr>
          <a:xfrm rot="0">
            <a:off x="3952698" y="7830784"/>
            <a:ext cx="8879462" cy="495301"/>
          </a:xfrm>
          <a:prstGeom prst="rect">
            <a:avLst/>
          </a:prstGeom>
        </p:spPr>
        <p:txBody>
          <a:bodyPr anchor="t" rtlCol="false" tIns="0" lIns="0" bIns="0" rIns="0">
            <a:spAutoFit/>
          </a:bodyPr>
          <a:lstStyle/>
          <a:p>
            <a:pPr algn="just">
              <a:lnSpc>
                <a:spcPts val="4199"/>
              </a:lnSpc>
            </a:pPr>
            <a:r>
              <a:rPr lang="en-US" sz="2999">
                <a:solidFill>
                  <a:srgbClr val="000000"/>
                </a:solidFill>
                <a:latin typeface="Open Sans"/>
                <a:ea typeface="Open Sans"/>
                <a:cs typeface="Open Sans"/>
                <a:sym typeface="Open Sans"/>
              </a:rPr>
              <a:t>Thời</a:t>
            </a:r>
            <a:r>
              <a:rPr lang="en-US" sz="2999">
                <a:solidFill>
                  <a:srgbClr val="000000"/>
                </a:solidFill>
                <a:latin typeface="Open Sans"/>
                <a:ea typeface="Open Sans"/>
                <a:cs typeface="Open Sans"/>
                <a:sym typeface="Open Sans"/>
              </a:rPr>
              <a:t> gian tiền xử lý trung bình là 0.2 giây mỗi ảnh.</a:t>
            </a:r>
          </a:p>
        </p:txBody>
      </p:sp>
      <p:grpSp>
        <p:nvGrpSpPr>
          <p:cNvPr name="Group 17" id="17"/>
          <p:cNvGrpSpPr/>
          <p:nvPr/>
        </p:nvGrpSpPr>
        <p:grpSpPr>
          <a:xfrm rot="0">
            <a:off x="2814980" y="6770923"/>
            <a:ext cx="814482" cy="814482"/>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AE7BC"/>
            </a:solidFill>
          </p:spPr>
        </p:sp>
        <p:sp>
          <p:nvSpPr>
            <p:cNvPr name="TextBox 19" id="19"/>
            <p:cNvSpPr txBox="true"/>
            <p:nvPr/>
          </p:nvSpPr>
          <p:spPr>
            <a:xfrm>
              <a:off x="190500" y="152400"/>
              <a:ext cx="431800" cy="46990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2814980" y="7695006"/>
            <a:ext cx="814482" cy="814482"/>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AE7BC"/>
            </a:solidFill>
          </p:spPr>
        </p:sp>
        <p:sp>
          <p:nvSpPr>
            <p:cNvPr name="TextBox 22" id="22"/>
            <p:cNvSpPr txBox="true"/>
            <p:nvPr/>
          </p:nvSpPr>
          <p:spPr>
            <a:xfrm>
              <a:off x="190500" y="152400"/>
              <a:ext cx="431800" cy="46990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044125" y="543803"/>
            <a:ext cx="9026854" cy="5158202"/>
          </a:xfrm>
          <a:custGeom>
            <a:avLst/>
            <a:gdLst/>
            <a:ahLst/>
            <a:cxnLst/>
            <a:rect r="r" b="b" t="t" l="l"/>
            <a:pathLst>
              <a:path h="5158202" w="9026854">
                <a:moveTo>
                  <a:pt x="0" y="0"/>
                </a:moveTo>
                <a:lnTo>
                  <a:pt x="9026854" y="0"/>
                </a:lnTo>
                <a:lnTo>
                  <a:pt x="9026854" y="5158203"/>
                </a:lnTo>
                <a:lnTo>
                  <a:pt x="0" y="5158203"/>
                </a:lnTo>
                <a:lnTo>
                  <a:pt x="0" y="0"/>
                </a:lnTo>
                <a:close/>
              </a:path>
            </a:pathLst>
          </a:custGeom>
          <a:blipFill>
            <a:blip r:embed="rId2"/>
            <a:stretch>
              <a:fillRect l="0" t="0" r="0" b="0"/>
            </a:stretch>
          </a:blipFill>
        </p:spPr>
      </p:sp>
      <p:grpSp>
        <p:nvGrpSpPr>
          <p:cNvPr name="Group 3" id="3"/>
          <p:cNvGrpSpPr/>
          <p:nvPr/>
        </p:nvGrpSpPr>
        <p:grpSpPr>
          <a:xfrm rot="0">
            <a:off x="1671894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249207" y="543803"/>
            <a:ext cx="8894793" cy="5082739"/>
          </a:xfrm>
          <a:custGeom>
            <a:avLst/>
            <a:gdLst/>
            <a:ahLst/>
            <a:cxnLst/>
            <a:rect r="r" b="b" t="t" l="l"/>
            <a:pathLst>
              <a:path h="5082739" w="8894793">
                <a:moveTo>
                  <a:pt x="0" y="0"/>
                </a:moveTo>
                <a:lnTo>
                  <a:pt x="8894793" y="0"/>
                </a:lnTo>
                <a:lnTo>
                  <a:pt x="8894793" y="5082739"/>
                </a:lnTo>
                <a:lnTo>
                  <a:pt x="0" y="5082739"/>
                </a:lnTo>
                <a:lnTo>
                  <a:pt x="0" y="0"/>
                </a:lnTo>
                <a:close/>
              </a:path>
            </a:pathLst>
          </a:custGeom>
          <a:blipFill>
            <a:blip r:embed="rId5"/>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2838520" y="7363891"/>
            <a:ext cx="814482" cy="814482"/>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AE7BC"/>
            </a:solidFill>
          </p:spPr>
        </p:sp>
        <p:sp>
          <p:nvSpPr>
            <p:cNvPr name="TextBox 17" id="17"/>
            <p:cNvSpPr txBox="true"/>
            <p:nvPr/>
          </p:nvSpPr>
          <p:spPr>
            <a:xfrm>
              <a:off x="190500" y="152400"/>
              <a:ext cx="431800" cy="469900"/>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3863688" y="7499669"/>
            <a:ext cx="9915226" cy="495301"/>
          </a:xfrm>
          <a:prstGeom prst="rect">
            <a:avLst/>
          </a:prstGeom>
        </p:spPr>
        <p:txBody>
          <a:bodyPr anchor="t" rtlCol="false" tIns="0" lIns="0" bIns="0" rIns="0">
            <a:spAutoFit/>
          </a:bodyPr>
          <a:lstStyle/>
          <a:p>
            <a:pPr algn="just">
              <a:lnSpc>
                <a:spcPts val="4199"/>
              </a:lnSpc>
            </a:pPr>
            <a:r>
              <a:rPr lang="en-US" sz="2999">
                <a:solidFill>
                  <a:srgbClr val="000000"/>
                </a:solidFill>
                <a:latin typeface="Open Sans"/>
                <a:ea typeface="Open Sans"/>
                <a:cs typeface="Open Sans"/>
                <a:sym typeface="Open Sans"/>
              </a:rPr>
              <a:t>Tỷ</a:t>
            </a:r>
            <a:r>
              <a:rPr lang="en-US" sz="2999">
                <a:solidFill>
                  <a:srgbClr val="000000"/>
                </a:solidFill>
                <a:latin typeface="Open Sans"/>
                <a:ea typeface="Open Sans"/>
                <a:cs typeface="Open Sans"/>
                <a:sym typeface="Open Sans"/>
              </a:rPr>
              <a:t> lệ positive:negative là 1:1, đảm bảo cân bằng dữ liệu.</a:t>
            </a:r>
          </a:p>
        </p:txBody>
      </p:sp>
      <p:sp>
        <p:nvSpPr>
          <p:cNvPr name="TextBox 19" id="19"/>
          <p:cNvSpPr txBox="true"/>
          <p:nvPr/>
        </p:nvSpPr>
        <p:spPr>
          <a:xfrm rot="0">
            <a:off x="1569057" y="5892904"/>
            <a:ext cx="6475068" cy="656590"/>
          </a:xfrm>
          <a:prstGeom prst="rect">
            <a:avLst/>
          </a:prstGeom>
        </p:spPr>
        <p:txBody>
          <a:bodyPr anchor="t" rtlCol="false" tIns="0" lIns="0" bIns="0" rIns="0">
            <a:spAutoFit/>
          </a:bodyPr>
          <a:lstStyle/>
          <a:p>
            <a:pPr algn="just">
              <a:lnSpc>
                <a:spcPts val="2659"/>
              </a:lnSpc>
              <a:spcBef>
                <a:spcPct val="0"/>
              </a:spcBef>
            </a:pPr>
            <a:r>
              <a:rPr lang="en-US" sz="1899">
                <a:solidFill>
                  <a:srgbClr val="000000"/>
                </a:solidFill>
                <a:latin typeface="Open Sans"/>
                <a:ea typeface="Open Sans"/>
                <a:cs typeface="Open Sans"/>
                <a:sym typeface="Open Sans"/>
              </a:rPr>
              <a:t>M</a:t>
            </a:r>
            <a:r>
              <a:rPr lang="en-US" sz="1899">
                <a:solidFill>
                  <a:srgbClr val="000000"/>
                </a:solidFill>
                <a:latin typeface="Open Sans"/>
                <a:ea typeface="Open Sans"/>
                <a:cs typeface="Open Sans"/>
                <a:sym typeface="Open Sans"/>
              </a:rPr>
              <a:t>ột phần "Positive" và một phần "Negative", mỗi phần chiếm 50%</a:t>
            </a:r>
          </a:p>
        </p:txBody>
      </p:sp>
      <p:sp>
        <p:nvSpPr>
          <p:cNvPr name="TextBox 20" id="20"/>
          <p:cNvSpPr txBox="true"/>
          <p:nvPr/>
        </p:nvSpPr>
        <p:spPr>
          <a:xfrm rot="0">
            <a:off x="9144000" y="5726217"/>
            <a:ext cx="7574943" cy="989965"/>
          </a:xfrm>
          <a:prstGeom prst="rect">
            <a:avLst/>
          </a:prstGeom>
        </p:spPr>
        <p:txBody>
          <a:bodyPr anchor="t" rtlCol="false" tIns="0" lIns="0" bIns="0" rIns="0">
            <a:spAutoFit/>
          </a:bodyPr>
          <a:lstStyle/>
          <a:p>
            <a:pPr algn="just">
              <a:lnSpc>
                <a:spcPts val="2659"/>
              </a:lnSpc>
              <a:spcBef>
                <a:spcPct val="0"/>
              </a:spcBef>
            </a:pPr>
            <a:r>
              <a:rPr lang="en-US" sz="1899">
                <a:solidFill>
                  <a:srgbClr val="000000"/>
                </a:solidFill>
                <a:latin typeface="Open Sans"/>
                <a:ea typeface="Open Sans"/>
                <a:cs typeface="Open Sans"/>
                <a:sym typeface="Open Sans"/>
              </a:rPr>
              <a:t>Biểu đồ c</a:t>
            </a:r>
            <a:r>
              <a:rPr lang="en-US" sz="1899">
                <a:solidFill>
                  <a:srgbClr val="000000"/>
                </a:solidFill>
                <a:latin typeface="Open Sans"/>
                <a:ea typeface="Open Sans"/>
                <a:cs typeface="Open Sans"/>
                <a:sym typeface="Open Sans"/>
              </a:rPr>
              <a:t>ột sẽ có cột "Ánh sáng tự nhiên" cao nhất, cho thấy đây là điều kiện ánh sáng phổ biến nhất trong tập dữ liệu.</a:t>
            </a:r>
          </a:p>
          <a:p>
            <a:pPr algn="just">
              <a:lnSpc>
                <a:spcPts val="2659"/>
              </a:lnSpc>
              <a:spcBef>
                <a:spcPct val="0"/>
              </a:spcBef>
            </a:pPr>
          </a:p>
        </p:txBody>
      </p:sp>
      <p:sp>
        <p:nvSpPr>
          <p:cNvPr name="TextBox 21" id="21"/>
          <p:cNvSpPr txBox="true"/>
          <p:nvPr/>
        </p:nvSpPr>
        <p:spPr>
          <a:xfrm rot="0">
            <a:off x="3863688" y="8460167"/>
            <a:ext cx="8926543" cy="495301"/>
          </a:xfrm>
          <a:prstGeom prst="rect">
            <a:avLst/>
          </a:prstGeom>
        </p:spPr>
        <p:txBody>
          <a:bodyPr anchor="t" rtlCol="false" tIns="0" lIns="0" bIns="0" rIns="0">
            <a:spAutoFit/>
          </a:bodyPr>
          <a:lstStyle/>
          <a:p>
            <a:pPr algn="just">
              <a:lnSpc>
                <a:spcPts val="4199"/>
              </a:lnSpc>
            </a:pPr>
            <a:r>
              <a:rPr lang="en-US" sz="2999">
                <a:solidFill>
                  <a:srgbClr val="000000"/>
                </a:solidFill>
                <a:latin typeface="Open Sans"/>
                <a:ea typeface="Open Sans"/>
                <a:cs typeface="Open Sans"/>
                <a:sym typeface="Open Sans"/>
              </a:rPr>
              <a:t>Thời</a:t>
            </a:r>
            <a:r>
              <a:rPr lang="en-US" sz="2999">
                <a:solidFill>
                  <a:srgbClr val="000000"/>
                </a:solidFill>
                <a:latin typeface="Open Sans"/>
                <a:ea typeface="Open Sans"/>
                <a:cs typeface="Open Sans"/>
                <a:sym typeface="Open Sans"/>
              </a:rPr>
              <a:t> gian tiền xử lý trung bình là 0.2 giây mỗi ảnh.</a:t>
            </a:r>
          </a:p>
        </p:txBody>
      </p:sp>
      <p:grpSp>
        <p:nvGrpSpPr>
          <p:cNvPr name="Group 22" id="22"/>
          <p:cNvGrpSpPr/>
          <p:nvPr/>
        </p:nvGrpSpPr>
        <p:grpSpPr>
          <a:xfrm rot="0">
            <a:off x="2838520" y="8324389"/>
            <a:ext cx="814482" cy="814482"/>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AE7BC"/>
            </a:solidFill>
          </p:spPr>
        </p:sp>
        <p:sp>
          <p:nvSpPr>
            <p:cNvPr name="TextBox 24" id="24"/>
            <p:cNvSpPr txBox="true"/>
            <p:nvPr/>
          </p:nvSpPr>
          <p:spPr>
            <a:xfrm>
              <a:off x="190500" y="152400"/>
              <a:ext cx="431800" cy="46990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733263" y="-152400"/>
            <a:ext cx="12821474" cy="2839915"/>
          </a:xfrm>
          <a:prstGeom prst="rect">
            <a:avLst/>
          </a:prstGeom>
        </p:spPr>
        <p:txBody>
          <a:bodyPr anchor="t" rtlCol="false" tIns="0" lIns="0" bIns="0" rIns="0">
            <a:spAutoFit/>
          </a:bodyPr>
          <a:lstStyle/>
          <a:p>
            <a:pPr algn="ctr">
              <a:lnSpc>
                <a:spcPts val="11469"/>
              </a:lnSpc>
            </a:pPr>
            <a:r>
              <a:rPr lang="en-US" b="true" sz="8192">
                <a:solidFill>
                  <a:srgbClr val="FAE7BC"/>
                </a:solidFill>
                <a:latin typeface="Century Gothic Paneuropean Bold"/>
                <a:ea typeface="Century Gothic Paneuropean Bold"/>
                <a:cs typeface="Century Gothic Paneuropean Bold"/>
                <a:sym typeface="Century Gothic Paneuropean Bold"/>
              </a:rPr>
              <a:t>PHÂN TÍCH KIẾN TRÚC MÔ HÌNH</a:t>
            </a:r>
          </a:p>
        </p:txBody>
      </p:sp>
      <p:grpSp>
        <p:nvGrpSpPr>
          <p:cNvPr name="Group 3" id="3"/>
          <p:cNvGrpSpPr/>
          <p:nvPr/>
        </p:nvGrpSpPr>
        <p:grpSpPr>
          <a:xfrm rot="0">
            <a:off x="1671894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3479085" y="3734225"/>
            <a:ext cx="12832402" cy="497841"/>
          </a:xfrm>
          <a:prstGeom prst="rect">
            <a:avLst/>
          </a:prstGeom>
        </p:spPr>
        <p:txBody>
          <a:bodyPr anchor="t" rtlCol="false" tIns="0" lIns="0" bIns="0" rIns="0">
            <a:spAutoFit/>
          </a:bodyPr>
          <a:lstStyle/>
          <a:p>
            <a:pPr algn="just">
              <a:lnSpc>
                <a:spcPts val="4059"/>
              </a:lnSpc>
            </a:pPr>
            <a:r>
              <a:rPr lang="en-US" sz="2899" b="true">
                <a:solidFill>
                  <a:srgbClr val="000000"/>
                </a:solidFill>
                <a:latin typeface="Century Gothic Paneuropean Bold"/>
                <a:ea typeface="Century Gothic Paneuropean Bold"/>
                <a:cs typeface="Century Gothic Paneuropean Bold"/>
                <a:sym typeface="Century Gothic Paneuropean Bold"/>
              </a:rPr>
              <a:t>Khi phân tích kiến trúc mạng nơ-ron song sinh, chúng ta cần xem xét:</a:t>
            </a:r>
          </a:p>
        </p:txBody>
      </p:sp>
      <p:sp>
        <p:nvSpPr>
          <p:cNvPr name="TextBox 15" id="15"/>
          <p:cNvSpPr txBox="true"/>
          <p:nvPr/>
        </p:nvSpPr>
        <p:spPr>
          <a:xfrm rot="0">
            <a:off x="3479085" y="4430440"/>
            <a:ext cx="12832402" cy="4612641"/>
          </a:xfrm>
          <a:prstGeom prst="rect">
            <a:avLst/>
          </a:prstGeom>
        </p:spPr>
        <p:txBody>
          <a:bodyPr anchor="t" rtlCol="false" tIns="0" lIns="0" bIns="0" rIns="0">
            <a:spAutoFit/>
          </a:bodyPr>
          <a:lstStyle/>
          <a:p>
            <a:pPr algn="just" marL="626106" indent="-313053" lvl="1">
              <a:lnSpc>
                <a:spcPts val="4059"/>
              </a:lnSpc>
              <a:buAutoNum type="arabicPeriod" startAt="1"/>
            </a:pPr>
            <a:r>
              <a:rPr lang="en-US" b="true" sz="2899">
                <a:solidFill>
                  <a:srgbClr val="000000"/>
                </a:solidFill>
                <a:latin typeface="Century Gothic Paneuropean Bold"/>
                <a:ea typeface="Century Gothic Paneuropean Bold"/>
                <a:cs typeface="Century Gothic Paneuropean Bold"/>
                <a:sym typeface="Century Gothic Paneuropean Bold"/>
              </a:rPr>
              <a:t>Kích thước embedding tối ưu cho việc so sánh khuôn mặt là bao nhiêu?</a:t>
            </a:r>
          </a:p>
          <a:p>
            <a:pPr algn="just" marL="626106" indent="-313053" lvl="1">
              <a:lnSpc>
                <a:spcPts val="4059"/>
              </a:lnSpc>
              <a:buAutoNum type="arabicPeriod" startAt="1"/>
            </a:pPr>
            <a:r>
              <a:rPr lang="en-US" b="true" sz="2899">
                <a:solidFill>
                  <a:srgbClr val="000000"/>
                </a:solidFill>
                <a:latin typeface="Century Gothic Paneuropean Bold"/>
                <a:ea typeface="Century Gothic Paneuropean Bold"/>
                <a:cs typeface="Century Gothic Paneuropean Bold"/>
                <a:sym typeface="Century Gothic Paneuropean Bold"/>
              </a:rPr>
              <a:t>Hàm mất mát (loss function) nào hiệu quả nhất cho học one-shot?</a:t>
            </a:r>
          </a:p>
          <a:p>
            <a:pPr algn="just" marL="626106" indent="-313053" lvl="1">
              <a:lnSpc>
                <a:spcPts val="4059"/>
              </a:lnSpc>
              <a:buAutoNum type="arabicPeriod" startAt="1"/>
            </a:pPr>
            <a:r>
              <a:rPr lang="en-US" b="true" sz="2899">
                <a:solidFill>
                  <a:srgbClr val="000000"/>
                </a:solidFill>
                <a:latin typeface="Century Gothic Paneuropean Bold"/>
                <a:ea typeface="Century Gothic Paneuropean Bold"/>
                <a:cs typeface="Century Gothic Paneuropean Bold"/>
                <a:sym typeface="Century Gothic Paneuropean Bold"/>
              </a:rPr>
              <a:t>Ảnh hưởng của việc sử dụng mô hình CNN tiền huấn luyện (pre-trained) như thế nào?</a:t>
            </a:r>
          </a:p>
          <a:p>
            <a:pPr algn="just" marL="626106" indent="-313053" lvl="1">
              <a:lnSpc>
                <a:spcPts val="4059"/>
              </a:lnSpc>
              <a:buAutoNum type="arabicPeriod" startAt="1"/>
            </a:pPr>
            <a:r>
              <a:rPr lang="en-US" b="true" sz="2899">
                <a:solidFill>
                  <a:srgbClr val="000000"/>
                </a:solidFill>
                <a:latin typeface="Century Gothic Paneuropean Bold"/>
                <a:ea typeface="Century Gothic Paneuropean Bold"/>
                <a:cs typeface="Century Gothic Paneuropean Bold"/>
                <a:sym typeface="Century Gothic Paneuropean Bold"/>
              </a:rPr>
              <a:t>Thời gian suy luận thay đổi ra sao theo độ sâu của mạng?</a:t>
            </a:r>
          </a:p>
          <a:p>
            <a:pPr algn="just" marL="626106" indent="-313053" lvl="1">
              <a:lnSpc>
                <a:spcPts val="4059"/>
              </a:lnSpc>
              <a:buAutoNum type="arabicPeriod" startAt="1"/>
            </a:pPr>
            <a:r>
              <a:rPr lang="en-US" b="true" sz="2899">
                <a:solidFill>
                  <a:srgbClr val="000000"/>
                </a:solidFill>
                <a:latin typeface="Century Gothic Paneuropean Bold"/>
                <a:ea typeface="Century Gothic Paneuropean Bold"/>
                <a:cs typeface="Century Gothic Paneuropean Bold"/>
                <a:sym typeface="Century Gothic Paneuropean Bold"/>
              </a:rPr>
              <a:t>Độ chính xác thay đổi thế nào khi thay đổi số lượng mẫu huấn luyện?</a:t>
            </a:r>
          </a:p>
          <a:p>
            <a:pPr algn="just">
              <a:lnSpc>
                <a:spcPts val="405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005470" y="1028700"/>
            <a:ext cx="7390759" cy="4223291"/>
          </a:xfrm>
          <a:custGeom>
            <a:avLst/>
            <a:gdLst/>
            <a:ahLst/>
            <a:cxnLst/>
            <a:rect r="r" b="b" t="t" l="l"/>
            <a:pathLst>
              <a:path h="4223291" w="7390759">
                <a:moveTo>
                  <a:pt x="0" y="0"/>
                </a:moveTo>
                <a:lnTo>
                  <a:pt x="7390760" y="0"/>
                </a:lnTo>
                <a:lnTo>
                  <a:pt x="7390760" y="4223291"/>
                </a:lnTo>
                <a:lnTo>
                  <a:pt x="0" y="4223291"/>
                </a:lnTo>
                <a:lnTo>
                  <a:pt x="0" y="0"/>
                </a:lnTo>
                <a:close/>
              </a:path>
            </a:pathLst>
          </a:custGeom>
          <a:blipFill>
            <a:blip r:embed="rId2"/>
            <a:stretch>
              <a:fillRect l="0" t="0" r="0" b="0"/>
            </a:stretch>
          </a:blipFill>
        </p:spPr>
      </p:sp>
      <p:grpSp>
        <p:nvGrpSpPr>
          <p:cNvPr name="Group 3" id="3"/>
          <p:cNvGrpSpPr/>
          <p:nvPr/>
        </p:nvGrpSpPr>
        <p:grpSpPr>
          <a:xfrm rot="0">
            <a:off x="1671894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1882899" y="1132786"/>
            <a:ext cx="6941818" cy="3904772"/>
          </a:xfrm>
          <a:custGeom>
            <a:avLst/>
            <a:gdLst/>
            <a:ahLst/>
            <a:cxnLst/>
            <a:rect r="r" b="b" t="t" l="l"/>
            <a:pathLst>
              <a:path h="3904772" w="6941818">
                <a:moveTo>
                  <a:pt x="0" y="0"/>
                </a:moveTo>
                <a:lnTo>
                  <a:pt x="6941818" y="0"/>
                </a:lnTo>
                <a:lnTo>
                  <a:pt x="6941818" y="3904773"/>
                </a:lnTo>
                <a:lnTo>
                  <a:pt x="0" y="3904773"/>
                </a:lnTo>
                <a:lnTo>
                  <a:pt x="0" y="0"/>
                </a:lnTo>
                <a:close/>
              </a:path>
            </a:pathLst>
          </a:custGeom>
          <a:blipFill>
            <a:blip r:embed="rId5"/>
            <a:stretch>
              <a:fillRect l="0" t="-793" r="0" b="-793"/>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2814980" y="6770923"/>
            <a:ext cx="814482" cy="814482"/>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AE7BC"/>
            </a:solidFill>
          </p:spPr>
        </p:sp>
        <p:sp>
          <p:nvSpPr>
            <p:cNvPr name="TextBox 17" id="17"/>
            <p:cNvSpPr txBox="true"/>
            <p:nvPr/>
          </p:nvSpPr>
          <p:spPr>
            <a:xfrm>
              <a:off x="190500" y="152400"/>
              <a:ext cx="431800" cy="4699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2814980" y="7690180"/>
            <a:ext cx="814482" cy="814482"/>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AE7BC"/>
            </a:solidFill>
          </p:spPr>
        </p:sp>
        <p:sp>
          <p:nvSpPr>
            <p:cNvPr name="TextBox 20" id="20"/>
            <p:cNvSpPr txBox="true"/>
            <p:nvPr/>
          </p:nvSpPr>
          <p:spPr>
            <a:xfrm>
              <a:off x="190500" y="152400"/>
              <a:ext cx="431800" cy="469900"/>
            </a:xfrm>
            <a:prstGeom prst="rect">
              <a:avLst/>
            </a:prstGeom>
          </p:spPr>
          <p:txBody>
            <a:bodyPr anchor="ctr" rtlCol="false" tIns="50800" lIns="50800" bIns="50800" rIns="50800"/>
            <a:lstStyle/>
            <a:p>
              <a:pPr algn="ctr">
                <a:lnSpc>
                  <a:spcPts val="2659"/>
                </a:lnSpc>
              </a:pPr>
            </a:p>
          </p:txBody>
        </p:sp>
      </p:grpSp>
      <p:sp>
        <p:nvSpPr>
          <p:cNvPr name="TextBox 21" id="21"/>
          <p:cNvSpPr txBox="true"/>
          <p:nvPr/>
        </p:nvSpPr>
        <p:spPr>
          <a:xfrm rot="0">
            <a:off x="2116274" y="5105400"/>
            <a:ext cx="6708443" cy="989965"/>
          </a:xfrm>
          <a:prstGeom prst="rect">
            <a:avLst/>
          </a:prstGeom>
        </p:spPr>
        <p:txBody>
          <a:bodyPr anchor="t" rtlCol="false" tIns="0" lIns="0" bIns="0" rIns="0">
            <a:spAutoFit/>
          </a:bodyPr>
          <a:lstStyle/>
          <a:p>
            <a:pPr algn="just">
              <a:lnSpc>
                <a:spcPts val="2659"/>
              </a:lnSpc>
              <a:spcBef>
                <a:spcPct val="0"/>
              </a:spcBef>
            </a:pPr>
            <a:r>
              <a:rPr lang="en-US" sz="1899">
                <a:solidFill>
                  <a:srgbClr val="000000"/>
                </a:solidFill>
                <a:latin typeface="Open Sans"/>
                <a:ea typeface="Open Sans"/>
                <a:cs typeface="Open Sans"/>
                <a:sym typeface="Open Sans"/>
              </a:rPr>
              <a:t>Biểu đồ sẽ cho </a:t>
            </a:r>
            <a:r>
              <a:rPr lang="en-US" sz="1899">
                <a:solidFill>
                  <a:srgbClr val="000000"/>
                </a:solidFill>
                <a:latin typeface="Open Sans"/>
                <a:ea typeface="Open Sans"/>
                <a:cs typeface="Open Sans"/>
                <a:sym typeface="Open Sans"/>
              </a:rPr>
              <a:t>thấy xu hướng tăng độ chính xác khi tăng kích thước embedding, đạt đỉnh ở 128 chiều, sau đó có thể giảm nhẹ khi tiếp tục tăng kích thước</a:t>
            </a:r>
          </a:p>
        </p:txBody>
      </p:sp>
      <p:sp>
        <p:nvSpPr>
          <p:cNvPr name="TextBox 22" id="22"/>
          <p:cNvSpPr txBox="true"/>
          <p:nvPr/>
        </p:nvSpPr>
        <p:spPr>
          <a:xfrm rot="0">
            <a:off x="9687787" y="5105400"/>
            <a:ext cx="6708443" cy="656590"/>
          </a:xfrm>
          <a:prstGeom prst="rect">
            <a:avLst/>
          </a:prstGeom>
        </p:spPr>
        <p:txBody>
          <a:bodyPr anchor="t" rtlCol="false" tIns="0" lIns="0" bIns="0" rIns="0">
            <a:spAutoFit/>
          </a:bodyPr>
          <a:lstStyle/>
          <a:p>
            <a:pPr algn="just">
              <a:lnSpc>
                <a:spcPts val="2659"/>
              </a:lnSpc>
              <a:spcBef>
                <a:spcPct val="0"/>
              </a:spcBef>
            </a:pPr>
            <a:r>
              <a:rPr lang="en-US" sz="1899">
                <a:solidFill>
                  <a:srgbClr val="000000"/>
                </a:solidFill>
                <a:latin typeface="Open Sans"/>
                <a:ea typeface="Open Sans"/>
                <a:cs typeface="Open Sans"/>
                <a:sym typeface="Open Sans"/>
              </a:rPr>
              <a:t> Hai cột sẽ được hiển </a:t>
            </a:r>
            <a:r>
              <a:rPr lang="en-US" sz="1899">
                <a:solidFill>
                  <a:srgbClr val="000000"/>
                </a:solidFill>
                <a:latin typeface="Open Sans"/>
                <a:ea typeface="Open Sans"/>
                <a:cs typeface="Open Sans"/>
                <a:sym typeface="Open Sans"/>
              </a:rPr>
              <a:t>thị, với cột "Triplet Loss" cao hơn cột "Binary Cross-Entropy", cho thấy hiệu suất tốt hơn.</a:t>
            </a:r>
          </a:p>
        </p:txBody>
      </p:sp>
      <p:sp>
        <p:nvSpPr>
          <p:cNvPr name="TextBox 23" id="23"/>
          <p:cNvSpPr txBox="true"/>
          <p:nvPr/>
        </p:nvSpPr>
        <p:spPr>
          <a:xfrm rot="0">
            <a:off x="3952698" y="6906701"/>
            <a:ext cx="12172720" cy="1019176"/>
          </a:xfrm>
          <a:prstGeom prst="rect">
            <a:avLst/>
          </a:prstGeom>
        </p:spPr>
        <p:txBody>
          <a:bodyPr anchor="t" rtlCol="false" tIns="0" lIns="0" bIns="0" rIns="0">
            <a:spAutoFit/>
          </a:bodyPr>
          <a:lstStyle/>
          <a:p>
            <a:pPr algn="just">
              <a:lnSpc>
                <a:spcPts val="4199"/>
              </a:lnSpc>
            </a:pPr>
            <a:r>
              <a:rPr lang="en-US" sz="2999">
                <a:solidFill>
                  <a:srgbClr val="000000"/>
                </a:solidFill>
                <a:latin typeface="Open Sans"/>
                <a:ea typeface="Open Sans"/>
                <a:cs typeface="Open Sans"/>
                <a:sym typeface="Open Sans"/>
              </a:rPr>
              <a:t>Embedding</a:t>
            </a:r>
            <a:r>
              <a:rPr lang="en-US" sz="2999">
                <a:solidFill>
                  <a:srgbClr val="000000"/>
                </a:solidFill>
                <a:latin typeface="Open Sans"/>
                <a:ea typeface="Open Sans"/>
                <a:cs typeface="Open Sans"/>
                <a:sym typeface="Open Sans"/>
              </a:rPr>
              <a:t> 128 chiều đạt hiệu quả cao nhất với độ chính xác 92%.</a:t>
            </a:r>
          </a:p>
          <a:p>
            <a:pPr algn="just">
              <a:lnSpc>
                <a:spcPts val="4199"/>
              </a:lnSpc>
            </a:pPr>
          </a:p>
        </p:txBody>
      </p:sp>
      <p:sp>
        <p:nvSpPr>
          <p:cNvPr name="TextBox 24" id="24"/>
          <p:cNvSpPr txBox="true"/>
          <p:nvPr/>
        </p:nvSpPr>
        <p:spPr>
          <a:xfrm rot="0">
            <a:off x="3952698" y="7830784"/>
            <a:ext cx="12172720" cy="1543051"/>
          </a:xfrm>
          <a:prstGeom prst="rect">
            <a:avLst/>
          </a:prstGeom>
        </p:spPr>
        <p:txBody>
          <a:bodyPr anchor="t" rtlCol="false" tIns="0" lIns="0" bIns="0" rIns="0">
            <a:spAutoFit/>
          </a:bodyPr>
          <a:lstStyle/>
          <a:p>
            <a:pPr algn="just">
              <a:lnSpc>
                <a:spcPts val="4199"/>
              </a:lnSpc>
            </a:pPr>
            <a:r>
              <a:rPr lang="en-US" sz="2999">
                <a:solidFill>
                  <a:srgbClr val="000000"/>
                </a:solidFill>
                <a:latin typeface="Open Sans"/>
                <a:ea typeface="Open Sans"/>
                <a:cs typeface="Open Sans"/>
                <a:sym typeface="Open Sans"/>
              </a:rPr>
              <a:t>Hàm</a:t>
            </a:r>
            <a:r>
              <a:rPr lang="en-US" sz="2999">
                <a:solidFill>
                  <a:srgbClr val="000000"/>
                </a:solidFill>
                <a:latin typeface="Open Sans"/>
                <a:ea typeface="Open Sans"/>
                <a:cs typeface="Open Sans"/>
                <a:sym typeface="Open Sans"/>
              </a:rPr>
              <a:t> triplet loss vượt trội hơn binary cross-entropy trong việc phân biệt danh tính.</a:t>
            </a:r>
          </a:p>
          <a:p>
            <a:pPr algn="just">
              <a:lnSpc>
                <a:spcPts val="419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DAGi1778bWQ</dc:identifier>
  <dcterms:modified xsi:type="dcterms:W3CDTF">2011-08-01T06:04:30Z</dcterms:modified>
  <cp:revision>1</cp:revision>
  <dc:title>Black Yellow Modern Minimalist Elegant Presentation</dc:title>
</cp:coreProperties>
</file>