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Montserrat" panose="00000500000000000000" pitchFamily="2" charset="0"/>
      <p:regular r:id="rId13"/>
    </p:embeddedFont>
    <p:embeddedFont>
      <p:font typeface="Montserrat Bold" panose="00000800000000000000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533" y="2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898322">
            <a:off x="12872211" y="-2776467"/>
            <a:ext cx="8774178" cy="8796169"/>
          </a:xfrm>
          <a:custGeom>
            <a:avLst/>
            <a:gdLst/>
            <a:ahLst/>
            <a:cxnLst/>
            <a:rect l="l" t="t" r="r" b="b"/>
            <a:pathLst>
              <a:path w="8774178" h="8796169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463626" y="1621617"/>
            <a:ext cx="753561" cy="75356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2581369"/>
            <a:ext cx="10028666" cy="351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Xây dựng hệ thống nhận diện khuôn mặt sử dụng phương pháp mạng nơ-ron song sinh (SNN)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4778711" y="7667323"/>
            <a:ext cx="1578921" cy="157892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367131" y="7227854"/>
            <a:ext cx="7173539" cy="554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32"/>
              </a:lnSpc>
              <a:spcBef>
                <a:spcPct val="0"/>
              </a:spcBef>
            </a:pPr>
            <a:r>
              <a:rPr lang="en-US" sz="330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Đặng Huy Hoàng - 3122560019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67131" y="7902149"/>
            <a:ext cx="7173539" cy="554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32"/>
              </a:lnSpc>
              <a:spcBef>
                <a:spcPct val="0"/>
              </a:spcBef>
            </a:pPr>
            <a:r>
              <a:rPr lang="en-US" sz="330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Đặng Huy Hoàng - 3122560020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0" y="1028700"/>
          <a:ext cx="18288000" cy="9266847"/>
        </p:xfrm>
        <a:graphic>
          <a:graphicData uri="http://schemas.openxmlformats.org/drawingml/2006/table">
            <a:tbl>
              <a:tblPr/>
              <a:tblGrid>
                <a:gridCol w="5815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79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189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4295">
                <a:tc>
                  <a:txBody>
                    <a:bodyPr/>
                    <a:lstStyle/>
                    <a:p>
                      <a:pPr algn="ctr">
                        <a:lnSpc>
                          <a:spcPts val="2913"/>
                        </a:lnSpc>
                        <a:defRPr/>
                      </a:pPr>
                      <a:r>
                        <a:rPr lang="en-US" sz="2081" b="1">
                          <a:solidFill>
                            <a:srgbClr val="F4F6FC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Reference</a:t>
                      </a:r>
                      <a:endParaRPr lang="en-US" sz="1100"/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1">
                      <a:gsLst>
                        <a:gs pos="0">
                          <a:srgbClr val="F600FE">
                            <a:alpha val="100000"/>
                          </a:srgbClr>
                        </a:gs>
                        <a:gs pos="25000">
                          <a:srgbClr val="C900FE">
                            <a:alpha val="100000"/>
                          </a:srgbClr>
                        </a:gs>
                        <a:gs pos="50000">
                          <a:srgbClr val="A136FF">
                            <a:alpha val="100000"/>
                          </a:srgbClr>
                        </a:gs>
                        <a:gs pos="75000">
                          <a:srgbClr val="5142F0">
                            <a:alpha val="100000"/>
                          </a:srgbClr>
                        </a:gs>
                        <a:gs pos="100000">
                          <a:srgbClr val="0033D9">
                            <a:alpha val="10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13"/>
                        </a:lnSpc>
                        <a:defRPr/>
                      </a:pPr>
                      <a:r>
                        <a:rPr lang="en-US" sz="2081" b="1">
                          <a:solidFill>
                            <a:srgbClr val="F4F6FC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Objectives</a:t>
                      </a:r>
                      <a:endParaRPr lang="en-US" sz="1100"/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1">
                      <a:gsLst>
                        <a:gs pos="0">
                          <a:srgbClr val="F600FE">
                            <a:alpha val="100000"/>
                          </a:srgbClr>
                        </a:gs>
                        <a:gs pos="25000">
                          <a:srgbClr val="C900FE">
                            <a:alpha val="100000"/>
                          </a:srgbClr>
                        </a:gs>
                        <a:gs pos="50000">
                          <a:srgbClr val="A136FF">
                            <a:alpha val="100000"/>
                          </a:srgbClr>
                        </a:gs>
                        <a:gs pos="75000">
                          <a:srgbClr val="5142F0">
                            <a:alpha val="100000"/>
                          </a:srgbClr>
                        </a:gs>
                        <a:gs pos="100000">
                          <a:srgbClr val="0033D9">
                            <a:alpha val="10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13"/>
                        </a:lnSpc>
                        <a:defRPr/>
                      </a:pPr>
                      <a:r>
                        <a:rPr lang="en-US" sz="2081" b="1">
                          <a:solidFill>
                            <a:srgbClr val="F4F6FC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Description</a:t>
                      </a:r>
                      <a:endParaRPr lang="en-US" sz="1100"/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1">
                      <a:gsLst>
                        <a:gs pos="0">
                          <a:srgbClr val="F600FE">
                            <a:alpha val="100000"/>
                          </a:srgbClr>
                        </a:gs>
                        <a:gs pos="25000">
                          <a:srgbClr val="C900FE">
                            <a:alpha val="100000"/>
                          </a:srgbClr>
                        </a:gs>
                        <a:gs pos="50000">
                          <a:srgbClr val="A136FF">
                            <a:alpha val="100000"/>
                          </a:srgbClr>
                        </a:gs>
                        <a:gs pos="75000">
                          <a:srgbClr val="5142F0">
                            <a:alpha val="100000"/>
                          </a:srgbClr>
                        </a:gs>
                        <a:gs pos="100000">
                          <a:srgbClr val="0033D9">
                            <a:alpha val="10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13"/>
                        </a:lnSpc>
                        <a:defRPr/>
                      </a:pPr>
                      <a:r>
                        <a:rPr lang="en-US" sz="2081" b="1">
                          <a:solidFill>
                            <a:srgbClr val="F4F6FC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Model</a:t>
                      </a:r>
                      <a:endParaRPr lang="en-US" sz="1100"/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1">
                      <a:gsLst>
                        <a:gs pos="0">
                          <a:srgbClr val="F600FE">
                            <a:alpha val="100000"/>
                          </a:srgbClr>
                        </a:gs>
                        <a:gs pos="25000">
                          <a:srgbClr val="C900FE">
                            <a:alpha val="100000"/>
                          </a:srgbClr>
                        </a:gs>
                        <a:gs pos="50000">
                          <a:srgbClr val="A136FF">
                            <a:alpha val="100000"/>
                          </a:srgbClr>
                        </a:gs>
                        <a:gs pos="75000">
                          <a:srgbClr val="5142F0">
                            <a:alpha val="100000"/>
                          </a:srgbClr>
                        </a:gs>
                        <a:gs pos="100000">
                          <a:srgbClr val="0033D9">
                            <a:alpha val="10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13"/>
                        </a:lnSpc>
                        <a:defRPr/>
                      </a:pPr>
                      <a:endParaRPr lang="en-US" sz="1100"/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1">
                      <a:gsLst>
                        <a:gs pos="0">
                          <a:srgbClr val="F600FE">
                            <a:alpha val="100000"/>
                          </a:srgbClr>
                        </a:gs>
                        <a:gs pos="25000">
                          <a:srgbClr val="C900FE">
                            <a:alpha val="100000"/>
                          </a:srgbClr>
                        </a:gs>
                        <a:gs pos="50000">
                          <a:srgbClr val="A136FF">
                            <a:alpha val="100000"/>
                          </a:srgbClr>
                        </a:gs>
                        <a:gs pos="75000">
                          <a:srgbClr val="5142F0">
                            <a:alpha val="100000"/>
                          </a:srgbClr>
                        </a:gs>
                        <a:gs pos="100000">
                          <a:srgbClr val="0033D9">
                            <a:alpha val="10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4659">
                <a:tc>
                  <a:txBody>
                    <a:bodyPr/>
                    <a:lstStyle/>
                    <a:p>
                      <a:pPr algn="just">
                        <a:lnSpc>
                          <a:spcPts val="1819"/>
                        </a:lnSpc>
                        <a:defRPr/>
                      </a:pP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[7] Taigman, Y., Yang, M., Ranzato, M. A., &amp; Wolf, L. (2014). </a:t>
                      </a: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DeepFace: Closing the gap to human-level performance in face verification. In Proceedings of the IEEE Conference on Computer Vision and Pattern Recognition (CVPR) (pp. 1701–1708). IEEE.</a:t>
                      </a:r>
                      <a:endParaRPr lang="en-US" sz="1100"/>
                    </a:p>
                    <a:p>
                      <a:pPr algn="just">
                        <a:lnSpc>
                          <a:spcPts val="1819"/>
                        </a:lnSpc>
                      </a:pPr>
                      <a:endParaRPr lang="en-US" sz="1100"/>
                    </a:p>
                    <a:p>
                      <a:pPr algn="just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Link: </a:t>
                      </a:r>
                    </a:p>
                    <a:p>
                      <a:pPr algn="just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https://openaccess.thecvf.com/content_cvpr_2014/papers/Taigman_DeepFace_Closing_the_2014_CVPR_paper.pdf</a:t>
                      </a:r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Giới thiệu </a:t>
                      </a: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DeepFace</a:t>
                      </a: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thu hẹp khoảng cách giữa máy và con người trong nhận diện khuôn mặt.</a:t>
                      </a:r>
                      <a:endParaRPr lang="en-US" sz="1100"/>
                    </a:p>
                    <a:p>
                      <a:pPr algn="l">
                        <a:lnSpc>
                          <a:spcPts val="1819"/>
                        </a:lnSpc>
                      </a:pPr>
                      <a:endParaRPr lang="en-US" sz="1100"/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Sử dụng Deep Learning để trích xuất đặc trưng khuôn mặt và so sánh vector embedding.</a:t>
                      </a:r>
                      <a:endParaRPr lang="en-US" sz="1100"/>
                    </a:p>
                    <a:p>
                      <a:pPr algn="just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- Tích hợp vào hệ thống Facebook.</a:t>
                      </a:r>
                    </a:p>
                    <a:p>
                      <a:pPr algn="just">
                        <a:lnSpc>
                          <a:spcPts val="1819"/>
                        </a:lnSpc>
                      </a:pPr>
                      <a:endParaRPr lang="en-US" sz="1299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13"/>
                        </a:lnSpc>
                        <a:defRPr/>
                      </a:pPr>
                      <a:endParaRPr lang="en-US" sz="1100"/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Metrics:</a:t>
                      </a:r>
                      <a:endParaRPr lang="en-US" sz="1100"/>
                    </a:p>
                    <a:p>
                      <a:pPr algn="l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Cosine Similarity, Accuracy</a:t>
                      </a:r>
                    </a:p>
                    <a:p>
                      <a:pPr algn="l">
                        <a:lnSpc>
                          <a:spcPts val="1819"/>
                        </a:lnSpc>
                      </a:pP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Datasets:</a:t>
                      </a:r>
                    </a:p>
                    <a:p>
                      <a:pPr algn="l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Labeled</a:t>
                      </a: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 </a:t>
                      </a: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Faces in the Wild (LFW)</a:t>
                      </a:r>
                    </a:p>
                    <a:p>
                      <a:pPr algn="l">
                        <a:lnSpc>
                          <a:spcPts val="1819"/>
                        </a:lnSpc>
                      </a:pPr>
                      <a:endParaRPr lang="en-US" sz="1299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algn="l">
                        <a:lnSpc>
                          <a:spcPts val="1819"/>
                        </a:lnSpc>
                      </a:pPr>
                      <a:endParaRPr lang="en-US" sz="1299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7893">
                <a:tc>
                  <a:txBody>
                    <a:bodyPr/>
                    <a:lstStyle/>
                    <a:p>
                      <a:pPr algn="just">
                        <a:lnSpc>
                          <a:spcPts val="1819"/>
                        </a:lnSpc>
                        <a:defRPr/>
                      </a:pP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[8] Simonyan, K., &amp; Zisserman, A. (2014). </a:t>
                      </a: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Very deep convolutional networks for large-scale image recognition. arXiv preprint arXiv:1409.1556.</a:t>
                      </a:r>
                      <a:endParaRPr lang="en-US" sz="1100"/>
                    </a:p>
                    <a:p>
                      <a:pPr algn="just">
                        <a:lnSpc>
                          <a:spcPts val="1819"/>
                        </a:lnSpc>
                      </a:pPr>
                      <a:endParaRPr lang="en-US" sz="1100"/>
                    </a:p>
                    <a:p>
                      <a:pPr algn="just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Link: https://arxiv.org/pdf/1409.1556</a:t>
                      </a:r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Giới thiệu </a:t>
                      </a: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VGGNet </a:t>
                      </a: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với kiến trúc sâu hơn.</a:t>
                      </a:r>
                      <a:endParaRPr lang="en-US" sz="1100"/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Sử dụng </a:t>
                      </a: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các bộ lọc nhỏ (3x3)</a:t>
                      </a: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để làm tăng độ sâu mạng mà không làm mất thông tin.</a:t>
                      </a:r>
                      <a:endParaRPr lang="en-US" sz="1100"/>
                    </a:p>
                    <a:p>
                      <a:pPr algn="l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- Cải thiện hiệu suất so với AlexNet.</a:t>
                      </a:r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13"/>
                        </a:lnSpc>
                        <a:defRPr/>
                      </a:pPr>
                      <a:endParaRPr lang="en-US" sz="1100"/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Metrics:</a:t>
                      </a:r>
                      <a:endParaRPr lang="en-US" sz="1100"/>
                    </a:p>
                    <a:p>
                      <a:pPr algn="l"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Top-1 &amp; Top-5 Accuracy</a:t>
                      </a:r>
                    </a:p>
                    <a:p>
                      <a:pPr algn="l">
                        <a:lnSpc>
                          <a:spcPts val="1679"/>
                        </a:lnSpc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Datasets:</a:t>
                      </a:r>
                    </a:p>
                    <a:p>
                      <a:pPr algn="l"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ImageNet</a:t>
                      </a:r>
                    </a:p>
                    <a:p>
                      <a:pPr algn="l">
                        <a:lnSpc>
                          <a:spcPts val="1679"/>
                        </a:lnSpc>
                      </a:pPr>
                      <a:endParaRPr lang="en-US" sz="1200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algn="l">
                        <a:lnSpc>
                          <a:spcPts val="1679"/>
                        </a:lnSpc>
                      </a:pPr>
                      <a:endParaRPr lang="en-US" sz="1200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Freeform 3"/>
          <p:cNvSpPr/>
          <p:nvPr/>
        </p:nvSpPr>
        <p:spPr>
          <a:xfrm>
            <a:off x="11379298" y="1741589"/>
            <a:ext cx="5351468" cy="3401911"/>
          </a:xfrm>
          <a:custGeom>
            <a:avLst/>
            <a:gdLst/>
            <a:ahLst/>
            <a:cxnLst/>
            <a:rect l="l" t="t" r="r" b="b"/>
            <a:pathLst>
              <a:path w="5351468" h="3401911">
                <a:moveTo>
                  <a:pt x="0" y="0"/>
                </a:moveTo>
                <a:lnTo>
                  <a:pt x="5351468" y="0"/>
                </a:lnTo>
                <a:lnTo>
                  <a:pt x="5351468" y="3401911"/>
                </a:lnTo>
                <a:lnTo>
                  <a:pt x="0" y="3401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1379298" y="5029558"/>
            <a:ext cx="5334415" cy="1265130"/>
          </a:xfrm>
          <a:custGeom>
            <a:avLst/>
            <a:gdLst/>
            <a:ahLst/>
            <a:cxnLst/>
            <a:rect l="l" t="t" r="r" b="b"/>
            <a:pathLst>
              <a:path w="5334415" h="1265130">
                <a:moveTo>
                  <a:pt x="0" y="0"/>
                </a:moveTo>
                <a:lnTo>
                  <a:pt x="5334415" y="0"/>
                </a:lnTo>
                <a:lnTo>
                  <a:pt x="5334415" y="1265131"/>
                </a:lnTo>
                <a:lnTo>
                  <a:pt x="0" y="12651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2290434" y="6418986"/>
            <a:ext cx="3821299" cy="3868014"/>
          </a:xfrm>
          <a:custGeom>
            <a:avLst/>
            <a:gdLst/>
            <a:ahLst/>
            <a:cxnLst/>
            <a:rect l="l" t="t" r="r" b="b"/>
            <a:pathLst>
              <a:path w="3821299" h="3868014">
                <a:moveTo>
                  <a:pt x="0" y="0"/>
                </a:moveTo>
                <a:lnTo>
                  <a:pt x="3821299" y="0"/>
                </a:lnTo>
                <a:lnTo>
                  <a:pt x="3821299" y="3868014"/>
                </a:lnTo>
                <a:lnTo>
                  <a:pt x="0" y="38680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927324" y="0"/>
            <a:ext cx="7795988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 b="1">
                <a:solidFill>
                  <a:srgbClr val="5558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RELATED WORKED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898322">
            <a:off x="13299669" y="5075791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898322">
            <a:off x="-3784911" y="-3899454"/>
            <a:ext cx="8700980" cy="8722787"/>
          </a:xfrm>
          <a:custGeom>
            <a:avLst/>
            <a:gdLst/>
            <a:ahLst/>
            <a:cxnLst/>
            <a:rect l="l" t="t" r="r" b="b"/>
            <a:pathLst>
              <a:path w="8700980" h="8722787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5448286" y="4180155"/>
            <a:ext cx="8460437" cy="1577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08"/>
              </a:lnSpc>
            </a:pPr>
            <a:r>
              <a:rPr lang="en-US" sz="10424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741011"/>
            <a:ext cx="16951469" cy="1251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276"/>
              </a:lnSpc>
              <a:spcBef>
                <a:spcPct val="0"/>
              </a:spcBef>
            </a:pPr>
            <a:r>
              <a:rPr lang="en-US" sz="7340" b="1">
                <a:solidFill>
                  <a:srgbClr val="5558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Giới thiệu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13591" y="4248499"/>
            <a:ext cx="8728594" cy="5978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Xá</a:t>
            </a:r>
            <a:r>
              <a:rPr lang="en-US" sz="2000" b="1" u="none" strike="noStrik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 minh khuôn mặt cơ bản </a:t>
            </a:r>
          </a:p>
          <a:p>
            <a:pPr marL="863601" lvl="2" indent="-287867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u="none" strike="noStrik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Mục tiêu: Xác định hai ảnh có cùng một người hay không.</a:t>
            </a:r>
          </a:p>
          <a:p>
            <a:pPr marL="863601" lvl="2" indent="-287867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u="none" strike="noStrik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Đầu vào: Cặp ảnh khuôn mặt.</a:t>
            </a:r>
          </a:p>
          <a:p>
            <a:pPr marL="863601" lvl="2" indent="-287867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u="none" strike="noStrik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Đầu ra: "Cùng người" (1) / "Khác người" (0).</a:t>
            </a:r>
          </a:p>
          <a:p>
            <a:pPr marL="863601" lvl="2" indent="-287867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u="none" strike="noStrik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Trọng tâm: Nhiệm vụ cốt lõi của mạng Siamese, so sánh trực tiếp đặc trưng khuôn mặt.</a:t>
            </a:r>
          </a:p>
          <a:p>
            <a:pPr marL="431801" lvl="1" indent="-215900" algn="l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b="1" u="none" strike="noStrik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Xác minh khuôn mặt nâng cao thuộc tính</a:t>
            </a:r>
          </a:p>
          <a:p>
            <a:pPr marL="863601" lvl="2" indent="-287867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u="none" strike="noStrik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Mục tiêu: Xác minh danh tính và cung cấp thêm thông tin mô tả.</a:t>
            </a:r>
          </a:p>
          <a:p>
            <a:pPr marL="863601" lvl="2" indent="-287867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u="none" strike="noStrik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Đầu vào: Cặp ảnh + (có thể) dữ liệu thuộc tính bổ sung.</a:t>
            </a:r>
          </a:p>
          <a:p>
            <a:pPr marL="863601" lvl="2" indent="-287867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u="none" strike="noStrik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Đầu ra: "Cùng người" / "Khác người" + Thuộc tính của từng khuôn mặt (ví dụ: đeo kính, cười).</a:t>
            </a:r>
          </a:p>
          <a:p>
            <a:pPr marL="863601" lvl="2" indent="-287867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u="none" strike="noStrik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Trọng tâm: Thêm ngữ cảnh, không dùng thuộc tính để so sánh trực tiếp. Có thể dùng mô hình riêng để dự đoán thuộc tính.</a:t>
            </a:r>
          </a:p>
          <a:p>
            <a:pPr marL="863601" lvl="2" indent="-287867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u="none" strike="noStrik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Điểm khác biệt: Mô tả từng ảnh, cung cấp thêm thông tin, không chỉ so sánh.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17786" y="4689475"/>
            <a:ext cx="7717585" cy="4568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800"/>
              </a:lnSpc>
              <a:buFont typeface="Arial"/>
              <a:buChar char="•"/>
            </a:pPr>
            <a:r>
              <a:rPr lang="en-US" sz="2000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Nhận diện thuộc tính dày đặc</a:t>
            </a:r>
          </a:p>
          <a:p>
            <a:pPr marL="863601" lvl="2" indent="-287867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Mục</a:t>
            </a:r>
            <a:r>
              <a:rPr lang="en-US" sz="2000" u="none" strike="noStrik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tiêu: Mô tả chi tiết một khuôn mặt (hoặc một cặp để xác minh).</a:t>
            </a:r>
          </a:p>
          <a:p>
            <a:pPr marL="863601" lvl="2" indent="-287867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u="none" strike="noStrik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Đầu vào: Một (hoặc hai) ảnh khuôn mặt.</a:t>
            </a:r>
          </a:p>
          <a:p>
            <a:pPr marL="863601" lvl="2" indent="-287867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u="none" strike="noStrik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Đầu ra: Danh sách nhiều thuộc tính và độ tin cậy (ví dụ: tuổi, giới tính, biểu cảm, kiểu tóc, có/không kính, râu, hướng nhìn...).</a:t>
            </a:r>
          </a:p>
          <a:p>
            <a:pPr marL="863601" lvl="2" indent="-287867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u="none" strike="noStrik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Trọng tâm: Trích xuất tối đa thông tin từ ảnh, không chỉ để xác minh. Có thể dùng mô hình riêng, hoặc tích hợp vào mạng Siamese (học đa nhiệm).</a:t>
            </a:r>
          </a:p>
          <a:p>
            <a:pPr marL="863601" lvl="2" indent="-287867" algn="l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 u="none" strike="noStrik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Điểm khác biệt: Tập trung mô tả, không phải so sánh. Mức độ chi tiết cao hơn.</a:t>
            </a:r>
          </a:p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endParaRPr lang="en-US" sz="2000" u="none" strike="noStrike">
              <a:solidFill>
                <a:srgbClr val="10101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0" y="0"/>
            <a:ext cx="18288000" cy="1874361"/>
            <a:chOff x="0" y="0"/>
            <a:chExt cx="9414331" cy="9648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414331" cy="964887"/>
            </a:xfrm>
            <a:custGeom>
              <a:avLst/>
              <a:gdLst/>
              <a:ahLst/>
              <a:cxn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9579636" y="4286599"/>
            <a:ext cx="0" cy="55880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704516" y="3295051"/>
            <a:ext cx="1829740" cy="621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38"/>
              </a:lnSpc>
              <a:spcBef>
                <a:spcPct val="0"/>
              </a:spcBef>
            </a:pPr>
            <a:r>
              <a:rPr lang="en-US" sz="3670" b="1">
                <a:solidFill>
                  <a:srgbClr val="5558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Vấn đề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741011"/>
            <a:ext cx="16951469" cy="1251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276"/>
              </a:lnSpc>
              <a:spcBef>
                <a:spcPct val="0"/>
              </a:spcBef>
            </a:pPr>
            <a:r>
              <a:rPr lang="en-US" sz="7340" b="1">
                <a:solidFill>
                  <a:srgbClr val="5558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Giới thiệu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874361"/>
            <a:chOff x="0" y="0"/>
            <a:chExt cx="9414331" cy="96488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414331" cy="964887"/>
            </a:xfrm>
            <a:custGeom>
              <a:avLst/>
              <a:gdLst/>
              <a:ahLst/>
              <a:cxnLst/>
              <a:rect l="l" t="t" r="r" b="b"/>
              <a:pathLst>
                <a:path w="9414331" h="964887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04516" y="3295051"/>
            <a:ext cx="1829740" cy="621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38"/>
              </a:lnSpc>
              <a:spcBef>
                <a:spcPct val="0"/>
              </a:spcBef>
            </a:pPr>
            <a:r>
              <a:rPr lang="en-US" sz="3670" b="1">
                <a:solidFill>
                  <a:srgbClr val="5558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Lưu ý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40933" y="4746496"/>
            <a:ext cx="13727004" cy="245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</a:t>
            </a:r>
            <a:r>
              <a:rPr lang="en-US" sz="2000" b="1" u="none" strike="noStrik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ne-Shot với dữ liệu thuộc tính:</a:t>
            </a:r>
            <a:r>
              <a:rPr lang="en-US" sz="2000" u="none" strike="noStrik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Dữ liệu one-shot rất ít (1 ảnh/người). Dữ liệu thuộc tính thường cần nhiều và có nhãn hơn. Có thể dùng mô hình đã huấn luyện trước.</a:t>
            </a:r>
          </a:p>
          <a:p>
            <a:pPr marL="431801" lvl="1" indent="-215900" algn="l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b="1" u="none" strike="noStrik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Học đa nhiệm (Multi-task):</a:t>
            </a:r>
            <a:r>
              <a:rPr lang="en-US" sz="2000" u="none" strike="noStrik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Có thể kết hợp xác minh và dự đoán thuộc tính trong cùng một mạng Siamese.</a:t>
            </a:r>
          </a:p>
          <a:p>
            <a:pPr marL="431801" lvl="1" indent="-215900" algn="l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b="1" u="none" strike="noStrik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Thuộc tính KHÔNG dùng để so sánh trực tiếp:</a:t>
            </a:r>
            <a:r>
              <a:rPr lang="en-US" sz="2000" u="none" strike="noStrik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Mạng Siamese luôn so sánh đặc trưng khuôn mặt (vectơ đặc trưng). Thuộc tính chỉ bổ sung thông tin.</a:t>
            </a:r>
          </a:p>
          <a:p>
            <a:pPr marL="431801" lvl="1" indent="-215900" algn="l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sz="2000" b="1" u="none" strike="noStrik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Tăng khả năng giải thích:</a:t>
            </a:r>
            <a:r>
              <a:rPr lang="en-US" sz="2000" u="none" strike="noStrik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Thuộc tính giúp giải thích kết quả, đặc biệt khi xác minh thất bại.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4725"/>
            <a:ext cx="18288000" cy="1293725"/>
            <a:chOff x="0" y="0"/>
            <a:chExt cx="4633513" cy="3277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633513" cy="327783"/>
            </a:xfrm>
            <a:custGeom>
              <a:avLst/>
              <a:gdLst/>
              <a:ahLst/>
              <a:cxnLst/>
              <a:rect l="l" t="t" r="r" b="b"/>
              <a:pathLst>
                <a:path w="4633513" h="327783">
                  <a:moveTo>
                    <a:pt x="0" y="0"/>
                  </a:moveTo>
                  <a:lnTo>
                    <a:pt x="4633513" y="0"/>
                  </a:lnTo>
                  <a:lnTo>
                    <a:pt x="4633513" y="327783"/>
                  </a:lnTo>
                  <a:lnTo>
                    <a:pt x="0" y="327783"/>
                  </a:ln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633513" cy="3658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060035" y="2575643"/>
            <a:ext cx="6474682" cy="4703666"/>
          </a:xfrm>
          <a:custGeom>
            <a:avLst/>
            <a:gdLst/>
            <a:ahLst/>
            <a:cxnLst/>
            <a:rect l="l" t="t" r="r" b="b"/>
            <a:pathLst>
              <a:path w="6474682" h="4703666">
                <a:moveTo>
                  <a:pt x="0" y="0"/>
                </a:moveTo>
                <a:lnTo>
                  <a:pt x="6474682" y="0"/>
                </a:lnTo>
                <a:lnTo>
                  <a:pt x="6474682" y="4703666"/>
                </a:lnTo>
                <a:lnTo>
                  <a:pt x="0" y="47036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19715" y="1479653"/>
            <a:ext cx="2218463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5558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Một ví dụ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724356" y="7421254"/>
            <a:ext cx="7146041" cy="864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5"/>
              </a:lnSpc>
              <a:spcBef>
                <a:spcPct val="0"/>
              </a:spcBef>
            </a:pPr>
            <a:r>
              <a:rPr lang="en-US" sz="166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Sơ đồ về cách thức hoạt động của one-shot tasks trong quá trình kiểm tra, với ảnh hỗ trợ (support) và các ảnh truy vấn (query).</a:t>
            </a:r>
          </a:p>
          <a:p>
            <a:pPr algn="ctr">
              <a:lnSpc>
                <a:spcPts val="2325"/>
              </a:lnSpc>
              <a:spcBef>
                <a:spcPct val="0"/>
              </a:spcBef>
            </a:pPr>
            <a:endParaRPr lang="en-US" sz="166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0" y="3200704"/>
            <a:ext cx="10057059" cy="4078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Huấn luyện (Verification Tasks):</a:t>
            </a:r>
          </a:p>
          <a:p>
            <a:pPr marL="777240" lvl="2" indent="-259080" algn="l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Mục tiêu: Học cách so sánh hai ảnh ("same" hoặc "different").</a:t>
            </a:r>
          </a:p>
          <a:p>
            <a:pPr marL="777240" lvl="2" indent="-259080" algn="l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Cách thức:</a:t>
            </a:r>
          </a:p>
          <a:p>
            <a:pPr marL="1165860" lvl="3" indent="-291465" algn="l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Hai ảnh qua hai CNN giống hệt nhau (chia sẻ trọng số).</a:t>
            </a:r>
          </a:p>
          <a:p>
            <a:pPr marL="1165860" lvl="3" indent="-291465" algn="l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Tính khoảng cách giữa hai véc-tơ đặc trưng.</a:t>
            </a:r>
          </a:p>
          <a:p>
            <a:pPr marL="1165860" lvl="3" indent="-291465" algn="l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Cực tiểu hóa khoảng cách cho cặp "same", cực đại hóa cho cặp "different".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Kiểm tra (One-Shot Tasks):</a:t>
            </a:r>
          </a:p>
          <a:p>
            <a:pPr marL="777240" lvl="2" indent="-259080" algn="l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Mục tiêu: Với một ảnh hỗ trợ, tìm ảnh truy vấn giống nhất.</a:t>
            </a:r>
          </a:p>
          <a:p>
            <a:pPr marL="777240" lvl="2" indent="-259080" algn="l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Cách thức:</a:t>
            </a:r>
          </a:p>
          <a:p>
            <a:pPr marL="1165860" lvl="3" indent="-291465" algn="l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Ảnh hỗ trợ và từng ảnh truy vấn qua mạng Siamese.</a:t>
            </a:r>
          </a:p>
          <a:p>
            <a:pPr marL="1165860" lvl="3" indent="-291465" algn="l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 sánh điểm tương đồng (khoảng cách).</a:t>
            </a:r>
          </a:p>
          <a:p>
            <a:pPr marL="1165860" lvl="3" indent="-291465" algn="l">
              <a:lnSpc>
                <a:spcPts val="2520"/>
              </a:lnSpc>
              <a:buFont typeface="Arial"/>
              <a:buChar char="￭"/>
            </a:pPr>
            <a:r>
              <a:rPr lang="en-US" sz="18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Ảnh truy vấn có điểm tương đồng cao nhất → cùng lớp với ảnh hỗ trợ.</a:t>
            </a:r>
          </a:p>
          <a:p>
            <a:pPr algn="l">
              <a:lnSpc>
                <a:spcPts val="2520"/>
              </a:lnSpc>
            </a:pPr>
            <a:endParaRPr lang="en-US" sz="18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536833">
            <a:off x="-5610946" y="-5989853"/>
            <a:ext cx="9627545" cy="9651674"/>
          </a:xfrm>
          <a:custGeom>
            <a:avLst/>
            <a:gdLst/>
            <a:ahLst/>
            <a:cxnLst/>
            <a:rect l="l" t="t" r="r" b="b"/>
            <a:pathLst>
              <a:path w="9627545" h="9651674">
                <a:moveTo>
                  <a:pt x="0" y="0"/>
                </a:moveTo>
                <a:lnTo>
                  <a:pt x="9627545" y="0"/>
                </a:lnTo>
                <a:lnTo>
                  <a:pt x="9627545" y="9651674"/>
                </a:lnTo>
                <a:lnTo>
                  <a:pt x="0" y="9651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147587" y="3120654"/>
            <a:ext cx="3024888" cy="516306"/>
            <a:chOff x="0" y="0"/>
            <a:chExt cx="1281756" cy="2187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81756" cy="218778"/>
            </a:xfrm>
            <a:custGeom>
              <a:avLst/>
              <a:gdLst/>
              <a:ahLst/>
              <a:cxnLst/>
              <a:rect l="l" t="t" r="r" b="b"/>
              <a:pathLst>
                <a:path w="1281756" h="218778">
                  <a:moveTo>
                    <a:pt x="58866" y="0"/>
                  </a:moveTo>
                  <a:lnTo>
                    <a:pt x="1222890" y="0"/>
                  </a:lnTo>
                  <a:cubicBezTo>
                    <a:pt x="1255401" y="0"/>
                    <a:pt x="1281756" y="26355"/>
                    <a:pt x="1281756" y="58866"/>
                  </a:cubicBezTo>
                  <a:lnTo>
                    <a:pt x="1281756" y="159911"/>
                  </a:lnTo>
                  <a:cubicBezTo>
                    <a:pt x="1281756" y="192422"/>
                    <a:pt x="1255401" y="218778"/>
                    <a:pt x="1222890" y="218778"/>
                  </a:cubicBezTo>
                  <a:lnTo>
                    <a:pt x="58866" y="218778"/>
                  </a:lnTo>
                  <a:cubicBezTo>
                    <a:pt x="26355" y="218778"/>
                    <a:pt x="0" y="192422"/>
                    <a:pt x="0" y="159911"/>
                  </a:cubicBezTo>
                  <a:lnTo>
                    <a:pt x="0" y="58866"/>
                  </a:lnTo>
                  <a:cubicBezTo>
                    <a:pt x="0" y="26355"/>
                    <a:pt x="26355" y="0"/>
                    <a:pt x="588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281756" cy="266403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Vấn đề 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147587" y="5170485"/>
            <a:ext cx="3024888" cy="529127"/>
            <a:chOff x="0" y="0"/>
            <a:chExt cx="1281756" cy="22421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81756" cy="224211"/>
            </a:xfrm>
            <a:custGeom>
              <a:avLst/>
              <a:gdLst/>
              <a:ahLst/>
              <a:cxnLst/>
              <a:rect l="l" t="t" r="r" b="b"/>
              <a:pathLst>
                <a:path w="1281756" h="224211">
                  <a:moveTo>
                    <a:pt x="58866" y="0"/>
                  </a:moveTo>
                  <a:lnTo>
                    <a:pt x="1222890" y="0"/>
                  </a:lnTo>
                  <a:cubicBezTo>
                    <a:pt x="1255401" y="0"/>
                    <a:pt x="1281756" y="26355"/>
                    <a:pt x="1281756" y="58866"/>
                  </a:cubicBezTo>
                  <a:lnTo>
                    <a:pt x="1281756" y="165344"/>
                  </a:lnTo>
                  <a:cubicBezTo>
                    <a:pt x="1281756" y="197855"/>
                    <a:pt x="1255401" y="224211"/>
                    <a:pt x="1222890" y="224211"/>
                  </a:cubicBezTo>
                  <a:lnTo>
                    <a:pt x="58866" y="224211"/>
                  </a:lnTo>
                  <a:cubicBezTo>
                    <a:pt x="26355" y="224211"/>
                    <a:pt x="0" y="197855"/>
                    <a:pt x="0" y="165344"/>
                  </a:cubicBezTo>
                  <a:lnTo>
                    <a:pt x="0" y="58866"/>
                  </a:lnTo>
                  <a:cubicBezTo>
                    <a:pt x="0" y="26355"/>
                    <a:pt x="26355" y="0"/>
                    <a:pt x="588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281756" cy="27183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Vấn đề 2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147587" y="7234400"/>
            <a:ext cx="3024888" cy="529127"/>
            <a:chOff x="0" y="0"/>
            <a:chExt cx="1281756" cy="22421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81756" cy="224211"/>
            </a:xfrm>
            <a:custGeom>
              <a:avLst/>
              <a:gdLst/>
              <a:ahLst/>
              <a:cxnLst/>
              <a:rect l="l" t="t" r="r" b="b"/>
              <a:pathLst>
                <a:path w="1281756" h="224211">
                  <a:moveTo>
                    <a:pt x="58866" y="0"/>
                  </a:moveTo>
                  <a:lnTo>
                    <a:pt x="1222890" y="0"/>
                  </a:lnTo>
                  <a:cubicBezTo>
                    <a:pt x="1255401" y="0"/>
                    <a:pt x="1281756" y="26355"/>
                    <a:pt x="1281756" y="58866"/>
                  </a:cubicBezTo>
                  <a:lnTo>
                    <a:pt x="1281756" y="165344"/>
                  </a:lnTo>
                  <a:cubicBezTo>
                    <a:pt x="1281756" y="197855"/>
                    <a:pt x="1255401" y="224211"/>
                    <a:pt x="1222890" y="224211"/>
                  </a:cubicBezTo>
                  <a:lnTo>
                    <a:pt x="58866" y="224211"/>
                  </a:lnTo>
                  <a:cubicBezTo>
                    <a:pt x="26355" y="224211"/>
                    <a:pt x="0" y="197855"/>
                    <a:pt x="0" y="165344"/>
                  </a:cubicBezTo>
                  <a:lnTo>
                    <a:pt x="0" y="58866"/>
                  </a:lnTo>
                  <a:cubicBezTo>
                    <a:pt x="0" y="26355"/>
                    <a:pt x="26355" y="0"/>
                    <a:pt x="5886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281756" cy="27183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Vấn đề 3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425751" y="493365"/>
            <a:ext cx="13092490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53"/>
              </a:lnSpc>
            </a:pPr>
            <a:r>
              <a:rPr lang="en-US" sz="6794" b="1">
                <a:solidFill>
                  <a:srgbClr val="5558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Vấn đề của chúng ta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520560" y="3015762"/>
            <a:ext cx="9877530" cy="621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510"/>
              </a:lnSpc>
              <a:spcBef>
                <a:spcPct val="0"/>
              </a:spcBef>
            </a:pPr>
            <a:r>
              <a:rPr lang="en-US" sz="17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Các</a:t>
            </a:r>
            <a:r>
              <a:rPr lang="en-US" sz="1793" u="none" strike="noStrik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mô hình phân loại ảnh truyền thống (ví dụ: CNN) cần hàng nghìn ảnh cho mỗi lớp để đạt được độ chính xác cao.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520560" y="5132385"/>
            <a:ext cx="9877530" cy="621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510"/>
              </a:lnSpc>
              <a:spcBef>
                <a:spcPct val="0"/>
              </a:spcBef>
            </a:pPr>
            <a:r>
              <a:rPr lang="en-US" sz="17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en-US" sz="1793" u="none" strike="noStrik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iệc thu thập và gán nhãn dữ liệu cho tất cả các lớp có thể rất tốn kém về thời gian và chi phí." (Thêm biểu tượng, ví dụ: đồng hồ, tiền, hoặc người đang gán nhãn dữ liệu).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520560" y="6854989"/>
            <a:ext cx="9877530" cy="935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510"/>
              </a:lnSpc>
              <a:spcBef>
                <a:spcPct val="0"/>
              </a:spcBef>
            </a:pPr>
            <a:r>
              <a:rPr lang="en-US" sz="17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1793" u="none" strike="noStrik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rong nhiều ứng dụng thực tế, việc có đủ dữ liệu cho mọi lớp là không khả thi (ví dụ: nhận dạng các loài động vật quý hiếm, các sản phẩm mới ra mắt, các biến thể lỗi sản phẩm)." </a:t>
            </a:r>
          </a:p>
        </p:txBody>
      </p:sp>
      <p:grpSp>
        <p:nvGrpSpPr>
          <p:cNvPr id="16" name="Group 16"/>
          <p:cNvGrpSpPr/>
          <p:nvPr/>
        </p:nvGrpSpPr>
        <p:grpSpPr>
          <a:xfrm rot="7573183">
            <a:off x="201411" y="97286"/>
            <a:ext cx="1013029" cy="1013029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12552" y="-3026404"/>
            <a:ext cx="9898854" cy="8599630"/>
          </a:xfrm>
          <a:custGeom>
            <a:avLst/>
            <a:gdLst/>
            <a:ahLst/>
            <a:cxnLst/>
            <a:rect l="l" t="t" r="r" b="b"/>
            <a:pathLst>
              <a:path w="9898854" h="8599630">
                <a:moveTo>
                  <a:pt x="0" y="0"/>
                </a:moveTo>
                <a:lnTo>
                  <a:pt x="9898854" y="0"/>
                </a:lnTo>
                <a:lnTo>
                  <a:pt x="9898854" y="8599630"/>
                </a:lnTo>
                <a:lnTo>
                  <a:pt x="0" y="85996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4555765" y="1308238"/>
            <a:ext cx="8374326" cy="5548753"/>
          </a:xfrm>
          <a:custGeom>
            <a:avLst/>
            <a:gdLst/>
            <a:ahLst/>
            <a:cxnLst/>
            <a:rect l="l" t="t" r="r" b="b"/>
            <a:pathLst>
              <a:path w="8374326" h="5548753">
                <a:moveTo>
                  <a:pt x="0" y="0"/>
                </a:moveTo>
                <a:lnTo>
                  <a:pt x="8374326" y="0"/>
                </a:lnTo>
                <a:lnTo>
                  <a:pt x="8374326" y="5548753"/>
                </a:lnTo>
                <a:lnTo>
                  <a:pt x="0" y="55487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867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5675449" y="36049"/>
            <a:ext cx="7678288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 b="1" dirty="0" err="1">
                <a:solidFill>
                  <a:srgbClr val="5558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Mô</a:t>
            </a:r>
            <a:r>
              <a:rPr lang="en-US" sz="6000" b="1" dirty="0">
                <a:solidFill>
                  <a:srgbClr val="5558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6000" b="1" dirty="0" err="1">
                <a:solidFill>
                  <a:srgbClr val="5558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hình</a:t>
            </a:r>
            <a:r>
              <a:rPr lang="en-US" sz="6000" b="1" dirty="0">
                <a:solidFill>
                  <a:srgbClr val="5558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6000" b="1" dirty="0" err="1">
                <a:solidFill>
                  <a:srgbClr val="5558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cơ</a:t>
            </a:r>
            <a:r>
              <a:rPr lang="en-US" sz="6000" b="1" dirty="0">
                <a:solidFill>
                  <a:srgbClr val="5558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6000" b="1" dirty="0" err="1">
                <a:solidFill>
                  <a:srgbClr val="5558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bản</a:t>
            </a:r>
            <a:endParaRPr lang="en-US" sz="6000" b="1" dirty="0">
              <a:solidFill>
                <a:srgbClr val="5558FF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90734" y="7203204"/>
            <a:ext cx="15106531" cy="1810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Hai CNN giống hệt nhau (chia sẻ trọng số):</a:t>
            </a:r>
            <a:r>
              <a:rPr lang="en-US" sz="260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Xử lý song song ảnh hỗ trợ và ảnh truy vấn.</a:t>
            </a:r>
          </a:p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Mỗi CNN:</a:t>
            </a:r>
            <a:r>
              <a:rPr lang="en-US" sz="260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Tạo ra một véc-tơ đặc trưng (Véc-tơ 1, Véc-tơ 2) đại diện cho ảnh đầu vào</a:t>
            </a:r>
          </a:p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Độ đo khoảng cách (l2 Distance):</a:t>
            </a:r>
            <a:r>
              <a:rPr lang="en-US" sz="260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Tính toán sự khác biệt giữa hai véc-tơ đặc trưng."</a:t>
            </a:r>
          </a:p>
          <a:p>
            <a:pPr marL="561341" lvl="1" indent="-280670" algn="just">
              <a:lnSpc>
                <a:spcPts val="3640"/>
              </a:lnSpc>
              <a:buFont typeface="Arial"/>
              <a:buChar char="•"/>
            </a:pPr>
            <a:r>
              <a:rPr lang="en-US" sz="2600" b="1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Đầu ra:</a:t>
            </a:r>
            <a:r>
              <a:rPr lang="en-US" sz="260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 Điểm tương đồng giữa ảnh hỗ trợ và ảnh truy vấn.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0" y="1028700"/>
          <a:ext cx="18288000" cy="9258300"/>
        </p:xfrm>
        <a:graphic>
          <a:graphicData uri="http://schemas.openxmlformats.org/drawingml/2006/table">
            <a:tbl>
              <a:tblPr/>
              <a:tblGrid>
                <a:gridCol w="5815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80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9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4297">
                <a:tc>
                  <a:txBody>
                    <a:bodyPr/>
                    <a:lstStyle/>
                    <a:p>
                      <a:pPr algn="ctr">
                        <a:lnSpc>
                          <a:spcPts val="2913"/>
                        </a:lnSpc>
                        <a:defRPr/>
                      </a:pPr>
                      <a:r>
                        <a:rPr lang="en-US" sz="2081" b="1">
                          <a:solidFill>
                            <a:srgbClr val="F4F6FC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Reference</a:t>
                      </a:r>
                      <a:endParaRPr lang="en-US" sz="1100"/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1">
                      <a:gsLst>
                        <a:gs pos="0">
                          <a:srgbClr val="F600FE">
                            <a:alpha val="100000"/>
                          </a:srgbClr>
                        </a:gs>
                        <a:gs pos="25000">
                          <a:srgbClr val="C900FE">
                            <a:alpha val="100000"/>
                          </a:srgbClr>
                        </a:gs>
                        <a:gs pos="50000">
                          <a:srgbClr val="A136FF">
                            <a:alpha val="100000"/>
                          </a:srgbClr>
                        </a:gs>
                        <a:gs pos="75000">
                          <a:srgbClr val="5142F0">
                            <a:alpha val="100000"/>
                          </a:srgbClr>
                        </a:gs>
                        <a:gs pos="100000">
                          <a:srgbClr val="0033D9">
                            <a:alpha val="10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13"/>
                        </a:lnSpc>
                        <a:defRPr/>
                      </a:pPr>
                      <a:r>
                        <a:rPr lang="en-US" sz="2081" b="1">
                          <a:solidFill>
                            <a:srgbClr val="F4F6FC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Objectives</a:t>
                      </a:r>
                      <a:endParaRPr lang="en-US" sz="1100"/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1">
                      <a:gsLst>
                        <a:gs pos="0">
                          <a:srgbClr val="F600FE">
                            <a:alpha val="100000"/>
                          </a:srgbClr>
                        </a:gs>
                        <a:gs pos="25000">
                          <a:srgbClr val="C900FE">
                            <a:alpha val="100000"/>
                          </a:srgbClr>
                        </a:gs>
                        <a:gs pos="50000">
                          <a:srgbClr val="A136FF">
                            <a:alpha val="100000"/>
                          </a:srgbClr>
                        </a:gs>
                        <a:gs pos="75000">
                          <a:srgbClr val="5142F0">
                            <a:alpha val="100000"/>
                          </a:srgbClr>
                        </a:gs>
                        <a:gs pos="100000">
                          <a:srgbClr val="0033D9">
                            <a:alpha val="10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13"/>
                        </a:lnSpc>
                        <a:defRPr/>
                      </a:pPr>
                      <a:r>
                        <a:rPr lang="en-US" sz="2081" b="1">
                          <a:solidFill>
                            <a:srgbClr val="F4F6FC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Description</a:t>
                      </a:r>
                      <a:endParaRPr lang="en-US" sz="1100"/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1">
                      <a:gsLst>
                        <a:gs pos="0">
                          <a:srgbClr val="F600FE">
                            <a:alpha val="100000"/>
                          </a:srgbClr>
                        </a:gs>
                        <a:gs pos="25000">
                          <a:srgbClr val="C900FE">
                            <a:alpha val="100000"/>
                          </a:srgbClr>
                        </a:gs>
                        <a:gs pos="50000">
                          <a:srgbClr val="A136FF">
                            <a:alpha val="100000"/>
                          </a:srgbClr>
                        </a:gs>
                        <a:gs pos="75000">
                          <a:srgbClr val="5142F0">
                            <a:alpha val="100000"/>
                          </a:srgbClr>
                        </a:gs>
                        <a:gs pos="100000">
                          <a:srgbClr val="0033D9">
                            <a:alpha val="10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13"/>
                        </a:lnSpc>
                        <a:defRPr/>
                      </a:pPr>
                      <a:r>
                        <a:rPr lang="en-US" sz="2081" b="1">
                          <a:solidFill>
                            <a:srgbClr val="F4F6FC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Model</a:t>
                      </a:r>
                      <a:endParaRPr lang="en-US" sz="1100"/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1">
                      <a:gsLst>
                        <a:gs pos="0">
                          <a:srgbClr val="F600FE">
                            <a:alpha val="100000"/>
                          </a:srgbClr>
                        </a:gs>
                        <a:gs pos="25000">
                          <a:srgbClr val="C900FE">
                            <a:alpha val="100000"/>
                          </a:srgbClr>
                        </a:gs>
                        <a:gs pos="50000">
                          <a:srgbClr val="A136FF">
                            <a:alpha val="100000"/>
                          </a:srgbClr>
                        </a:gs>
                        <a:gs pos="75000">
                          <a:srgbClr val="5142F0">
                            <a:alpha val="100000"/>
                          </a:srgbClr>
                        </a:gs>
                        <a:gs pos="100000">
                          <a:srgbClr val="0033D9">
                            <a:alpha val="10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13"/>
                        </a:lnSpc>
                        <a:defRPr/>
                      </a:pPr>
                      <a:endParaRPr lang="en-US" sz="1100"/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1">
                      <a:gsLst>
                        <a:gs pos="0">
                          <a:srgbClr val="F600FE">
                            <a:alpha val="100000"/>
                          </a:srgbClr>
                        </a:gs>
                        <a:gs pos="25000">
                          <a:srgbClr val="C900FE">
                            <a:alpha val="100000"/>
                          </a:srgbClr>
                        </a:gs>
                        <a:gs pos="50000">
                          <a:srgbClr val="A136FF">
                            <a:alpha val="100000"/>
                          </a:srgbClr>
                        </a:gs>
                        <a:gs pos="75000">
                          <a:srgbClr val="5142F0">
                            <a:alpha val="100000"/>
                          </a:srgbClr>
                        </a:gs>
                        <a:gs pos="100000">
                          <a:srgbClr val="0033D9">
                            <a:alpha val="10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5281">
                <a:tc>
                  <a:txBody>
                    <a:bodyPr/>
                    <a:lstStyle/>
                    <a:p>
                      <a:pPr algn="just">
                        <a:lnSpc>
                          <a:spcPts val="1819"/>
                        </a:lnSpc>
                        <a:defRPr/>
                      </a:pP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[1] Bromley, J., Bentz, J. W., Bottou, L., Guyon, I., LeCun, Y., Moore, C., Sackinger, E., &amp; Shah, R. (1993).</a:t>
                      </a: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Signature verification using a siamese time delay neural network. International Journal of Pattern Recognition and Artificial Intelligence, 7(4), 669–688.</a:t>
                      </a:r>
                      <a:endParaRPr lang="en-US" sz="1100"/>
                    </a:p>
                    <a:p>
                      <a:pPr algn="just">
                        <a:lnSpc>
                          <a:spcPts val="1819"/>
                        </a:lnSpc>
                      </a:pPr>
                      <a:endParaRPr lang="en-US" sz="1100"/>
                    </a:p>
                    <a:p>
                      <a:pPr algn="just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Link: https://proceedings.neurips.cc/paper_files/paper/1993/file/288cc0ff022877bd3df94bc9360b9c5d-Paper.pdf</a:t>
                      </a:r>
                    </a:p>
                    <a:p>
                      <a:pPr algn="just">
                        <a:lnSpc>
                          <a:spcPts val="1819"/>
                        </a:lnSpc>
                      </a:pPr>
                      <a:endParaRPr lang="en-US" sz="1299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- Giới thiệu</a:t>
                      </a: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 Siamese Network</a:t>
                      </a: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</a:t>
                      </a:r>
                    </a:p>
                    <a:p>
                      <a:pPr algn="l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- Ứng dụng vào </a:t>
                      </a: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nhận diện chữ ký.</a:t>
                      </a:r>
                    </a:p>
                    <a:p>
                      <a:pPr algn="l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</a:t>
                      </a:r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Mô hình </a:t>
                      </a: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Siamese Time Delay Neural Network</a:t>
                      </a: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để so sánh hai chữ ký.</a:t>
                      </a:r>
                      <a:endParaRPr lang="en-US" sz="1100"/>
                    </a:p>
                    <a:p>
                      <a:pPr algn="just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- Học biểu diễn đặc trưng để đánh giá mức độ tương đồng giữa hai mẫu.</a:t>
                      </a:r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13"/>
                        </a:lnSpc>
                        <a:defRPr/>
                      </a:pPr>
                      <a:endParaRPr lang="en-US" sz="1100"/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Metrics: </a:t>
                      </a: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Accuracy, Euclidean Distance</a:t>
                      </a:r>
                      <a:endParaRPr lang="en-US" sz="1100"/>
                    </a:p>
                    <a:p>
                      <a:pPr algn="l">
                        <a:lnSpc>
                          <a:spcPts val="1819"/>
                        </a:lnSpc>
                      </a:pP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Datasets</a:t>
                      </a:r>
                    </a:p>
                    <a:p>
                      <a:pPr algn="l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Collected</a:t>
                      </a:r>
                    </a:p>
                    <a:p>
                      <a:pPr algn="l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handwritten signatures</a:t>
                      </a:r>
                    </a:p>
                    <a:p>
                      <a:pPr algn="l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 </a:t>
                      </a:r>
                    </a:p>
                    <a:p>
                      <a:pPr algn="l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</a:t>
                      </a:r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722">
                <a:tc>
                  <a:txBody>
                    <a:bodyPr/>
                    <a:lstStyle/>
                    <a:p>
                      <a:pPr algn="just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[</a:t>
                      </a: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2] Chopra, S., Hadsell, R., &amp; LeCun, Y. (2005)</a:t>
                      </a: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 Learning a similarity metric discriminatively, with application to face verification. In Proceedings of the IEEE Computer Society Conference on Computer VisionÁDASDand Pattern Recognition (CVPR) (Vol. 1, pp. 539–546). IEEE.</a:t>
                      </a:r>
                      <a:endParaRPr lang="en-US" sz="1100"/>
                    </a:p>
                    <a:p>
                      <a:pPr algn="just">
                        <a:lnSpc>
                          <a:spcPts val="1819"/>
                        </a:lnSpc>
                      </a:pPr>
                      <a:endParaRPr lang="en-US" sz="1100"/>
                    </a:p>
                    <a:p>
                      <a:pPr algn="just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Link: https://www.researchgate.net/publication/4156225_Learning_a_similarity_metric_discriminatively_with_application_to_face_verification</a:t>
                      </a:r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- Ứng dụng C</a:t>
                      </a: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NN vào Siamese Network. </a:t>
                      </a:r>
                    </a:p>
                    <a:p>
                      <a:pPr algn="l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- Áp dụng vào </a:t>
                      </a: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nhận diện khuôn mặt.</a:t>
                      </a:r>
                    </a:p>
                    <a:p>
                      <a:pPr algn="l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</a:t>
                      </a:r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Mô hình Siamese Time Delay Neural Network để so sánh hai chữ ký.</a:t>
                      </a:r>
                      <a:endParaRPr lang="en-US" sz="1100"/>
                    </a:p>
                    <a:p>
                      <a:pPr algn="l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- Học biểu diễn đặc trưng để đánh giá mức độ tương đồng giữa hai mẫu.</a:t>
                      </a:r>
                    </a:p>
                    <a:p>
                      <a:pPr algn="l">
                        <a:lnSpc>
                          <a:spcPts val="1819"/>
                        </a:lnSpc>
                      </a:pPr>
                      <a:endParaRPr lang="en-US" sz="1299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13"/>
                        </a:lnSpc>
                        <a:defRPr/>
                      </a:pPr>
                      <a:endParaRPr lang="en-US" sz="1100"/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Metrics:</a:t>
                      </a:r>
                      <a:endParaRPr lang="en-US" sz="1100"/>
                    </a:p>
                    <a:p>
                      <a:pPr algn="l"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Contrastive Loss, ROC-AUC</a:t>
                      </a:r>
                    </a:p>
                    <a:p>
                      <a:pPr algn="l">
                        <a:lnSpc>
                          <a:spcPts val="1679"/>
                        </a:lnSpc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Datasets: 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Yale Face Database</a:t>
                      </a:r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Freeform 3"/>
          <p:cNvSpPr/>
          <p:nvPr/>
        </p:nvSpPr>
        <p:spPr>
          <a:xfrm>
            <a:off x="11616551" y="1649734"/>
            <a:ext cx="4118893" cy="4008116"/>
          </a:xfrm>
          <a:custGeom>
            <a:avLst/>
            <a:gdLst/>
            <a:ahLst/>
            <a:cxnLst/>
            <a:rect l="l" t="t" r="r" b="b"/>
            <a:pathLst>
              <a:path w="4118893" h="4008116">
                <a:moveTo>
                  <a:pt x="0" y="0"/>
                </a:moveTo>
                <a:lnTo>
                  <a:pt x="4118894" y="0"/>
                </a:lnTo>
                <a:lnTo>
                  <a:pt x="4118894" y="4008116"/>
                </a:lnTo>
                <a:lnTo>
                  <a:pt x="0" y="40081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1190662" y="5792241"/>
            <a:ext cx="4970671" cy="4344910"/>
          </a:xfrm>
          <a:custGeom>
            <a:avLst/>
            <a:gdLst/>
            <a:ahLst/>
            <a:cxnLst/>
            <a:rect l="l" t="t" r="r" b="b"/>
            <a:pathLst>
              <a:path w="4970671" h="4344910">
                <a:moveTo>
                  <a:pt x="0" y="0"/>
                </a:moveTo>
                <a:lnTo>
                  <a:pt x="4970672" y="0"/>
                </a:lnTo>
                <a:lnTo>
                  <a:pt x="4970672" y="4344910"/>
                </a:lnTo>
                <a:lnTo>
                  <a:pt x="0" y="434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4927324" y="0"/>
            <a:ext cx="7795988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 b="1">
                <a:solidFill>
                  <a:srgbClr val="5558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RELATED WORKED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0" y="1028700"/>
          <a:ext cx="18288000" cy="9266848"/>
        </p:xfrm>
        <a:graphic>
          <a:graphicData uri="http://schemas.openxmlformats.org/drawingml/2006/table">
            <a:tbl>
              <a:tblPr/>
              <a:tblGrid>
                <a:gridCol w="5815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6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4295">
                <a:tc>
                  <a:txBody>
                    <a:bodyPr/>
                    <a:lstStyle/>
                    <a:p>
                      <a:pPr algn="ctr">
                        <a:lnSpc>
                          <a:spcPts val="2913"/>
                        </a:lnSpc>
                        <a:defRPr/>
                      </a:pPr>
                      <a:r>
                        <a:rPr lang="en-US" sz="2081" b="1">
                          <a:solidFill>
                            <a:srgbClr val="F4F6FC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Reference</a:t>
                      </a:r>
                      <a:endParaRPr lang="en-US" sz="1100"/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1">
                      <a:gsLst>
                        <a:gs pos="0">
                          <a:srgbClr val="F600FE">
                            <a:alpha val="100000"/>
                          </a:srgbClr>
                        </a:gs>
                        <a:gs pos="25000">
                          <a:srgbClr val="C900FE">
                            <a:alpha val="100000"/>
                          </a:srgbClr>
                        </a:gs>
                        <a:gs pos="50000">
                          <a:srgbClr val="A136FF">
                            <a:alpha val="100000"/>
                          </a:srgbClr>
                        </a:gs>
                        <a:gs pos="75000">
                          <a:srgbClr val="5142F0">
                            <a:alpha val="100000"/>
                          </a:srgbClr>
                        </a:gs>
                        <a:gs pos="100000">
                          <a:srgbClr val="0033D9">
                            <a:alpha val="10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13"/>
                        </a:lnSpc>
                        <a:defRPr/>
                      </a:pPr>
                      <a:r>
                        <a:rPr lang="en-US" sz="2081" b="1">
                          <a:solidFill>
                            <a:srgbClr val="F4F6FC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Objectives</a:t>
                      </a:r>
                      <a:endParaRPr lang="en-US" sz="1100"/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1">
                      <a:gsLst>
                        <a:gs pos="0">
                          <a:srgbClr val="F600FE">
                            <a:alpha val="100000"/>
                          </a:srgbClr>
                        </a:gs>
                        <a:gs pos="25000">
                          <a:srgbClr val="C900FE">
                            <a:alpha val="100000"/>
                          </a:srgbClr>
                        </a:gs>
                        <a:gs pos="50000">
                          <a:srgbClr val="A136FF">
                            <a:alpha val="100000"/>
                          </a:srgbClr>
                        </a:gs>
                        <a:gs pos="75000">
                          <a:srgbClr val="5142F0">
                            <a:alpha val="100000"/>
                          </a:srgbClr>
                        </a:gs>
                        <a:gs pos="100000">
                          <a:srgbClr val="0033D9">
                            <a:alpha val="10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13"/>
                        </a:lnSpc>
                        <a:defRPr/>
                      </a:pPr>
                      <a:r>
                        <a:rPr lang="en-US" sz="2081" b="1">
                          <a:solidFill>
                            <a:srgbClr val="F4F6FC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Description</a:t>
                      </a:r>
                      <a:endParaRPr lang="en-US" sz="1100"/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1">
                      <a:gsLst>
                        <a:gs pos="0">
                          <a:srgbClr val="F600FE">
                            <a:alpha val="100000"/>
                          </a:srgbClr>
                        </a:gs>
                        <a:gs pos="25000">
                          <a:srgbClr val="C900FE">
                            <a:alpha val="100000"/>
                          </a:srgbClr>
                        </a:gs>
                        <a:gs pos="50000">
                          <a:srgbClr val="A136FF">
                            <a:alpha val="100000"/>
                          </a:srgbClr>
                        </a:gs>
                        <a:gs pos="75000">
                          <a:srgbClr val="5142F0">
                            <a:alpha val="100000"/>
                          </a:srgbClr>
                        </a:gs>
                        <a:gs pos="100000">
                          <a:srgbClr val="0033D9">
                            <a:alpha val="10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13"/>
                        </a:lnSpc>
                        <a:defRPr/>
                      </a:pPr>
                      <a:r>
                        <a:rPr lang="en-US" sz="2081" b="1">
                          <a:solidFill>
                            <a:srgbClr val="F4F6FC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Model</a:t>
                      </a:r>
                      <a:endParaRPr lang="en-US" sz="1100"/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1">
                      <a:gsLst>
                        <a:gs pos="0">
                          <a:srgbClr val="F600FE">
                            <a:alpha val="100000"/>
                          </a:srgbClr>
                        </a:gs>
                        <a:gs pos="25000">
                          <a:srgbClr val="C900FE">
                            <a:alpha val="100000"/>
                          </a:srgbClr>
                        </a:gs>
                        <a:gs pos="50000">
                          <a:srgbClr val="A136FF">
                            <a:alpha val="100000"/>
                          </a:srgbClr>
                        </a:gs>
                        <a:gs pos="75000">
                          <a:srgbClr val="5142F0">
                            <a:alpha val="100000"/>
                          </a:srgbClr>
                        </a:gs>
                        <a:gs pos="100000">
                          <a:srgbClr val="0033D9">
                            <a:alpha val="10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13"/>
                        </a:lnSpc>
                        <a:defRPr/>
                      </a:pPr>
                      <a:endParaRPr lang="en-US" sz="1100"/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1">
                      <a:gsLst>
                        <a:gs pos="0">
                          <a:srgbClr val="F600FE">
                            <a:alpha val="100000"/>
                          </a:srgbClr>
                        </a:gs>
                        <a:gs pos="25000">
                          <a:srgbClr val="C900FE">
                            <a:alpha val="100000"/>
                          </a:srgbClr>
                        </a:gs>
                        <a:gs pos="50000">
                          <a:srgbClr val="A136FF">
                            <a:alpha val="100000"/>
                          </a:srgbClr>
                        </a:gs>
                        <a:gs pos="75000">
                          <a:srgbClr val="5142F0">
                            <a:alpha val="100000"/>
                          </a:srgbClr>
                        </a:gs>
                        <a:gs pos="100000">
                          <a:srgbClr val="0033D9">
                            <a:alpha val="10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4764">
                <a:tc>
                  <a:txBody>
                    <a:bodyPr/>
                    <a:lstStyle/>
                    <a:p>
                      <a:pPr algn="just">
                        <a:lnSpc>
                          <a:spcPts val="1819"/>
                        </a:lnSpc>
                        <a:defRPr/>
                      </a:pP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[3] Hinton, G., Osindero, S., &amp; Teh, Y.-W. (2006). </a:t>
                      </a: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 fast learning algorithm for deep belief nets. Neural Computation, 18(7), 1527–1554.</a:t>
                      </a:r>
                      <a:endParaRPr lang="en-US" sz="1100"/>
                    </a:p>
                    <a:p>
                      <a:pPr algn="just">
                        <a:lnSpc>
                          <a:spcPts val="1819"/>
                        </a:lnSpc>
                      </a:pPr>
                      <a:endParaRPr lang="en-US" sz="1100"/>
                    </a:p>
                    <a:p>
                      <a:pPr algn="just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Link: https://www.cs.toronto.edu/~hinton/absps/fastnc.pdf</a:t>
                      </a:r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Giới thiệu</a:t>
                      </a: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 Deep Belief Networks (DBN)</a:t>
                      </a: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</a:t>
                      </a:r>
                      <a:endParaRPr lang="en-US" sz="1100"/>
                    </a:p>
                    <a:p>
                      <a:pPr algn="l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- Tạo nền tảng cho mạng nơ-ron sâu.</a:t>
                      </a:r>
                    </a:p>
                    <a:p>
                      <a:pPr algn="l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 </a:t>
                      </a:r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Học biểu diễn đa tầng không giám sát bằng cách huấn luyện mạng RBM theo từng lớp.</a:t>
                      </a:r>
                      <a:endParaRPr lang="en-US" sz="1100"/>
                    </a:p>
                    <a:p>
                      <a:pPr algn="just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- Giúp tối ưu hóa cho các bài toán phân loại hình ảnh.</a:t>
                      </a:r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13"/>
                        </a:lnSpc>
                        <a:defRPr/>
                      </a:pPr>
                      <a:endParaRPr lang="en-US" sz="1100"/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Metrics:</a:t>
                      </a:r>
                      <a:endParaRPr lang="en-US" sz="1100"/>
                    </a:p>
                    <a:p>
                      <a:pPr algn="l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Reconstruction Error</a:t>
                      </a:r>
                    </a:p>
                    <a:p>
                      <a:pPr algn="l">
                        <a:lnSpc>
                          <a:spcPts val="1819"/>
                        </a:lnSpc>
                      </a:pP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Datasets:</a:t>
                      </a:r>
                    </a:p>
                    <a:p>
                      <a:pPr algn="l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MNIST</a:t>
                      </a:r>
                    </a:p>
                    <a:p>
                      <a:pPr algn="l">
                        <a:lnSpc>
                          <a:spcPts val="1819"/>
                        </a:lnSpc>
                      </a:pPr>
                      <a:endParaRPr lang="en-US" sz="1299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algn="l">
                        <a:lnSpc>
                          <a:spcPts val="1819"/>
                        </a:lnSpc>
                      </a:pPr>
                      <a:endParaRPr lang="en-US" sz="1299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7789">
                <a:tc>
                  <a:txBody>
                    <a:bodyPr/>
                    <a:lstStyle/>
                    <a:p>
                      <a:pPr algn="just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[</a:t>
                      </a: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4] Fei-Fei, L., Fergus, R., &amp; Perona, P. (2006)</a:t>
                      </a: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 One-shot learning of object categories. IEEE Transactions on Pattern Analysis and Machine Intelligence, 28(4), 594–611.</a:t>
                      </a:r>
                      <a:endParaRPr lang="en-US" sz="1100"/>
                    </a:p>
                    <a:p>
                      <a:pPr algn="just">
                        <a:lnSpc>
                          <a:spcPts val="1819"/>
                        </a:lnSpc>
                      </a:pPr>
                      <a:endParaRPr lang="en-US" sz="1100"/>
                    </a:p>
                    <a:p>
                      <a:pPr algn="just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Link:</a:t>
                      </a:r>
                    </a:p>
                    <a:p>
                      <a:pPr algn="just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https://authors.library.caltech.edu/records/s0s5g-ey870</a:t>
                      </a:r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Đề xuất phương pháp </a:t>
                      </a: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One-shot Learning </a:t>
                      </a: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dựa trên </a:t>
                      </a: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Bayesian Approach</a:t>
                      </a: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  </a:t>
                      </a:r>
                      <a:endParaRPr lang="en-US" sz="1100"/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Áp dụng vào </a:t>
                      </a: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phân loại đối tượng</a:t>
                      </a: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với lượng mẫu huấn luyện cực kỳ nhỏ.</a:t>
                      </a:r>
                      <a:endParaRPr lang="en-US" sz="1100"/>
                    </a:p>
                    <a:p>
                      <a:pPr algn="l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- Sử dụng mô hình Bayesian để học cấu trúc đặc trưng.</a:t>
                      </a:r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13"/>
                        </a:lnSpc>
                        <a:defRPr/>
                      </a:pPr>
                      <a:endParaRPr lang="en-US" sz="1100"/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Metrics:</a:t>
                      </a:r>
                      <a:endParaRPr lang="en-US" sz="1100"/>
                    </a:p>
                    <a:p>
                      <a:pPr algn="l"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Contrastive Loss, ROC-AUC</a:t>
                      </a:r>
                    </a:p>
                    <a:p>
                      <a:pPr algn="l">
                        <a:lnSpc>
                          <a:spcPts val="1679"/>
                        </a:lnSpc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Datasets: </a:t>
                      </a:r>
                      <a:r>
                        <a:rPr lang="en-US" sz="12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Yale Face Database</a:t>
                      </a:r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Freeform 3"/>
          <p:cNvSpPr/>
          <p:nvPr/>
        </p:nvSpPr>
        <p:spPr>
          <a:xfrm>
            <a:off x="11547198" y="1875360"/>
            <a:ext cx="4675672" cy="2438029"/>
          </a:xfrm>
          <a:custGeom>
            <a:avLst/>
            <a:gdLst/>
            <a:ahLst/>
            <a:cxnLst/>
            <a:rect l="l" t="t" r="r" b="b"/>
            <a:pathLst>
              <a:path w="4675672" h="2438029">
                <a:moveTo>
                  <a:pt x="0" y="0"/>
                </a:moveTo>
                <a:lnTo>
                  <a:pt x="4675672" y="0"/>
                </a:lnTo>
                <a:lnTo>
                  <a:pt x="4675672" y="2438029"/>
                </a:lnTo>
                <a:lnTo>
                  <a:pt x="0" y="24380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1547198" y="4157644"/>
            <a:ext cx="2706164" cy="2680205"/>
          </a:xfrm>
          <a:custGeom>
            <a:avLst/>
            <a:gdLst/>
            <a:ahLst/>
            <a:cxnLst/>
            <a:rect l="l" t="t" r="r" b="b"/>
            <a:pathLst>
              <a:path w="2706164" h="2680205">
                <a:moveTo>
                  <a:pt x="0" y="0"/>
                </a:moveTo>
                <a:lnTo>
                  <a:pt x="2706164" y="0"/>
                </a:lnTo>
                <a:lnTo>
                  <a:pt x="2706164" y="2680205"/>
                </a:lnTo>
                <a:lnTo>
                  <a:pt x="0" y="26802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2113781" y="7139281"/>
            <a:ext cx="3542508" cy="3014163"/>
          </a:xfrm>
          <a:custGeom>
            <a:avLst/>
            <a:gdLst/>
            <a:ahLst/>
            <a:cxnLst/>
            <a:rect l="l" t="t" r="r" b="b"/>
            <a:pathLst>
              <a:path w="3542508" h="3014163">
                <a:moveTo>
                  <a:pt x="0" y="0"/>
                </a:moveTo>
                <a:lnTo>
                  <a:pt x="3542507" y="0"/>
                </a:lnTo>
                <a:lnTo>
                  <a:pt x="3542507" y="3014162"/>
                </a:lnTo>
                <a:lnTo>
                  <a:pt x="0" y="30141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927324" y="0"/>
            <a:ext cx="7795988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 b="1">
                <a:solidFill>
                  <a:srgbClr val="5558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RELATED WORKED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0" y="1028700"/>
          <a:ext cx="18288000" cy="9266847"/>
        </p:xfrm>
        <a:graphic>
          <a:graphicData uri="http://schemas.openxmlformats.org/drawingml/2006/table">
            <a:tbl>
              <a:tblPr/>
              <a:tblGrid>
                <a:gridCol w="5815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7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0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63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4295">
                <a:tc>
                  <a:txBody>
                    <a:bodyPr/>
                    <a:lstStyle/>
                    <a:p>
                      <a:pPr algn="ctr">
                        <a:lnSpc>
                          <a:spcPts val="2913"/>
                        </a:lnSpc>
                        <a:defRPr/>
                      </a:pPr>
                      <a:r>
                        <a:rPr lang="en-US" sz="2081" b="1">
                          <a:solidFill>
                            <a:srgbClr val="F4F6FC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Reference</a:t>
                      </a:r>
                      <a:endParaRPr lang="en-US" sz="1100"/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1">
                      <a:gsLst>
                        <a:gs pos="0">
                          <a:srgbClr val="F600FE">
                            <a:alpha val="100000"/>
                          </a:srgbClr>
                        </a:gs>
                        <a:gs pos="25000">
                          <a:srgbClr val="C900FE">
                            <a:alpha val="100000"/>
                          </a:srgbClr>
                        </a:gs>
                        <a:gs pos="50000">
                          <a:srgbClr val="A136FF">
                            <a:alpha val="100000"/>
                          </a:srgbClr>
                        </a:gs>
                        <a:gs pos="75000">
                          <a:srgbClr val="5142F0">
                            <a:alpha val="100000"/>
                          </a:srgbClr>
                        </a:gs>
                        <a:gs pos="100000">
                          <a:srgbClr val="0033D9">
                            <a:alpha val="10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13"/>
                        </a:lnSpc>
                        <a:defRPr/>
                      </a:pPr>
                      <a:r>
                        <a:rPr lang="en-US" sz="2081" b="1">
                          <a:solidFill>
                            <a:srgbClr val="F4F6FC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Objectives</a:t>
                      </a:r>
                      <a:endParaRPr lang="en-US" sz="1100"/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1">
                      <a:gsLst>
                        <a:gs pos="0">
                          <a:srgbClr val="F600FE">
                            <a:alpha val="100000"/>
                          </a:srgbClr>
                        </a:gs>
                        <a:gs pos="25000">
                          <a:srgbClr val="C900FE">
                            <a:alpha val="100000"/>
                          </a:srgbClr>
                        </a:gs>
                        <a:gs pos="50000">
                          <a:srgbClr val="A136FF">
                            <a:alpha val="100000"/>
                          </a:srgbClr>
                        </a:gs>
                        <a:gs pos="75000">
                          <a:srgbClr val="5142F0">
                            <a:alpha val="100000"/>
                          </a:srgbClr>
                        </a:gs>
                        <a:gs pos="100000">
                          <a:srgbClr val="0033D9">
                            <a:alpha val="10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13"/>
                        </a:lnSpc>
                        <a:defRPr/>
                      </a:pPr>
                      <a:r>
                        <a:rPr lang="en-US" sz="2081" b="1">
                          <a:solidFill>
                            <a:srgbClr val="F4F6FC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Description</a:t>
                      </a:r>
                      <a:endParaRPr lang="en-US" sz="1100"/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1">
                      <a:gsLst>
                        <a:gs pos="0">
                          <a:srgbClr val="F600FE">
                            <a:alpha val="100000"/>
                          </a:srgbClr>
                        </a:gs>
                        <a:gs pos="25000">
                          <a:srgbClr val="C900FE">
                            <a:alpha val="100000"/>
                          </a:srgbClr>
                        </a:gs>
                        <a:gs pos="50000">
                          <a:srgbClr val="A136FF">
                            <a:alpha val="100000"/>
                          </a:srgbClr>
                        </a:gs>
                        <a:gs pos="75000">
                          <a:srgbClr val="5142F0">
                            <a:alpha val="100000"/>
                          </a:srgbClr>
                        </a:gs>
                        <a:gs pos="100000">
                          <a:srgbClr val="0033D9">
                            <a:alpha val="10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13"/>
                        </a:lnSpc>
                        <a:defRPr/>
                      </a:pPr>
                      <a:r>
                        <a:rPr lang="en-US" sz="2081" b="1">
                          <a:solidFill>
                            <a:srgbClr val="F4F6FC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Model</a:t>
                      </a:r>
                      <a:endParaRPr lang="en-US" sz="1100"/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1">
                      <a:gsLst>
                        <a:gs pos="0">
                          <a:srgbClr val="F600FE">
                            <a:alpha val="100000"/>
                          </a:srgbClr>
                        </a:gs>
                        <a:gs pos="25000">
                          <a:srgbClr val="C900FE">
                            <a:alpha val="100000"/>
                          </a:srgbClr>
                        </a:gs>
                        <a:gs pos="50000">
                          <a:srgbClr val="A136FF">
                            <a:alpha val="100000"/>
                          </a:srgbClr>
                        </a:gs>
                        <a:gs pos="75000">
                          <a:srgbClr val="5142F0">
                            <a:alpha val="100000"/>
                          </a:srgbClr>
                        </a:gs>
                        <a:gs pos="100000">
                          <a:srgbClr val="0033D9">
                            <a:alpha val="10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13"/>
                        </a:lnSpc>
                        <a:defRPr/>
                      </a:pPr>
                      <a:endParaRPr lang="en-US" sz="1100"/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1">
                      <a:gsLst>
                        <a:gs pos="0">
                          <a:srgbClr val="F600FE">
                            <a:alpha val="100000"/>
                          </a:srgbClr>
                        </a:gs>
                        <a:gs pos="25000">
                          <a:srgbClr val="C900FE">
                            <a:alpha val="100000"/>
                          </a:srgbClr>
                        </a:gs>
                        <a:gs pos="50000">
                          <a:srgbClr val="A136FF">
                            <a:alpha val="100000"/>
                          </a:srgbClr>
                        </a:gs>
                        <a:gs pos="75000">
                          <a:srgbClr val="5142F0">
                            <a:alpha val="100000"/>
                          </a:srgbClr>
                        </a:gs>
                        <a:gs pos="100000">
                          <a:srgbClr val="0033D9">
                            <a:alpha val="100000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8364">
                <a:tc>
                  <a:txBody>
                    <a:bodyPr/>
                    <a:lstStyle/>
                    <a:p>
                      <a:pPr algn="just">
                        <a:lnSpc>
                          <a:spcPts val="1819"/>
                        </a:lnSpc>
                        <a:defRPr/>
                      </a:pP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[5] Krizhevsky, A., Sutskever, I., &amp; Hinton, G. E. (2012).</a:t>
                      </a: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ImageNet classification with deep convolutional neural networks. In Advances in Neural Information Processing Systems (pp. 1097–1105).</a:t>
                      </a:r>
                      <a:endParaRPr lang="en-US" sz="1100"/>
                    </a:p>
                    <a:p>
                      <a:pPr algn="just">
                        <a:lnSpc>
                          <a:spcPts val="1819"/>
                        </a:lnSpc>
                      </a:pPr>
                      <a:endParaRPr lang="en-US" sz="1100"/>
                    </a:p>
                    <a:p>
                      <a:pPr algn="just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Link:</a:t>
                      </a:r>
                    </a:p>
                    <a:p>
                      <a:pPr algn="just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https://proceedings.neurips.cc/paper_files/paper/2012/file/c399862d3b9d6b76c8436e924a68c45b-Paper.pdf</a:t>
                      </a:r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Giới thiệu </a:t>
                      </a: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AlexNet</a:t>
                      </a: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đột phá về CNN.</a:t>
                      </a:r>
                      <a:endParaRPr lang="en-US" sz="1100"/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Sử dụng </a:t>
                      </a: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ReLU activation</a:t>
                      </a: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, Dropout, và GPU để cải thiện hiệu suất CNN.</a:t>
                      </a:r>
                      <a:endParaRPr lang="en-US" sz="1100"/>
                    </a:p>
                    <a:p>
                      <a:pPr algn="just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- Chiến thắng cuộc thi ImageNet 2012.</a:t>
                      </a:r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13"/>
                        </a:lnSpc>
                        <a:defRPr/>
                      </a:pPr>
                      <a:endParaRPr lang="en-US" sz="1100"/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Metrics:</a:t>
                      </a:r>
                      <a:endParaRPr lang="en-US" sz="1100"/>
                    </a:p>
                    <a:p>
                      <a:pPr algn="l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Top-1 &amp; Top-5 Accuracy</a:t>
                      </a:r>
                    </a:p>
                    <a:p>
                      <a:pPr algn="l">
                        <a:lnSpc>
                          <a:spcPts val="1819"/>
                        </a:lnSpc>
                      </a:pP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Datasets:</a:t>
                      </a:r>
                    </a:p>
                    <a:p>
                      <a:pPr algn="l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ImageNet</a:t>
                      </a:r>
                    </a:p>
                    <a:p>
                      <a:pPr algn="l">
                        <a:lnSpc>
                          <a:spcPts val="1819"/>
                        </a:lnSpc>
                      </a:pPr>
                      <a:endParaRPr lang="en-US" sz="1299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algn="l">
                        <a:lnSpc>
                          <a:spcPts val="1819"/>
                        </a:lnSpc>
                      </a:pPr>
                      <a:endParaRPr lang="en-US" sz="1299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algn="l">
                        <a:lnSpc>
                          <a:spcPts val="1819"/>
                        </a:lnSpc>
                      </a:pPr>
                      <a:endParaRPr lang="en-US" sz="1299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4188">
                <a:tc>
                  <a:txBody>
                    <a:bodyPr/>
                    <a:lstStyle/>
                    <a:p>
                      <a:pPr algn="just">
                        <a:lnSpc>
                          <a:spcPts val="1819"/>
                        </a:lnSpc>
                        <a:defRPr/>
                      </a:pP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[6] Lake, B. M., Salakhutdinov, R. R., &amp; Tenenbaum, J. (2013)</a:t>
                      </a: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 One-shot learning by inverting a compositional causal process. In Advances in Neural Information Processing Systems (pp. 2526–2534).</a:t>
                      </a:r>
                      <a:endParaRPr lang="en-US" sz="1100"/>
                    </a:p>
                    <a:p>
                      <a:pPr algn="just">
                        <a:lnSpc>
                          <a:spcPts val="1819"/>
                        </a:lnSpc>
                      </a:pPr>
                      <a:endParaRPr lang="en-US" sz="1100"/>
                    </a:p>
                    <a:p>
                      <a:pPr algn="just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Link: </a:t>
                      </a:r>
                    </a:p>
                    <a:p>
                      <a:pPr algn="just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https://proceedings.neurips.cc/paper_files/paper/2013/file/52292e0c763fd027c6eba6b8f494d2eb-Paper.pdf</a:t>
                      </a:r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Phát triển </a:t>
                      </a: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One-shot Learning </a:t>
                      </a: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dựa trên mô hình </a:t>
                      </a: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Bayesian Program Learning</a:t>
                      </a: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.</a:t>
                      </a:r>
                      <a:endParaRPr lang="en-US" sz="1100"/>
                    </a:p>
                    <a:p>
                      <a:pPr algn="l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- Áp dụng vào </a:t>
                      </a:r>
                      <a:r>
                        <a:rPr lang="en-US" sz="1299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nhận diện ký tự và chữ viết tay.</a:t>
                      </a:r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19"/>
                        </a:lnSpc>
                        <a:defRPr/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 Mô hình hóa quá trình con người nhận diện chữ viết bằng cách tạo ra các chương trình sinh ra chữ số.</a:t>
                      </a:r>
                      <a:endParaRPr lang="en-US" sz="1100"/>
                    </a:p>
                    <a:p>
                      <a:pPr algn="l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 - Dùng Bayesian inference để học từ một lượng nhỏ dữ liệu.</a:t>
                      </a:r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913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913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913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913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913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2913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1819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1819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1819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1819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1819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1819"/>
                        </a:lnSpc>
                      </a:pPr>
                      <a:endParaRPr lang="en-US" sz="1100"/>
                    </a:p>
                    <a:p>
                      <a:pPr algn="l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(a) Library of motor primitives → Thể hiện cách mô hình học được nét vẽ cơ bản.</a:t>
                      </a:r>
                    </a:p>
                    <a:p>
                      <a:pPr algn="l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(b) Number of strokes → Minh họa tần suất các nét vẽ xuất hiện.</a:t>
                      </a:r>
                    </a:p>
                    <a:p>
                      <a:pPr algn="l">
                        <a:lnSpc>
                          <a:spcPts val="1819"/>
                        </a:lnSpc>
                      </a:pPr>
                      <a:r>
                        <a:rPr lang="en-US" sz="12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(c) Stroke start positions → Cho thấy vị trí bắt đầu của các nét vẽ.</a:t>
                      </a:r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Metrics:</a:t>
                      </a:r>
                      <a:endParaRPr lang="en-US" sz="1100"/>
                    </a:p>
                    <a:p>
                      <a:pPr algn="l"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Character Error Rate (CER)</a:t>
                      </a:r>
                    </a:p>
                    <a:p>
                      <a:pPr algn="l">
                        <a:lnSpc>
                          <a:spcPts val="1679"/>
                        </a:lnSpc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Datasets:</a:t>
                      </a:r>
                    </a:p>
                    <a:p>
                      <a:pPr algn="l">
                        <a:lnSpc>
                          <a:spcPts val="1679"/>
                        </a:lnSpc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Omniglot</a:t>
                      </a:r>
                    </a:p>
                    <a:p>
                      <a:pPr algn="l">
                        <a:lnSpc>
                          <a:spcPts val="1679"/>
                        </a:lnSpc>
                      </a:pPr>
                      <a:endParaRPr lang="en-US" sz="1200">
                        <a:solidFill>
                          <a:srgbClr val="000000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57150" marR="57150" marT="57150" marB="5715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Freeform 3"/>
          <p:cNvSpPr/>
          <p:nvPr/>
        </p:nvSpPr>
        <p:spPr>
          <a:xfrm>
            <a:off x="10636067" y="1811603"/>
            <a:ext cx="6120194" cy="3184849"/>
          </a:xfrm>
          <a:custGeom>
            <a:avLst/>
            <a:gdLst/>
            <a:ahLst/>
            <a:cxnLst/>
            <a:rect l="l" t="t" r="r" b="b"/>
            <a:pathLst>
              <a:path w="6120194" h="3184849">
                <a:moveTo>
                  <a:pt x="0" y="0"/>
                </a:moveTo>
                <a:lnTo>
                  <a:pt x="6120194" y="0"/>
                </a:lnTo>
                <a:lnTo>
                  <a:pt x="6120194" y="3184849"/>
                </a:lnTo>
                <a:lnTo>
                  <a:pt x="0" y="31848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0827911" y="5323380"/>
            <a:ext cx="5736505" cy="3464344"/>
          </a:xfrm>
          <a:custGeom>
            <a:avLst/>
            <a:gdLst/>
            <a:ahLst/>
            <a:cxnLst/>
            <a:rect l="l" t="t" r="r" b="b"/>
            <a:pathLst>
              <a:path w="5736505" h="3464344">
                <a:moveTo>
                  <a:pt x="0" y="0"/>
                </a:moveTo>
                <a:lnTo>
                  <a:pt x="5736506" y="0"/>
                </a:lnTo>
                <a:lnTo>
                  <a:pt x="5736506" y="3464344"/>
                </a:lnTo>
                <a:lnTo>
                  <a:pt x="0" y="34643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4927324" y="0"/>
            <a:ext cx="7795988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 b="1">
                <a:solidFill>
                  <a:srgbClr val="5558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RELATED WORKED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1960</Words>
  <Application>Microsoft Office PowerPoint</Application>
  <PresentationFormat>Custom</PresentationFormat>
  <Paragraphs>184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Montserrat</vt:lpstr>
      <vt:lpstr>Arial</vt:lpstr>
      <vt:lpstr>Calibri</vt:lpstr>
      <vt:lpstr>Montserrat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Violet Professional Modern Technology Pitch Deck Presentation</dc:title>
  <cp:lastModifiedBy>Hoàng Đặng</cp:lastModifiedBy>
  <cp:revision>2</cp:revision>
  <dcterms:created xsi:type="dcterms:W3CDTF">2006-08-16T00:00:00Z</dcterms:created>
  <dcterms:modified xsi:type="dcterms:W3CDTF">2025-03-27T12:10:36Z</dcterms:modified>
  <dc:identifier>DAGiWvOdKmo</dc:identifier>
</cp:coreProperties>
</file>