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Roboto Bold" charset="1" panose="02000000000000000000"/>
      <p:regular r:id="rId28"/>
    </p:embeddedFont>
    <p:embeddedFont>
      <p:font typeface="Roboto" charset="1" panose="02000000000000000000"/>
      <p:regular r:id="rId29"/>
    </p:embeddedFont>
    <p:embeddedFont>
      <p:font typeface="Cocomat Pro Bold" charset="1" panose="00000700000000000000"/>
      <p:regular r:id="rId30"/>
    </p:embeddedFont>
    <p:embeddedFont>
      <p:font typeface="Quicksand" charset="1" panose="00000000000000000000"/>
      <p:regular r:id="rId31"/>
    </p:embeddedFont>
    <p:embeddedFont>
      <p:font typeface="Cocomat Pro" charset="1" panose="000005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9357" y="-316594"/>
            <a:ext cx="18966714" cy="10920189"/>
            <a:chOff x="0" y="0"/>
            <a:chExt cx="4995349" cy="2876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95349" cy="2876099"/>
            </a:xfrm>
            <a:custGeom>
              <a:avLst/>
              <a:gdLst/>
              <a:ahLst/>
              <a:cxnLst/>
              <a:rect r="r" b="b" t="t" l="l"/>
              <a:pathLst>
                <a:path h="2876099" w="4995349">
                  <a:moveTo>
                    <a:pt x="0" y="0"/>
                  </a:moveTo>
                  <a:lnTo>
                    <a:pt x="4995349" y="0"/>
                  </a:lnTo>
                  <a:lnTo>
                    <a:pt x="4995349" y="2876099"/>
                  </a:lnTo>
                  <a:lnTo>
                    <a:pt x="0" y="28760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524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95349" cy="2923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82863">
            <a:off x="11548020" y="2851443"/>
            <a:ext cx="6193689" cy="5055626"/>
          </a:xfrm>
          <a:custGeom>
            <a:avLst/>
            <a:gdLst/>
            <a:ahLst/>
            <a:cxnLst/>
            <a:rect r="r" b="b" t="t" l="l"/>
            <a:pathLst>
              <a:path h="5055626" w="6193689">
                <a:moveTo>
                  <a:pt x="0" y="0"/>
                </a:moveTo>
                <a:lnTo>
                  <a:pt x="6193690" y="0"/>
                </a:lnTo>
                <a:lnTo>
                  <a:pt x="6193690" y="5055626"/>
                </a:lnTo>
                <a:lnTo>
                  <a:pt x="0" y="5055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07007" y="2292467"/>
            <a:ext cx="10280988" cy="2851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6"/>
              </a:lnSpc>
            </a:pPr>
            <a:r>
              <a:rPr lang="en-US" sz="7200" b="true">
                <a:solidFill>
                  <a:srgbClr val="004AAD"/>
                </a:solidFill>
                <a:latin typeface="Roboto Bold"/>
                <a:ea typeface="Roboto Bold"/>
                <a:cs typeface="Roboto Bold"/>
                <a:sym typeface="Roboto Bold"/>
              </a:rPr>
              <a:t>Nhận diện cảm xúc mặt người sử dụng mạng học sâu có cơ chế chú ý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7101" y="5697284"/>
            <a:ext cx="9065503" cy="1018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8"/>
              </a:lnSpc>
            </a:pPr>
            <a:r>
              <a:rPr lang="en-US" sz="2600">
                <a:solidFill>
                  <a:srgbClr val="7969C4"/>
                </a:solidFill>
                <a:latin typeface="Roboto"/>
                <a:ea typeface="Roboto"/>
                <a:cs typeface="Roboto"/>
                <a:sym typeface="Roboto"/>
              </a:rPr>
              <a:t>Luận văn nghiên cứu ứng dụng mạng nơ-ron tích chập và cơ chế chú ý trong việc phân loại cảm xúc khuôn mặt, mở ra tiềm năng trong giao tiếp người-máy và nhiều lĩnh vực khác.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17093"/>
            <a:ext cx="234548" cy="238532"/>
            <a:chOff x="0" y="0"/>
            <a:chExt cx="61774" cy="628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2014" y="3087161"/>
            <a:ext cx="122469" cy="12246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48572" y="553111"/>
            <a:ext cx="16790855" cy="81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7"/>
              </a:lnSpc>
            </a:pPr>
            <a:r>
              <a:rPr lang="en-US" sz="59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Đánh giá hiệu quả mô hình nhận diện cảm xúc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6679" y="2604547"/>
            <a:ext cx="568509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Mục tiêu đánh giá mô hình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16679" y="3025303"/>
            <a:ext cx="7727321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Kiểm</a:t>
            </a: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tra hiệu quả mô hình trên FER2013 và VEMO, so sánh với nghiên cứu trước.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339357" y="-316594"/>
            <a:ext cx="18966714" cy="10920189"/>
            <a:chOff x="0" y="0"/>
            <a:chExt cx="4995349" cy="287609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95349" cy="2876099"/>
            </a:xfrm>
            <a:custGeom>
              <a:avLst/>
              <a:gdLst/>
              <a:ahLst/>
              <a:cxnLst/>
              <a:rect r="r" b="b" t="t" l="l"/>
              <a:pathLst>
                <a:path h="2876099" w="4995349">
                  <a:moveTo>
                    <a:pt x="0" y="0"/>
                  </a:moveTo>
                  <a:lnTo>
                    <a:pt x="4995349" y="0"/>
                  </a:lnTo>
                  <a:lnTo>
                    <a:pt x="4995349" y="2876099"/>
                  </a:lnTo>
                  <a:lnTo>
                    <a:pt x="0" y="28760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524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995349" cy="2914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3935104"/>
            <a:ext cx="234548" cy="238532"/>
            <a:chOff x="0" y="0"/>
            <a:chExt cx="61774" cy="6282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02014" y="4405173"/>
            <a:ext cx="122469" cy="12246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416679" y="3922558"/>
            <a:ext cx="568509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Tập dữ liệu FER2013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16679" y="4343315"/>
            <a:ext cx="7727321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Dữ liệu</a:t>
            </a: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với 35,000 hình ảnh khuôn mặt, tiêu chuẩn quốc tế cho nhận diện cảm xúc.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028700" y="5253116"/>
            <a:ext cx="234548" cy="238532"/>
            <a:chOff x="0" y="0"/>
            <a:chExt cx="61774" cy="6282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02014" y="5723185"/>
            <a:ext cx="122469" cy="122469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416679" y="5240570"/>
            <a:ext cx="568509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Tập dữ liệu VEMO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16679" y="5661327"/>
            <a:ext cx="7727321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</a:t>
            </a: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ung cấp cơ hội kiểm tra trong bối cảnh người Việt Nam, bổ sung cho FER2013.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028700" y="6618753"/>
            <a:ext cx="234548" cy="238532"/>
            <a:chOff x="0" y="0"/>
            <a:chExt cx="61774" cy="6282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202014" y="7088821"/>
            <a:ext cx="122469" cy="122469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416679" y="6606207"/>
            <a:ext cx="568509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Chỉ số đánh giá hiệu quả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16679" y="7026964"/>
            <a:ext cx="7727321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Sử</a:t>
            </a: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dụng độ chính xác và ma trận bối rối để phân tích khả năng phân loại cảm xúc.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9144000" y="2667738"/>
            <a:ext cx="234548" cy="238532"/>
            <a:chOff x="0" y="0"/>
            <a:chExt cx="61774" cy="62823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9317314" y="3137807"/>
            <a:ext cx="122469" cy="122469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9531979" y="2655193"/>
            <a:ext cx="659566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So sánh với các kiến trúc hiện đại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9531979" y="3075949"/>
            <a:ext cx="7727321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S</a:t>
            </a: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o sánh Residual Masking Network với VGG19, ResNet18, DenseNet121.</a:t>
            </a:r>
          </a:p>
        </p:txBody>
      </p:sp>
      <p:grpSp>
        <p:nvGrpSpPr>
          <p:cNvPr name="Group 46" id="46"/>
          <p:cNvGrpSpPr/>
          <p:nvPr/>
        </p:nvGrpSpPr>
        <p:grpSpPr>
          <a:xfrm rot="0">
            <a:off x="9144000" y="3985750"/>
            <a:ext cx="234548" cy="238532"/>
            <a:chOff x="0" y="0"/>
            <a:chExt cx="61774" cy="62823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9317314" y="4455819"/>
            <a:ext cx="122469" cy="122469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9531979" y="3973204"/>
            <a:ext cx="568509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Nghiên cứu trước đó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9531979" y="4393961"/>
            <a:ext cx="7727321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So sánh</a:t>
            </a: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với các mô hình như Deep-Emotion, Ensemble MLCNNs để khẳng định tính ưu việt.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9144000" y="5303762"/>
            <a:ext cx="234548" cy="238532"/>
            <a:chOff x="0" y="0"/>
            <a:chExt cx="61774" cy="62823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9317314" y="5773831"/>
            <a:ext cx="122469" cy="122469"/>
            <a:chOff x="0" y="0"/>
            <a:chExt cx="812800" cy="8128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0" id="60"/>
          <p:cNvSpPr txBox="true"/>
          <p:nvPr/>
        </p:nvSpPr>
        <p:spPr>
          <a:xfrm rot="0">
            <a:off x="9531979" y="5291216"/>
            <a:ext cx="568509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Xác nhận tính ưu việt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9531979" y="5711973"/>
            <a:ext cx="7727321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Mục tiêu là xác nhận các phương pháp đề xuất có hiệu quả hơn trong nhận diện cảm xúc.</a:t>
            </a:r>
          </a:p>
        </p:txBody>
      </p:sp>
      <p:grpSp>
        <p:nvGrpSpPr>
          <p:cNvPr name="Group 62" id="62"/>
          <p:cNvGrpSpPr/>
          <p:nvPr/>
        </p:nvGrpSpPr>
        <p:grpSpPr>
          <a:xfrm rot="0">
            <a:off x="9144000" y="6669399"/>
            <a:ext cx="234548" cy="238532"/>
            <a:chOff x="0" y="0"/>
            <a:chExt cx="61774" cy="62823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9317314" y="7139467"/>
            <a:ext cx="122469" cy="122469"/>
            <a:chOff x="0" y="0"/>
            <a:chExt cx="812800" cy="8128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8" id="68"/>
          <p:cNvSpPr txBox="true"/>
          <p:nvPr/>
        </p:nvSpPr>
        <p:spPr>
          <a:xfrm rot="0">
            <a:off x="9531979" y="6656853"/>
            <a:ext cx="6239353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Cơ sở tham khảo cho nghiên cứu tiếp theo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9531979" y="7077610"/>
            <a:ext cx="7727321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Cung cấp dữ liệu cho</a:t>
            </a: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các nghiên cứu tương lai trong lĩnh vực nhận diện cảm xúc.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4901">
            <a:off x="16477355" y="8855668"/>
            <a:ext cx="1563891" cy="1009951"/>
          </a:xfrm>
          <a:custGeom>
            <a:avLst/>
            <a:gdLst/>
            <a:ahLst/>
            <a:cxnLst/>
            <a:rect r="r" b="b" t="t" l="l"/>
            <a:pathLst>
              <a:path h="1009951" w="1563891">
                <a:moveTo>
                  <a:pt x="0" y="0"/>
                </a:moveTo>
                <a:lnTo>
                  <a:pt x="1563890" y="0"/>
                </a:lnTo>
                <a:lnTo>
                  <a:pt x="1563890" y="1009951"/>
                </a:lnTo>
                <a:lnTo>
                  <a:pt x="0" y="10099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70183" y="1095892"/>
            <a:ext cx="10581891" cy="1617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83"/>
              </a:lnSpc>
            </a:pPr>
            <a:r>
              <a:rPr lang="en-US" sz="61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Ý nghĩa thực tiễn của nghiên cứu cảm xúc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535634" y="3346575"/>
            <a:ext cx="234548" cy="238532"/>
            <a:chOff x="0" y="0"/>
            <a:chExt cx="61774" cy="6282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950686" y="3285818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Giao tiếp người-máy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50686" y="3719081"/>
            <a:ext cx="9921621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Hệ thống nhận diện cảm xúc 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cải thiện giao tiếp giữa người và máy.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9" id="9"/>
          <p:cNvSpPr/>
          <p:nvPr/>
        </p:nvSpPr>
        <p:spPr>
          <a:xfrm>
            <a:off x="7535634" y="4417582"/>
            <a:ext cx="103366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7535634" y="4802188"/>
            <a:ext cx="234548" cy="238532"/>
            <a:chOff x="0" y="0"/>
            <a:chExt cx="61774" cy="6282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950686" y="4741432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Giám sát an ninh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950686" y="5304869"/>
            <a:ext cx="10337314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Công nghệ giúp phát hiện hành vi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bất thường qua camera giám sát.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15" id="15"/>
          <p:cNvSpPr/>
          <p:nvPr/>
        </p:nvSpPr>
        <p:spPr>
          <a:xfrm>
            <a:off x="7535634" y="5873195"/>
            <a:ext cx="103366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7535634" y="6257801"/>
            <a:ext cx="234548" cy="238532"/>
            <a:chOff x="0" y="0"/>
            <a:chExt cx="61774" cy="6282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950686" y="6197045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Hỗ trợ tâm lý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950686" y="6582586"/>
            <a:ext cx="9921621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Hệ thống theo dõi cảm xúc hỗ trợ chuyên gia tâm lý trong y tế.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21" id="21"/>
          <p:cNvSpPr/>
          <p:nvPr/>
        </p:nvSpPr>
        <p:spPr>
          <a:xfrm>
            <a:off x="7535634" y="7328808"/>
            <a:ext cx="103366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7535634" y="7713415"/>
            <a:ext cx="234548" cy="238532"/>
            <a:chOff x="0" y="0"/>
            <a:chExt cx="61774" cy="6282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7950686" y="7652658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Giáo dục và thương mại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950686" y="8041278"/>
            <a:ext cx="9921621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Cá nhân hóa trải 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nghiệm học tập và phân tích phản hồi khách hàng.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27" id="27"/>
          <p:cNvSpPr/>
          <p:nvPr/>
        </p:nvSpPr>
        <p:spPr>
          <a:xfrm>
            <a:off x="7535634" y="8784422"/>
            <a:ext cx="103366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0">
            <a:off x="-339357" y="-310993"/>
            <a:ext cx="18966714" cy="10920189"/>
            <a:chOff x="0" y="0"/>
            <a:chExt cx="4995349" cy="287609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995349" cy="2876099"/>
            </a:xfrm>
            <a:custGeom>
              <a:avLst/>
              <a:gdLst/>
              <a:ahLst/>
              <a:cxnLst/>
              <a:rect r="r" b="b" t="t" l="l"/>
              <a:pathLst>
                <a:path h="2876099" w="4995349">
                  <a:moveTo>
                    <a:pt x="0" y="0"/>
                  </a:moveTo>
                  <a:lnTo>
                    <a:pt x="4995349" y="0"/>
                  </a:lnTo>
                  <a:lnTo>
                    <a:pt x="4995349" y="2876099"/>
                  </a:lnTo>
                  <a:lnTo>
                    <a:pt x="0" y="28760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524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4995349" cy="2914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631038" y="1504810"/>
            <a:ext cx="5758480" cy="7288583"/>
          </a:xfrm>
          <a:custGeom>
            <a:avLst/>
            <a:gdLst/>
            <a:ahLst/>
            <a:cxnLst/>
            <a:rect r="r" b="b" t="t" l="l"/>
            <a:pathLst>
              <a:path h="7288583" w="5758480">
                <a:moveTo>
                  <a:pt x="0" y="0"/>
                </a:moveTo>
                <a:lnTo>
                  <a:pt x="5758480" y="0"/>
                </a:lnTo>
                <a:lnTo>
                  <a:pt x="5758480" y="7288582"/>
                </a:lnTo>
                <a:lnTo>
                  <a:pt x="0" y="72885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854" t="0" r="-14716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4350" y="586707"/>
            <a:ext cx="17259300" cy="848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6"/>
              </a:lnSpc>
            </a:pPr>
            <a:r>
              <a:rPr lang="en-US" sz="62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Hướng phát triển nghiên cứu AI tại Việt Nam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475106" y="1619525"/>
            <a:ext cx="234548" cy="238532"/>
            <a:chOff x="0" y="0"/>
            <a:chExt cx="61774" cy="628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90158" y="1558769"/>
            <a:ext cx="6838841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Hỗ trợ lẫn nhau giữa các mục tiêu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75106" y="2120523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Bốn mục tiêu được thiết kế liên kết chặt chẽ để tạo thành 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chu trình nghiên cứu hoàn chỉnh.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8" id="8"/>
          <p:cNvSpPr/>
          <p:nvPr/>
        </p:nvSpPr>
        <p:spPr>
          <a:xfrm>
            <a:off x="1475106" y="3041273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475106" y="3368729"/>
            <a:ext cx="234548" cy="238532"/>
            <a:chOff x="0" y="0"/>
            <a:chExt cx="61774" cy="6282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890158" y="3307973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Residual Masking Network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75106" y="3869727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Phát triển mạng Residual Masking là nền tảng kỹ thuật cốt lõi cho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nghiên cứu.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14" id="14"/>
          <p:cNvSpPr/>
          <p:nvPr/>
        </p:nvSpPr>
        <p:spPr>
          <a:xfrm>
            <a:off x="1475106" y="4790477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1475106" y="5337009"/>
            <a:ext cx="234548" cy="238532"/>
            <a:chOff x="0" y="0"/>
            <a:chExt cx="61774" cy="6282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890158" y="5276252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Tập dữ liệu VEMO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75106" y="5838006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Tập dữ liệu VEMO đảm bảo tính phù 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hợp với bối cảnh địa phương trong nghiên cứu.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20" id="20"/>
          <p:cNvSpPr/>
          <p:nvPr/>
        </p:nvSpPr>
        <p:spPr>
          <a:xfrm>
            <a:off x="1475106" y="6758756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1475106" y="7305288"/>
            <a:ext cx="234548" cy="238532"/>
            <a:chOff x="0" y="0"/>
            <a:chExt cx="61774" cy="6282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890158" y="7244531"/>
            <a:ext cx="6664666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Phương pháp học kết hợp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75106" y="7806285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Sử dụng phương pháp học kết hợp để nâng cao hiệu suất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mô hình nhận diện cảm xúc.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26" id="26"/>
          <p:cNvSpPr/>
          <p:nvPr/>
        </p:nvSpPr>
        <p:spPr>
          <a:xfrm>
            <a:off x="1475106" y="8747576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0">
            <a:off x="10098587" y="1577261"/>
            <a:ext cx="234548" cy="238532"/>
            <a:chOff x="0" y="0"/>
            <a:chExt cx="61774" cy="6282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513639" y="1516504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Đánh giá chặt chẽ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098587" y="2078258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Quá trình đánh giá kỹ lưỡng khẳng định giá trị khoa 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học của nghiên cứu.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32" id="32"/>
          <p:cNvSpPr/>
          <p:nvPr/>
        </p:nvSpPr>
        <p:spPr>
          <a:xfrm>
            <a:off x="10098587" y="2999008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10098587" y="3326465"/>
            <a:ext cx="234548" cy="238532"/>
            <a:chOff x="0" y="0"/>
            <a:chExt cx="61774" cy="6282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0513639" y="3265708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Ứng dụng thực tiễn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098587" y="3827462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Nhấn mạnh ứng dụng thực tiễn để đảm bảo lợi íc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 cụ thể cho xã hội.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38" id="38"/>
          <p:cNvSpPr/>
          <p:nvPr/>
        </p:nvSpPr>
        <p:spPr>
          <a:xfrm>
            <a:off x="10098587" y="4748213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9" id="39"/>
          <p:cNvGrpSpPr/>
          <p:nvPr/>
        </p:nvGrpSpPr>
        <p:grpSpPr>
          <a:xfrm rot="0">
            <a:off x="10098587" y="5294744"/>
            <a:ext cx="234548" cy="238532"/>
            <a:chOff x="0" y="0"/>
            <a:chExt cx="61774" cy="6282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0513639" y="5233987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Xây dựng nền tảng nghiên cứu AI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0098587" y="5795741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Mục tiêu xây dựng nền tảng lâu dài cho nghiên 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cứu AI tại Việt Nam.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44" id="44"/>
          <p:cNvSpPr/>
          <p:nvPr/>
        </p:nvSpPr>
        <p:spPr>
          <a:xfrm>
            <a:off x="10098587" y="6716492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5" id="45"/>
          <p:cNvGrpSpPr/>
          <p:nvPr/>
        </p:nvGrpSpPr>
        <p:grpSpPr>
          <a:xfrm rot="0">
            <a:off x="10098587" y="7263023"/>
            <a:ext cx="234548" cy="238532"/>
            <a:chOff x="0" y="0"/>
            <a:chExt cx="61774" cy="62823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10513639" y="7202267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Công khai dữ liệu VEMO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0098587" y="7764020"/>
            <a:ext cx="7297462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Việc công khai dữ liệu VEMO giúp các nhà nghiên cứu kh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ác tiếp tục phát triển bài toán.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50" id="50"/>
          <p:cNvSpPr/>
          <p:nvPr/>
        </p:nvSpPr>
        <p:spPr>
          <a:xfrm>
            <a:off x="10098587" y="8684771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1" id="51"/>
          <p:cNvGrpSpPr/>
          <p:nvPr/>
        </p:nvGrpSpPr>
        <p:grpSpPr>
          <a:xfrm rot="0">
            <a:off x="5997484" y="9130692"/>
            <a:ext cx="234548" cy="238532"/>
            <a:chOff x="0" y="0"/>
            <a:chExt cx="61774" cy="62823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6412536" y="9069936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Khả năng mở rộng nghiên cứu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5997484" y="9631689"/>
            <a:ext cx="7297462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Tạo điều kiện cho việc mở rộng và ph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át triển nghiên cứu trong tương lai.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17093"/>
            <a:ext cx="234548" cy="238532"/>
            <a:chOff x="0" y="0"/>
            <a:chExt cx="61774" cy="628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2014" y="3087161"/>
            <a:ext cx="122469" cy="12246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75041" y="553111"/>
            <a:ext cx="12337918" cy="81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77"/>
              </a:lnSpc>
            </a:pPr>
            <a:r>
              <a:rPr lang="en-US" sz="59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Cơ sở lý thuyết nhận diện cảm xúc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6679" y="2604547"/>
            <a:ext cx="568509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Nhận diện cảm xúc khuôn mặt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16679" y="3025303"/>
            <a:ext cx="7727321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Dựa</a:t>
            </a: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trên nghiên cứu của Paul Ekman về sáu biểu cảm cảm xúc cơ bản.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339357" y="-316594"/>
            <a:ext cx="18966714" cy="10920189"/>
            <a:chOff x="0" y="0"/>
            <a:chExt cx="4995349" cy="287609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95349" cy="2876099"/>
            </a:xfrm>
            <a:custGeom>
              <a:avLst/>
              <a:gdLst/>
              <a:ahLst/>
              <a:cxnLst/>
              <a:rect r="r" b="b" t="t" l="l"/>
              <a:pathLst>
                <a:path h="2876099" w="4995349">
                  <a:moveTo>
                    <a:pt x="0" y="0"/>
                  </a:moveTo>
                  <a:lnTo>
                    <a:pt x="4995349" y="0"/>
                  </a:lnTo>
                  <a:lnTo>
                    <a:pt x="4995349" y="2876099"/>
                  </a:lnTo>
                  <a:lnTo>
                    <a:pt x="0" y="28760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524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995349" cy="2914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3935104"/>
            <a:ext cx="234548" cy="238532"/>
            <a:chOff x="0" y="0"/>
            <a:chExt cx="61774" cy="6282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02014" y="4405173"/>
            <a:ext cx="122469" cy="12246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416679" y="3922558"/>
            <a:ext cx="568509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Hệ thống mã hóa cơ mặt (FACS)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16679" y="4343315"/>
            <a:ext cx="7727321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Dữ liệu</a:t>
            </a: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với 35,000 hình ảnh khuôn mặt, tiêu chuẩn quốc tế cho nhận diện cảm xúc.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028700" y="5253116"/>
            <a:ext cx="234548" cy="238532"/>
            <a:chOff x="0" y="0"/>
            <a:chExt cx="61774" cy="6282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02014" y="5723185"/>
            <a:ext cx="122469" cy="122469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416679" y="5240570"/>
            <a:ext cx="568509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Biểu cảm cảm xúc cơ bản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16679" y="5661327"/>
            <a:ext cx="7727321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FACS</a:t>
            </a: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chia nhỏ chuyển động khuôn mặt thành các đơn vị hành động, giúp phân loại biểu cảm.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028700" y="6618753"/>
            <a:ext cx="234548" cy="238532"/>
            <a:chOff x="0" y="0"/>
            <a:chExt cx="61774" cy="6282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202014" y="7088821"/>
            <a:ext cx="122469" cy="122469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416679" y="6606207"/>
            <a:ext cx="568509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Thách thức trong nhận diện cảm xúc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16679" y="7026964"/>
            <a:ext cx="7727321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Các</a:t>
            </a: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biểu cảm cơ bản gồm giận dữ, ghê tởm, sợ hãi, hạnh phúc, buồn bã, ngạc nhiên.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9144000" y="2667738"/>
            <a:ext cx="234548" cy="238532"/>
            <a:chOff x="0" y="0"/>
            <a:chExt cx="61774" cy="62823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9317314" y="3137807"/>
            <a:ext cx="122469" cy="122469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9531979" y="2655193"/>
            <a:ext cx="659566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Tập dữ liệu và phản ánh văn hóa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9531979" y="3075949"/>
            <a:ext cx="7727321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Mô</a:t>
            </a: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hình học sâu được thiết kế dựa trên lý thuyết về cảm xúc khuôn mặt.</a:t>
            </a:r>
          </a:p>
        </p:txBody>
      </p:sp>
      <p:grpSp>
        <p:nvGrpSpPr>
          <p:cNvPr name="Group 46" id="46"/>
          <p:cNvGrpSpPr/>
          <p:nvPr/>
        </p:nvGrpSpPr>
        <p:grpSpPr>
          <a:xfrm rot="0">
            <a:off x="9144000" y="3985750"/>
            <a:ext cx="234548" cy="238532"/>
            <a:chOff x="0" y="0"/>
            <a:chExt cx="61774" cy="62823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9317314" y="4455819"/>
            <a:ext cx="122469" cy="122469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9531979" y="3973204"/>
            <a:ext cx="568509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Chuyển động cơ mặt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9531979" y="4393961"/>
            <a:ext cx="7727321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Tập dữ</a:t>
            </a: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liệu VEMO phản ánh đặc điểm cảm xúc của người Việt Nam.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9144000" y="5303762"/>
            <a:ext cx="234548" cy="238532"/>
            <a:chOff x="0" y="0"/>
            <a:chExt cx="61774" cy="62823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9317314" y="5773831"/>
            <a:ext cx="122469" cy="122469"/>
            <a:chOff x="0" y="0"/>
            <a:chExt cx="812800" cy="8128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0" id="60"/>
          <p:cNvSpPr txBox="true"/>
          <p:nvPr/>
        </p:nvSpPr>
        <p:spPr>
          <a:xfrm rot="0">
            <a:off x="9531979" y="5291216"/>
            <a:ext cx="568509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Giao tiếp phi ngôn ngữ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9531979" y="5711973"/>
            <a:ext cx="7727321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Kh</a:t>
            </a: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uôn mặt là công cụ giao tiếp phi ngôn ngữ mạnh mẽ giữa con người.</a:t>
            </a:r>
          </a:p>
        </p:txBody>
      </p:sp>
      <p:grpSp>
        <p:nvGrpSpPr>
          <p:cNvPr name="Group 62" id="62"/>
          <p:cNvGrpSpPr/>
          <p:nvPr/>
        </p:nvGrpSpPr>
        <p:grpSpPr>
          <a:xfrm rot="0">
            <a:off x="9144000" y="6669399"/>
            <a:ext cx="234548" cy="238532"/>
            <a:chOff x="0" y="0"/>
            <a:chExt cx="61774" cy="62823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9317314" y="7139467"/>
            <a:ext cx="122469" cy="122469"/>
            <a:chOff x="0" y="0"/>
            <a:chExt cx="812800" cy="8128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8" id="68"/>
          <p:cNvSpPr txBox="true"/>
          <p:nvPr/>
        </p:nvSpPr>
        <p:spPr>
          <a:xfrm rot="0">
            <a:off x="9531979" y="6656853"/>
            <a:ext cx="6239353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Kỹ thuật trực quan hóa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9531979" y="7077610"/>
            <a:ext cx="7727321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Sử dụng c</a:t>
            </a: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ác phương pháp trực quan hóa để đánh giá kết quả.</a:t>
            </a:r>
          </a:p>
        </p:txBody>
      </p:sp>
      <p:grpSp>
        <p:nvGrpSpPr>
          <p:cNvPr name="Group 70" id="70"/>
          <p:cNvGrpSpPr/>
          <p:nvPr/>
        </p:nvGrpSpPr>
        <p:grpSpPr>
          <a:xfrm rot="0">
            <a:off x="1028700" y="8119904"/>
            <a:ext cx="234548" cy="238532"/>
            <a:chOff x="0" y="0"/>
            <a:chExt cx="61774" cy="62823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1202014" y="8589972"/>
            <a:ext cx="122469" cy="122469"/>
            <a:chOff x="0" y="0"/>
            <a:chExt cx="812800" cy="812800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6" id="76"/>
          <p:cNvSpPr txBox="true"/>
          <p:nvPr/>
        </p:nvSpPr>
        <p:spPr>
          <a:xfrm rot="0">
            <a:off x="1416679" y="8107358"/>
            <a:ext cx="568509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Mô hình học sâu và cảm xúc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416679" y="8528115"/>
            <a:ext cx="7727321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Các</a:t>
            </a: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yếu tố văn hóa và hỗn hợp cảm xúc ảnh hưởng đến cách thể hiện cảm xúc.</a:t>
            </a:r>
          </a:p>
        </p:txBody>
      </p:sp>
      <p:grpSp>
        <p:nvGrpSpPr>
          <p:cNvPr name="Group 78" id="78"/>
          <p:cNvGrpSpPr/>
          <p:nvPr/>
        </p:nvGrpSpPr>
        <p:grpSpPr>
          <a:xfrm rot="0">
            <a:off x="9144000" y="8082661"/>
            <a:ext cx="234548" cy="238532"/>
            <a:chOff x="0" y="0"/>
            <a:chExt cx="61774" cy="62823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9317314" y="8552729"/>
            <a:ext cx="122469" cy="122469"/>
            <a:chOff x="0" y="0"/>
            <a:chExt cx="812800" cy="812800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4" id="84"/>
          <p:cNvSpPr txBox="true"/>
          <p:nvPr/>
        </p:nvSpPr>
        <p:spPr>
          <a:xfrm rot="0">
            <a:off x="9531979" y="8070115"/>
            <a:ext cx="568509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Phát triển mô hình học máy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9531979" y="8490871"/>
            <a:ext cx="7727321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Hệ</a:t>
            </a: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thống mã hóa giúp định hình cách tiếp cận bài toán phân loại cảm xúc.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26807" y="205072"/>
            <a:ext cx="16506517" cy="778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8"/>
              </a:lnSpc>
            </a:pPr>
            <a:r>
              <a:rPr lang="en-US" sz="56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Khám Phá Mạng Nơ-ron Tích Chập (CNN)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16520" y="1137081"/>
            <a:ext cx="234548" cy="238532"/>
            <a:chOff x="0" y="0"/>
            <a:chExt cx="61774" cy="628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31572" y="1076325"/>
            <a:ext cx="6838841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Giới thiệu về CNN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16520" y="1638079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Mạng nơ-ron tích chập (CNN) là công cụ chính 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cho trích xuất đặc trưng từ hình ảnh khuôn mặt.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8" id="8"/>
          <p:cNvSpPr/>
          <p:nvPr/>
        </p:nvSpPr>
        <p:spPr>
          <a:xfrm>
            <a:off x="1516520" y="2558829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516520" y="2886286"/>
            <a:ext cx="234548" cy="238532"/>
            <a:chOff x="0" y="0"/>
            <a:chExt cx="61774" cy="6282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931572" y="2825529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Cấu trúc của CNN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16520" y="3387283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CNN gồm các lớp tích chập, lớp gộp và lớp kết nối đầy đủ,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giúp xử lý dữ liệu hình ảnh hiệu quả.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14" id="14"/>
          <p:cNvSpPr/>
          <p:nvPr/>
        </p:nvSpPr>
        <p:spPr>
          <a:xfrm>
            <a:off x="1516520" y="4308033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1516520" y="4854565"/>
            <a:ext cx="234548" cy="238532"/>
            <a:chOff x="0" y="0"/>
            <a:chExt cx="61774" cy="6282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931572" y="4793808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ResNet và lợi ích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16520" y="5355562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ResNet với các kết nối tắt g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iúp huấn luyện mạng sâu mà không gặp vấn đề biến mất đạo hàm.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20" id="20"/>
          <p:cNvSpPr/>
          <p:nvPr/>
        </p:nvSpPr>
        <p:spPr>
          <a:xfrm>
            <a:off x="1516520" y="6276312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1516520" y="6822844"/>
            <a:ext cx="234548" cy="238532"/>
            <a:chOff x="0" y="0"/>
            <a:chExt cx="61774" cy="6282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931572" y="6762087"/>
            <a:ext cx="6664666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VGG và ứng dụng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16520" y="7323841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VGG, sử dụng lớp tích chập nhỏ, cho phép xây dựng mạng sâu, ví dụ VGG19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được áp dụng trong nghiên cứu.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26" id="26"/>
          <p:cNvSpPr/>
          <p:nvPr/>
        </p:nvSpPr>
        <p:spPr>
          <a:xfrm>
            <a:off x="1516520" y="8244592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0">
            <a:off x="9785551" y="1190900"/>
            <a:ext cx="234548" cy="238532"/>
            <a:chOff x="0" y="0"/>
            <a:chExt cx="61774" cy="6282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200603" y="1130144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DenseNet và kết nối dày đặc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785551" y="1691898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DenseNet tái sử dụng đặc trưng từ cá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 lớp trước, giảm tham số và tăng hiệu quả tính toán.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32" id="32"/>
          <p:cNvSpPr/>
          <p:nvPr/>
        </p:nvSpPr>
        <p:spPr>
          <a:xfrm>
            <a:off x="9785551" y="2612648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9785551" y="2940104"/>
            <a:ext cx="234548" cy="238532"/>
            <a:chOff x="0" y="0"/>
            <a:chExt cx="61774" cy="6282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0200603" y="2879348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So sánh hiệu suất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785551" y="3441102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Các kiến trúc CNN hiện đại cung cấp nền tảng để so sánh hiệu suất với mô hình đề xuất trong luận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văn.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38" id="38"/>
          <p:cNvSpPr/>
          <p:nvPr/>
        </p:nvSpPr>
        <p:spPr>
          <a:xfrm>
            <a:off x="9785551" y="4361852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9" id="39"/>
          <p:cNvGrpSpPr/>
          <p:nvPr/>
        </p:nvGrpSpPr>
        <p:grpSpPr>
          <a:xfrm rot="0">
            <a:off x="9785551" y="4908384"/>
            <a:ext cx="234548" cy="238532"/>
            <a:chOff x="0" y="0"/>
            <a:chExt cx="61774" cy="6282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0200603" y="4847627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Tự động trích xuất đặc trưng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785551" y="5276031"/>
            <a:ext cx="6921359" cy="1406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CNN cho phép tự động trích xuất đặc trưng từ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hình ảnh mà không cần phương pháp thủ công như FACS hay SIFT.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44" id="44"/>
          <p:cNvSpPr/>
          <p:nvPr/>
        </p:nvSpPr>
        <p:spPr>
          <a:xfrm>
            <a:off x="9785551" y="6330131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5" id="45"/>
          <p:cNvGrpSpPr/>
          <p:nvPr/>
        </p:nvGrpSpPr>
        <p:grpSpPr>
          <a:xfrm rot="0">
            <a:off x="9785551" y="6876663"/>
            <a:ext cx="234548" cy="238532"/>
            <a:chOff x="0" y="0"/>
            <a:chExt cx="61774" cy="62823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10200603" y="6815906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Chuẩn hóa dữ liệu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9785551" y="7377660"/>
            <a:ext cx="7297462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Lý thuyết về CNN định hướng chuẩn hóa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dữ liệu, ví dụ, kích thước hình ảnh 224x224x3.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50" id="50"/>
          <p:cNvSpPr/>
          <p:nvPr/>
        </p:nvSpPr>
        <p:spPr>
          <a:xfrm>
            <a:off x="9785551" y="8298411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1" id="51"/>
          <p:cNvGrpSpPr/>
          <p:nvPr/>
        </p:nvGrpSpPr>
        <p:grpSpPr>
          <a:xfrm rot="0">
            <a:off x="1516520" y="8572048"/>
            <a:ext cx="234548" cy="238532"/>
            <a:chOff x="0" y="0"/>
            <a:chExt cx="61774" cy="62823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1931572" y="8511292"/>
            <a:ext cx="6664666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Inception và tối ưu hóa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516520" y="9073045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Inception kết hợp nhiều phép tích chập với kích thước khác nhau để tối ưu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hóa hiệu suất mạng.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56" id="56"/>
          <p:cNvSpPr/>
          <p:nvPr/>
        </p:nvSpPr>
        <p:spPr>
          <a:xfrm>
            <a:off x="1516520" y="9993796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7" id="57"/>
          <p:cNvGrpSpPr/>
          <p:nvPr/>
        </p:nvGrpSpPr>
        <p:grpSpPr>
          <a:xfrm rot="0">
            <a:off x="9785551" y="8511567"/>
            <a:ext cx="234548" cy="238532"/>
            <a:chOff x="0" y="0"/>
            <a:chExt cx="61774" cy="62823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60" id="60"/>
          <p:cNvSpPr txBox="true"/>
          <p:nvPr/>
        </p:nvSpPr>
        <p:spPr>
          <a:xfrm rot="0">
            <a:off x="10200603" y="8450811"/>
            <a:ext cx="6664666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Tham số huấn luyện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9785551" y="9012564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Thiết lập các tham số như tốc độ học, momentum, và batch size là rất quan trọng trong việc huấn luyện CNN.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62" id="62"/>
          <p:cNvSpPr/>
          <p:nvPr/>
        </p:nvSpPr>
        <p:spPr>
          <a:xfrm>
            <a:off x="9785551" y="9933315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60652" y="471475"/>
            <a:ext cx="16506517" cy="778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8"/>
              </a:lnSpc>
            </a:pPr>
            <a:r>
              <a:rPr lang="en-US" sz="56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Tập dữ liệu trong nghiên cứu cảm xúc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8904" y="1672950"/>
            <a:ext cx="234548" cy="238532"/>
            <a:chOff x="0" y="0"/>
            <a:chExt cx="61774" cy="628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093956" y="1612193"/>
            <a:ext cx="6838841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Tập dữ liệu FER2013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8904" y="2173947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Chứa 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hơn 35,000 hình ảnh khuôn mặt, bao gồm 7 cảm xúc khác nhau.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8" id="8"/>
          <p:cNvSpPr/>
          <p:nvPr/>
        </p:nvSpPr>
        <p:spPr>
          <a:xfrm>
            <a:off x="1678904" y="3094698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678904" y="3422154"/>
            <a:ext cx="234548" cy="238532"/>
            <a:chOff x="0" y="0"/>
            <a:chExt cx="61774" cy="6282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093956" y="3361398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Đặc điểm của FER2013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78904" y="3923151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Hình ảnh có độ phân giải thấp, mô phỏng đ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iều kiện thực tế.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14" id="14"/>
          <p:cNvSpPr/>
          <p:nvPr/>
        </p:nvSpPr>
        <p:spPr>
          <a:xfrm>
            <a:off x="1678904" y="4843902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1678904" y="5390433"/>
            <a:ext cx="234548" cy="238532"/>
            <a:chOff x="0" y="0"/>
            <a:chExt cx="61774" cy="6282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093956" y="5329677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Ý nghĩa lý thuyết của FER2013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78904" y="5891430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Cung cấ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p chuẩn mực đánh giá khả năng tổng quát hóa của mô hình.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20" id="20"/>
          <p:cNvSpPr/>
          <p:nvPr/>
        </p:nvSpPr>
        <p:spPr>
          <a:xfrm>
            <a:off x="1678904" y="6812181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5766525" y="7507781"/>
            <a:ext cx="234548" cy="238532"/>
            <a:chOff x="0" y="0"/>
            <a:chExt cx="61774" cy="6282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6181577" y="7447025"/>
            <a:ext cx="6664666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Sự đa dạng của dữ liệu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766525" y="8008779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Cả hai tập dữ liệu đều giúp kiểm tra mô hình trên dữ liệu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quốc tế và địa phương.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26" id="26"/>
          <p:cNvSpPr/>
          <p:nvPr/>
        </p:nvSpPr>
        <p:spPr>
          <a:xfrm>
            <a:off x="5766525" y="8929529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0">
            <a:off x="9947935" y="1726769"/>
            <a:ext cx="234548" cy="238532"/>
            <a:chOff x="0" y="0"/>
            <a:chExt cx="61774" cy="6282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362987" y="1666012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Tập dữ liệu VEMO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947935" y="2227766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Xây dựng bởi tác giả, tập trung vào đặ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 điểm văn hóa Việt Nam.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32" id="32"/>
          <p:cNvSpPr/>
          <p:nvPr/>
        </p:nvSpPr>
        <p:spPr>
          <a:xfrm>
            <a:off x="9947935" y="3148517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9947935" y="3475973"/>
            <a:ext cx="234548" cy="238532"/>
            <a:chOff x="0" y="0"/>
            <a:chExt cx="61774" cy="6282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0362987" y="3415217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Đặc điểm của VEMO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947935" y="3976970"/>
            <a:ext cx="6921359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Phản ánh các sắc thái cảm xúc và sự khác biệt văn hóa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38" id="38"/>
          <p:cNvSpPr/>
          <p:nvPr/>
        </p:nvSpPr>
        <p:spPr>
          <a:xfrm>
            <a:off x="9947935" y="4897721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9" id="39"/>
          <p:cNvGrpSpPr/>
          <p:nvPr/>
        </p:nvGrpSpPr>
        <p:grpSpPr>
          <a:xfrm rot="0">
            <a:off x="9947935" y="5444252"/>
            <a:ext cx="234548" cy="238532"/>
            <a:chOff x="0" y="0"/>
            <a:chExt cx="61774" cy="6282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0362987" y="5383496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Đóng góp lý thuyết của VEMO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947935" y="5811899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Bổ sung vào nguồn tài nguyên cho nghiên cứu cảm xúc tại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Việt Nam.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44" id="44"/>
          <p:cNvSpPr/>
          <p:nvPr/>
        </p:nvSpPr>
        <p:spPr>
          <a:xfrm>
            <a:off x="9947935" y="6866000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5" id="45"/>
          <p:cNvGrpSpPr/>
          <p:nvPr/>
        </p:nvGrpSpPr>
        <p:grpSpPr>
          <a:xfrm rot="0">
            <a:off x="-339357" y="-316594"/>
            <a:ext cx="18966714" cy="10920189"/>
            <a:chOff x="0" y="0"/>
            <a:chExt cx="4995349" cy="2876099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995349" cy="2876099"/>
            </a:xfrm>
            <a:custGeom>
              <a:avLst/>
              <a:gdLst/>
              <a:ahLst/>
              <a:cxnLst/>
              <a:rect r="r" b="b" t="t" l="l"/>
              <a:pathLst>
                <a:path h="2876099" w="4995349">
                  <a:moveTo>
                    <a:pt x="0" y="0"/>
                  </a:moveTo>
                  <a:lnTo>
                    <a:pt x="4995349" y="0"/>
                  </a:lnTo>
                  <a:lnTo>
                    <a:pt x="4995349" y="2876099"/>
                  </a:lnTo>
                  <a:lnTo>
                    <a:pt x="0" y="28760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524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4995349" cy="2914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9302" y="152204"/>
            <a:ext cx="15177092" cy="780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1"/>
              </a:lnSpc>
            </a:pPr>
            <a:r>
              <a:rPr lang="en-US" sz="57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Các phương pháp trực quan hóa mô hình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07555" y="1367659"/>
            <a:ext cx="234548" cy="238532"/>
            <a:chOff x="0" y="0"/>
            <a:chExt cx="61774" cy="628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22607" y="1306902"/>
            <a:ext cx="10127478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Gradient-weighted Class Activation Mapping (Grad-CAM)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22607" y="1868656"/>
            <a:ext cx="14441310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Kỹ thuật tạo bản đồ nhiệt giúp xác định vùng ảnh quan trọ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ng cho dự đoán.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8" id="8"/>
          <p:cNvSpPr/>
          <p:nvPr/>
        </p:nvSpPr>
        <p:spPr>
          <a:xfrm>
            <a:off x="1507555" y="2438665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507555" y="2880422"/>
            <a:ext cx="234548" cy="238532"/>
            <a:chOff x="0" y="0"/>
            <a:chExt cx="61774" cy="6282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922607" y="2819665"/>
            <a:ext cx="7605241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Bản đồ Grad-CAM chỉ ra vùng quan trọng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22607" y="3381419"/>
            <a:ext cx="14441310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Ví dụ như mắt và miệng, cho thấy mô hình tập trung vào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đâu.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14" id="14"/>
          <p:cNvSpPr/>
          <p:nvPr/>
        </p:nvSpPr>
        <p:spPr>
          <a:xfrm>
            <a:off x="1507555" y="3951429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1507555" y="4391501"/>
            <a:ext cx="234548" cy="238532"/>
            <a:chOff x="0" y="0"/>
            <a:chExt cx="61774" cy="6282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922607" y="4330745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Giải thích mô hình học sâu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22607" y="4892498"/>
            <a:ext cx="14441310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Grad-CAM giúp giải thích quyết định của mô hìn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h, tăng độ tin cậy.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20" id="20"/>
          <p:cNvSpPr/>
          <p:nvPr/>
        </p:nvSpPr>
        <p:spPr>
          <a:xfrm>
            <a:off x="1507555" y="5462508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1507555" y="5902580"/>
            <a:ext cx="234548" cy="238532"/>
            <a:chOff x="0" y="0"/>
            <a:chExt cx="61774" cy="6282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922607" y="5841824"/>
            <a:ext cx="6944745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Phương pháp gộp trung bình đặc trưng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922607" y="6403577"/>
            <a:ext cx="14441310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Gộp trung bình các đặc trưng từ các lớp tích c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hập để phân tích sâu hơn.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26" id="26"/>
          <p:cNvSpPr/>
          <p:nvPr/>
        </p:nvSpPr>
        <p:spPr>
          <a:xfrm>
            <a:off x="1507555" y="6973587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0">
            <a:off x="1507555" y="7413659"/>
            <a:ext cx="234548" cy="238532"/>
            <a:chOff x="0" y="0"/>
            <a:chExt cx="61774" cy="6282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922607" y="7352903"/>
            <a:ext cx="8347231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Cung cấp bằng chứng trực quan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22607" y="7914657"/>
            <a:ext cx="14441310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Giúp minh họa c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ách mà Residual Masking Network ra quyết định.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32" id="32"/>
          <p:cNvSpPr/>
          <p:nvPr/>
        </p:nvSpPr>
        <p:spPr>
          <a:xfrm>
            <a:off x="1507555" y="8484666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1507555" y="8893997"/>
            <a:ext cx="234548" cy="238532"/>
            <a:chOff x="0" y="0"/>
            <a:chExt cx="61774" cy="6282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922607" y="8833241"/>
            <a:ext cx="7350706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Giải thích mô hình học sâu như "hộp đen"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922607" y="9394995"/>
            <a:ext cx="14441310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Nhu cầu giải thích mô hình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giúp tăng cường độ tin cậy và khả năng debug.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38" id="38"/>
          <p:cNvSpPr/>
          <p:nvPr/>
        </p:nvSpPr>
        <p:spPr>
          <a:xfrm>
            <a:off x="1507555" y="10115720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9302" y="152204"/>
            <a:ext cx="15177092" cy="780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1"/>
              </a:lnSpc>
            </a:pPr>
            <a:r>
              <a:rPr lang="en-US" sz="57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Phương pháp thu thập và xử lý thông tin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07555" y="1204710"/>
            <a:ext cx="234548" cy="238532"/>
            <a:chOff x="0" y="0"/>
            <a:chExt cx="61774" cy="628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22607" y="1143954"/>
            <a:ext cx="10127478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Thu thập dữ liệu là bước đầu tiên</a:t>
            </a:r>
          </a:p>
        </p:txBody>
      </p:sp>
      <p:sp>
        <p:nvSpPr>
          <p:cNvPr name="AutoShape 7" id="7"/>
          <p:cNvSpPr/>
          <p:nvPr/>
        </p:nvSpPr>
        <p:spPr>
          <a:xfrm>
            <a:off x="1507555" y="2008823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507555" y="2679180"/>
            <a:ext cx="234548" cy="238532"/>
            <a:chOff x="0" y="0"/>
            <a:chExt cx="61774" cy="628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922607" y="2618423"/>
            <a:ext cx="10127478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Tập dữ liệu FER2013</a:t>
            </a:r>
          </a:p>
        </p:txBody>
      </p:sp>
      <p:sp>
        <p:nvSpPr>
          <p:cNvPr name="AutoShape 12" id="12"/>
          <p:cNvSpPr/>
          <p:nvPr/>
        </p:nvSpPr>
        <p:spPr>
          <a:xfrm>
            <a:off x="1507555" y="3483293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507555" y="4153649"/>
            <a:ext cx="234548" cy="238532"/>
            <a:chOff x="0" y="0"/>
            <a:chExt cx="61774" cy="6282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922607" y="4092893"/>
            <a:ext cx="10127478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Đặc điểm nổi bật của FER2013</a:t>
            </a:r>
          </a:p>
        </p:txBody>
      </p:sp>
      <p:sp>
        <p:nvSpPr>
          <p:cNvPr name="AutoShape 17" id="17"/>
          <p:cNvSpPr/>
          <p:nvPr/>
        </p:nvSpPr>
        <p:spPr>
          <a:xfrm>
            <a:off x="1507555" y="4957762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8" id="18"/>
          <p:cNvGrpSpPr/>
          <p:nvPr/>
        </p:nvGrpSpPr>
        <p:grpSpPr>
          <a:xfrm rot="0">
            <a:off x="1507555" y="5628119"/>
            <a:ext cx="234548" cy="238532"/>
            <a:chOff x="0" y="0"/>
            <a:chExt cx="61774" cy="6282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922607" y="5567362"/>
            <a:ext cx="10127478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Tập dữ liệu VEMO</a:t>
            </a:r>
          </a:p>
        </p:txBody>
      </p:sp>
      <p:sp>
        <p:nvSpPr>
          <p:cNvPr name="AutoShape 22" id="22"/>
          <p:cNvSpPr/>
          <p:nvPr/>
        </p:nvSpPr>
        <p:spPr>
          <a:xfrm>
            <a:off x="1507555" y="6432232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3" id="23"/>
          <p:cNvGrpSpPr/>
          <p:nvPr/>
        </p:nvGrpSpPr>
        <p:grpSpPr>
          <a:xfrm rot="0">
            <a:off x="1507555" y="6997813"/>
            <a:ext cx="234548" cy="238532"/>
            <a:chOff x="0" y="0"/>
            <a:chExt cx="61774" cy="6282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922607" y="6937057"/>
            <a:ext cx="10127478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Khó khăn trong việc xây dựng VEMO</a:t>
            </a:r>
          </a:p>
        </p:txBody>
      </p:sp>
      <p:sp>
        <p:nvSpPr>
          <p:cNvPr name="AutoShape 27" id="27"/>
          <p:cNvSpPr/>
          <p:nvPr/>
        </p:nvSpPr>
        <p:spPr>
          <a:xfrm>
            <a:off x="1507555" y="7801927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0">
            <a:off x="1507555" y="8367508"/>
            <a:ext cx="234548" cy="238532"/>
            <a:chOff x="0" y="0"/>
            <a:chExt cx="61774" cy="6282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922607" y="8306752"/>
            <a:ext cx="10127478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Đóng góp của VEMO</a:t>
            </a:r>
          </a:p>
        </p:txBody>
      </p:sp>
      <p:sp>
        <p:nvSpPr>
          <p:cNvPr name="AutoShape 32" id="32"/>
          <p:cNvSpPr/>
          <p:nvPr/>
        </p:nvSpPr>
        <p:spPr>
          <a:xfrm>
            <a:off x="1507555" y="9171621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1507555" y="9575278"/>
            <a:ext cx="234548" cy="238532"/>
            <a:chOff x="0" y="0"/>
            <a:chExt cx="61774" cy="6282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922607" y="9514521"/>
            <a:ext cx="10127478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Khả năng cạnh tranh quốc tế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26807" y="205072"/>
            <a:ext cx="16506517" cy="679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50"/>
              </a:lnSpc>
            </a:pPr>
            <a:r>
              <a:rPr lang="en-US" sz="50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Phương pháp thực nghiệm trong nhận diện cảm xúc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16520" y="1137081"/>
            <a:ext cx="234548" cy="238532"/>
            <a:chOff x="0" y="0"/>
            <a:chExt cx="61774" cy="628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31572" y="1076325"/>
            <a:ext cx="6838841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Phương pháp thực nghiệm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16520" y="1638079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Cốt lõi của luận văn, hiện thực hóa lý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thuyết qua thiết kế mô hình và đánh giá.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8" id="8"/>
          <p:cNvSpPr/>
          <p:nvPr/>
        </p:nvSpPr>
        <p:spPr>
          <a:xfrm>
            <a:off x="1516520" y="2558829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516520" y="2886286"/>
            <a:ext cx="234548" cy="238532"/>
            <a:chOff x="0" y="0"/>
            <a:chExt cx="61774" cy="6282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931572" y="2825529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Residual Masking Network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16520" y="3387283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Mô hình chính, tích hợp cơ chế chú ý để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trích xuất đặc trưng khuôn mặt.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14" id="14"/>
          <p:cNvSpPr/>
          <p:nvPr/>
        </p:nvSpPr>
        <p:spPr>
          <a:xfrm>
            <a:off x="1516520" y="4308033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1516520" y="4854565"/>
            <a:ext cx="234548" cy="238532"/>
            <a:chOff x="0" y="0"/>
            <a:chExt cx="61774" cy="6282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931572" y="4793808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Số lượng tham số lớn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16520" y="5355562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Mô hình có 142.9 triệu tham số,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cho thấy độ phức tạp cao và khả năng học đặc trưng mạnh mẽ.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20" id="20"/>
          <p:cNvSpPr/>
          <p:nvPr/>
        </p:nvSpPr>
        <p:spPr>
          <a:xfrm>
            <a:off x="1516520" y="6276312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1516520" y="6822844"/>
            <a:ext cx="234548" cy="238532"/>
            <a:chOff x="0" y="0"/>
            <a:chExt cx="61774" cy="6282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931572" y="6762087"/>
            <a:ext cx="6664666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Cơ chế chú ý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16520" y="7323841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Tạo bản đồ trọng số, giúp mô hình tập trung vào 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các vùng quan trọng như mắt và miệng.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26" id="26"/>
          <p:cNvSpPr/>
          <p:nvPr/>
        </p:nvSpPr>
        <p:spPr>
          <a:xfrm>
            <a:off x="1516520" y="8244592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0">
            <a:off x="9785551" y="1190900"/>
            <a:ext cx="234548" cy="238532"/>
            <a:chOff x="0" y="0"/>
            <a:chExt cx="61774" cy="6282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200603" y="1130144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Quy trình kết hợp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785551" y="1691898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Sử dụng trung bình trọng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số hoặc bỏ phiếu đa số để giảm thiểu sai số.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32" id="32"/>
          <p:cNvSpPr/>
          <p:nvPr/>
        </p:nvSpPr>
        <p:spPr>
          <a:xfrm>
            <a:off x="9785551" y="2612648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9785551" y="2940104"/>
            <a:ext cx="234548" cy="238532"/>
            <a:chOff x="0" y="0"/>
            <a:chExt cx="61774" cy="6282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0200603" y="2879348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Cấu hình huấn luyện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785551" y="3441102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Tham số được tối ưu hóa cẩn thận để nâng cao hiệu suất huấn luyệ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n.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38" id="38"/>
          <p:cNvSpPr/>
          <p:nvPr/>
        </p:nvSpPr>
        <p:spPr>
          <a:xfrm>
            <a:off x="9785551" y="4361852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9" id="39"/>
          <p:cNvGrpSpPr/>
          <p:nvPr/>
        </p:nvGrpSpPr>
        <p:grpSpPr>
          <a:xfrm rot="0">
            <a:off x="9785551" y="4908384"/>
            <a:ext cx="234548" cy="238532"/>
            <a:chOff x="0" y="0"/>
            <a:chExt cx="61774" cy="62823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0200603" y="4847627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Tham số học tập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9785551" y="5276031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Tốc độ học 0.0001, momentum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0.9, weight decay 0.001, batch size 48.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44" id="44"/>
          <p:cNvSpPr/>
          <p:nvPr/>
        </p:nvSpPr>
        <p:spPr>
          <a:xfrm>
            <a:off x="9785551" y="6330131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5" id="45"/>
          <p:cNvGrpSpPr/>
          <p:nvPr/>
        </p:nvGrpSpPr>
        <p:grpSpPr>
          <a:xfrm rot="0">
            <a:off x="9785551" y="6876663"/>
            <a:ext cx="234548" cy="238532"/>
            <a:chOff x="0" y="0"/>
            <a:chExt cx="61774" cy="62823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10200603" y="6815906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Số epoch tối đa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9785551" y="7377660"/>
            <a:ext cx="7297462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Huấn luyện tối đa 50 epoch với dừng sớm nế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u độ chính xác không cải thiện.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50" id="50"/>
          <p:cNvSpPr/>
          <p:nvPr/>
        </p:nvSpPr>
        <p:spPr>
          <a:xfrm>
            <a:off x="9785551" y="8298411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1" id="51"/>
          <p:cNvGrpSpPr/>
          <p:nvPr/>
        </p:nvGrpSpPr>
        <p:grpSpPr>
          <a:xfrm rot="0">
            <a:off x="1516520" y="8572048"/>
            <a:ext cx="234548" cy="238532"/>
            <a:chOff x="0" y="0"/>
            <a:chExt cx="61774" cy="62823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1931572" y="8511292"/>
            <a:ext cx="6664666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Học kết hợp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516520" y="9073045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Kết hợp Residual Masking Network với 6 mô hình CNN khác để cải t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hiện độ chính xác.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56" id="56"/>
          <p:cNvSpPr/>
          <p:nvPr/>
        </p:nvSpPr>
        <p:spPr>
          <a:xfrm>
            <a:off x="1516520" y="9993796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7" id="57"/>
          <p:cNvGrpSpPr/>
          <p:nvPr/>
        </p:nvGrpSpPr>
        <p:grpSpPr>
          <a:xfrm rot="0">
            <a:off x="9785551" y="8511567"/>
            <a:ext cx="234548" cy="238532"/>
            <a:chOff x="0" y="0"/>
            <a:chExt cx="61774" cy="62823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60" id="60"/>
          <p:cNvSpPr txBox="true"/>
          <p:nvPr/>
        </p:nvSpPr>
        <p:spPr>
          <a:xfrm rot="0">
            <a:off x="10200603" y="8450811"/>
            <a:ext cx="6664666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Thuật toán tối ưu hóa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9785551" y="9012564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Sử dụng Stochastic Gradient Descent hoặc Adam, với hàm mất mát cross-entropy.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62" id="62"/>
          <p:cNvSpPr/>
          <p:nvPr/>
        </p:nvSpPr>
        <p:spPr>
          <a:xfrm>
            <a:off x="9785551" y="9933315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4901">
            <a:off x="1841903" y="6867579"/>
            <a:ext cx="3782395" cy="2442647"/>
          </a:xfrm>
          <a:custGeom>
            <a:avLst/>
            <a:gdLst/>
            <a:ahLst/>
            <a:cxnLst/>
            <a:rect r="r" b="b" t="t" l="l"/>
            <a:pathLst>
              <a:path h="2442647" w="3782395">
                <a:moveTo>
                  <a:pt x="0" y="0"/>
                </a:moveTo>
                <a:lnTo>
                  <a:pt x="3782395" y="0"/>
                </a:lnTo>
                <a:lnTo>
                  <a:pt x="3782395" y="2442647"/>
                </a:lnTo>
                <a:lnTo>
                  <a:pt x="0" y="2442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3336" y="3465221"/>
            <a:ext cx="6533003" cy="3061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28"/>
              </a:lnSpc>
            </a:pPr>
            <a:r>
              <a:rPr lang="en-US" sz="76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Trực quan hóa kết quả mô hình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535634" y="1890961"/>
            <a:ext cx="234548" cy="238532"/>
            <a:chOff x="0" y="0"/>
            <a:chExt cx="61774" cy="6282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950686" y="1830205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Kỹ thuật Grad-CAM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50686" y="2336493"/>
            <a:ext cx="9921621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Grad-CAM giúp tạo bản đồ nhiệt, 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chỉ ra vùng ảnh mà mô hình chú ý khi phân loại cảm xúc.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9" id="9"/>
          <p:cNvSpPr/>
          <p:nvPr/>
        </p:nvSpPr>
        <p:spPr>
          <a:xfrm>
            <a:off x="7535634" y="2961968"/>
            <a:ext cx="103366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7535634" y="3346575"/>
            <a:ext cx="234548" cy="238532"/>
            <a:chOff x="0" y="0"/>
            <a:chExt cx="61774" cy="6282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950686" y="3285818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Giải thích dự đoán của mô hình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950686" y="3719081"/>
            <a:ext cx="9921621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Bản đồ nhiệt từ Grad-CAM tăng độ tin cậy và khả năng debug của h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ệ thống.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15" id="15"/>
          <p:cNvSpPr/>
          <p:nvPr/>
        </p:nvSpPr>
        <p:spPr>
          <a:xfrm>
            <a:off x="7535634" y="4417582"/>
            <a:ext cx="103366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7535634" y="4802188"/>
            <a:ext cx="234548" cy="238532"/>
            <a:chOff x="0" y="0"/>
            <a:chExt cx="61774" cy="6282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950686" y="4741432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Gộp trung bình đặc trưng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950686" y="5304869"/>
            <a:ext cx="10337314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Phương pháp này giúp phân tích các đặc trưng cao cấ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p mà mô hình học được.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21" id="21"/>
          <p:cNvSpPr/>
          <p:nvPr/>
        </p:nvSpPr>
        <p:spPr>
          <a:xfrm>
            <a:off x="7535634" y="5873195"/>
            <a:ext cx="103366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7535634" y="6257801"/>
            <a:ext cx="234548" cy="238532"/>
            <a:chOff x="0" y="0"/>
            <a:chExt cx="61774" cy="6282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7950686" y="6197045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Tăng tính minh bạch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950686" y="6582586"/>
            <a:ext cx="9921621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Các phương pháp trực quan hóa làm tăng tính giải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thích cho nghiên cứu.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27" id="27"/>
          <p:cNvSpPr/>
          <p:nvPr/>
        </p:nvSpPr>
        <p:spPr>
          <a:xfrm>
            <a:off x="7535634" y="7328808"/>
            <a:ext cx="103366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0">
            <a:off x="7535634" y="7713415"/>
            <a:ext cx="234548" cy="238532"/>
            <a:chOff x="0" y="0"/>
            <a:chExt cx="61774" cy="6282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7950686" y="7652658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Cầu nối giữa lý thuyết và thực tiễn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950686" y="8041278"/>
            <a:ext cx="9921621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Giúp các nhà nghiên cứu và người dùng cuối 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hiểu rõ hơn về hoạt động của mô hình.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33" id="33"/>
          <p:cNvSpPr/>
          <p:nvPr/>
        </p:nvSpPr>
        <p:spPr>
          <a:xfrm>
            <a:off x="7535634" y="8784422"/>
            <a:ext cx="103366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0">
            <a:off x="15621162" y="-10012446"/>
            <a:ext cx="18966714" cy="10920189"/>
            <a:chOff x="0" y="0"/>
            <a:chExt cx="4995349" cy="287609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995349" cy="2876099"/>
            </a:xfrm>
            <a:custGeom>
              <a:avLst/>
              <a:gdLst/>
              <a:ahLst/>
              <a:cxnLst/>
              <a:rect r="r" b="b" t="t" l="l"/>
              <a:pathLst>
                <a:path h="2876099" w="4995349">
                  <a:moveTo>
                    <a:pt x="0" y="0"/>
                  </a:moveTo>
                  <a:lnTo>
                    <a:pt x="4995349" y="0"/>
                  </a:lnTo>
                  <a:lnTo>
                    <a:pt x="4995349" y="2876099"/>
                  </a:lnTo>
                  <a:lnTo>
                    <a:pt x="0" y="28760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524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4995349" cy="2914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23076" y="1908288"/>
            <a:ext cx="234548" cy="238532"/>
            <a:chOff x="0" y="0"/>
            <a:chExt cx="61774" cy="628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45096" y="3517417"/>
            <a:ext cx="6574226" cy="2641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98"/>
              </a:lnSpc>
            </a:pPr>
            <a:r>
              <a:rPr lang="en-US" sz="66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Phân Tích Cảm Xúc Qua Khuôn Mặt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11056" y="1886217"/>
            <a:ext cx="4625793" cy="2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0"/>
              </a:lnSpc>
            </a:pPr>
            <a:r>
              <a:rPr lang="en-US" sz="2000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Tiêu đề luận văn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11056" y="2326023"/>
            <a:ext cx="4477609" cy="690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  <a:spcBef>
                <a:spcPct val="0"/>
              </a:spcBef>
            </a:pPr>
            <a:r>
              <a:rPr lang="en-US" sz="12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T</a:t>
            </a:r>
            <a:r>
              <a:rPr lang="en-US" sz="12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iêu đề được xây dựng ngắn gọn, phản ánh cốt lõi nghiên cứu về cảm xúc.</a:t>
            </a:r>
          </a:p>
          <a:p>
            <a:pPr algn="l">
              <a:lnSpc>
                <a:spcPts val="181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197986"/>
            <a:ext cx="596003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Cách tiếp cận để nhận diện cảm xúc qua khuôn mặt</a:t>
            </a:r>
          </a:p>
        </p:txBody>
      </p:sp>
      <p:sp>
        <p:nvSpPr>
          <p:cNvPr name="AutoShape 9" id="9"/>
          <p:cNvSpPr/>
          <p:nvPr/>
        </p:nvSpPr>
        <p:spPr>
          <a:xfrm>
            <a:off x="7796004" y="2926098"/>
            <a:ext cx="476656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2863921" y="1908288"/>
            <a:ext cx="234548" cy="238532"/>
            <a:chOff x="0" y="0"/>
            <a:chExt cx="61774" cy="6282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251900" y="1886217"/>
            <a:ext cx="4625793" cy="2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0"/>
              </a:lnSpc>
            </a:pPr>
            <a:r>
              <a:rPr lang="en-US" sz="2000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Cơ chế chú ý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251900" y="2326023"/>
            <a:ext cx="4477609" cy="690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  <a:spcBef>
                <a:spcPct val="0"/>
              </a:spcBef>
            </a:pPr>
            <a:r>
              <a:rPr lang="en-US" sz="12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T</a:t>
            </a:r>
            <a:r>
              <a:rPr lang="en-US" sz="12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ích hợp cơ chế chú ý để nâng cao khả năng phân tích hình ảnh.</a:t>
            </a:r>
          </a:p>
          <a:p>
            <a:pPr algn="l">
              <a:lnSpc>
                <a:spcPts val="1819"/>
              </a:lnSpc>
              <a:spcBef>
                <a:spcPct val="0"/>
              </a:spcBef>
            </a:pPr>
          </a:p>
        </p:txBody>
      </p:sp>
      <p:sp>
        <p:nvSpPr>
          <p:cNvPr name="AutoShape 15" id="15"/>
          <p:cNvSpPr/>
          <p:nvPr/>
        </p:nvSpPr>
        <p:spPr>
          <a:xfrm>
            <a:off x="12836848" y="2926098"/>
            <a:ext cx="476656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7850149" y="3214869"/>
            <a:ext cx="234548" cy="238532"/>
            <a:chOff x="0" y="0"/>
            <a:chExt cx="61774" cy="6282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8238128" y="3192798"/>
            <a:ext cx="4625793" cy="2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0"/>
              </a:lnSpc>
            </a:pPr>
            <a:r>
              <a:rPr lang="en-US" sz="2000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Nhận diện cảm xúc mặt người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238128" y="3632605"/>
            <a:ext cx="4477609" cy="462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  <a:spcBef>
                <a:spcPct val="0"/>
              </a:spcBef>
            </a:pPr>
            <a:r>
              <a:rPr lang="en-US" sz="12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P</a:t>
            </a:r>
            <a:r>
              <a:rPr lang="en-US" sz="12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hân tích cảm xúc qua biểu cảm khuôn mặt, một kênh giao tiếp phi ngôn ngữ.</a:t>
            </a:r>
          </a:p>
        </p:txBody>
      </p:sp>
      <p:sp>
        <p:nvSpPr>
          <p:cNvPr name="AutoShape 21" id="21"/>
          <p:cNvSpPr/>
          <p:nvPr/>
        </p:nvSpPr>
        <p:spPr>
          <a:xfrm>
            <a:off x="7823076" y="4232680"/>
            <a:ext cx="476656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12890994" y="3214869"/>
            <a:ext cx="234548" cy="238532"/>
            <a:chOff x="0" y="0"/>
            <a:chExt cx="61774" cy="6282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3278973" y="3192798"/>
            <a:ext cx="4625793" cy="2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0"/>
              </a:lnSpc>
            </a:pPr>
            <a:r>
              <a:rPr lang="en-US" sz="2000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Ưu tiên vùng thông tin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278973" y="3632605"/>
            <a:ext cx="4477609" cy="690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  <a:spcBef>
                <a:spcPct val="0"/>
              </a:spcBef>
            </a:pPr>
            <a:r>
              <a:rPr lang="en-US" sz="12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Cơ chế g</a:t>
            </a:r>
            <a:r>
              <a:rPr lang="en-US" sz="12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iúp mô hình chú trọng vào các vùng mang thông tin cảm xúc rõ rệt.</a:t>
            </a:r>
          </a:p>
          <a:p>
            <a:pPr algn="l">
              <a:lnSpc>
                <a:spcPts val="1819"/>
              </a:lnSpc>
              <a:spcBef>
                <a:spcPct val="0"/>
              </a:spcBef>
            </a:pPr>
          </a:p>
        </p:txBody>
      </p:sp>
      <p:sp>
        <p:nvSpPr>
          <p:cNvPr name="AutoShape 27" id="27"/>
          <p:cNvSpPr/>
          <p:nvPr/>
        </p:nvSpPr>
        <p:spPr>
          <a:xfrm>
            <a:off x="12863921" y="4232680"/>
            <a:ext cx="476656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0">
            <a:off x="7850149" y="4521451"/>
            <a:ext cx="234548" cy="238532"/>
            <a:chOff x="0" y="0"/>
            <a:chExt cx="61774" cy="6282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8238128" y="4499380"/>
            <a:ext cx="4625793" cy="2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0"/>
              </a:lnSpc>
            </a:pPr>
            <a:r>
              <a:rPr lang="en-US" sz="2000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Phức tạp của cảm xúc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238128" y="4939187"/>
            <a:ext cx="4477609" cy="690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  <a:spcBef>
                <a:spcPct val="0"/>
              </a:spcBef>
            </a:pPr>
            <a:r>
              <a:rPr lang="en-US" sz="12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Cảm x</a:t>
            </a:r>
            <a:r>
              <a:rPr lang="en-US" sz="12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úc phụ thuộc vào hình học khuôn mặt và ảnh hưởng văn hóa, cá nhân.</a:t>
            </a:r>
          </a:p>
          <a:p>
            <a:pPr algn="l">
              <a:lnSpc>
                <a:spcPts val="1819"/>
              </a:lnSpc>
              <a:spcBef>
                <a:spcPct val="0"/>
              </a:spcBef>
            </a:pPr>
          </a:p>
        </p:txBody>
      </p:sp>
      <p:sp>
        <p:nvSpPr>
          <p:cNvPr name="AutoShape 33" id="33"/>
          <p:cNvSpPr/>
          <p:nvPr/>
        </p:nvSpPr>
        <p:spPr>
          <a:xfrm>
            <a:off x="7823076" y="5539261"/>
            <a:ext cx="476656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0">
            <a:off x="12890994" y="4521451"/>
            <a:ext cx="234548" cy="238532"/>
            <a:chOff x="0" y="0"/>
            <a:chExt cx="61774" cy="6282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3278973" y="4499380"/>
            <a:ext cx="4625793" cy="2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0"/>
              </a:lnSpc>
            </a:pPr>
            <a:r>
              <a:rPr lang="en-US" sz="2000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Residual Masking Network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278973" y="4939187"/>
            <a:ext cx="4477609" cy="690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  <a:spcBef>
                <a:spcPct val="0"/>
              </a:spcBef>
            </a:pPr>
            <a:r>
              <a:rPr lang="en-US" sz="12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Mô</a:t>
            </a:r>
            <a:r>
              <a:rPr lang="en-US" sz="12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hình thiết kế đặc biệt nhằm tối ưu hóa việc phân loại cảm xúc.</a:t>
            </a:r>
          </a:p>
          <a:p>
            <a:pPr algn="l">
              <a:lnSpc>
                <a:spcPts val="1819"/>
              </a:lnSpc>
              <a:spcBef>
                <a:spcPct val="0"/>
              </a:spcBef>
            </a:pPr>
          </a:p>
        </p:txBody>
      </p:sp>
      <p:sp>
        <p:nvSpPr>
          <p:cNvPr name="AutoShape 39" id="39"/>
          <p:cNvSpPr/>
          <p:nvPr/>
        </p:nvSpPr>
        <p:spPr>
          <a:xfrm>
            <a:off x="12863921" y="5539261"/>
            <a:ext cx="476656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0" id="40"/>
          <p:cNvGrpSpPr/>
          <p:nvPr/>
        </p:nvGrpSpPr>
        <p:grpSpPr>
          <a:xfrm rot="0">
            <a:off x="7823076" y="5885536"/>
            <a:ext cx="234548" cy="238532"/>
            <a:chOff x="0" y="0"/>
            <a:chExt cx="61774" cy="6282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8211056" y="5863465"/>
            <a:ext cx="4625793" cy="2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0"/>
              </a:lnSpc>
            </a:pPr>
            <a:r>
              <a:rPr lang="en-US" sz="2000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Mạng học sâu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8211056" y="6303272"/>
            <a:ext cx="4477609" cy="690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  <a:spcBef>
                <a:spcPct val="0"/>
              </a:spcBef>
            </a:pPr>
            <a:r>
              <a:rPr lang="en-US" sz="12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Sử</a:t>
            </a:r>
            <a:r>
              <a:rPr lang="en-US" sz="12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dụng mạng nơ-ron nhân tạo để xử lý và phân tích dữ liệu hình ảnh.</a:t>
            </a:r>
          </a:p>
          <a:p>
            <a:pPr algn="l">
              <a:lnSpc>
                <a:spcPts val="1819"/>
              </a:lnSpc>
              <a:spcBef>
                <a:spcPct val="0"/>
              </a:spcBef>
            </a:pPr>
          </a:p>
        </p:txBody>
      </p:sp>
      <p:sp>
        <p:nvSpPr>
          <p:cNvPr name="AutoShape 45" id="45"/>
          <p:cNvSpPr/>
          <p:nvPr/>
        </p:nvSpPr>
        <p:spPr>
          <a:xfrm>
            <a:off x="7796004" y="6903346"/>
            <a:ext cx="476656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6" id="46"/>
          <p:cNvGrpSpPr/>
          <p:nvPr/>
        </p:nvGrpSpPr>
        <p:grpSpPr>
          <a:xfrm rot="0">
            <a:off x="7877222" y="7296892"/>
            <a:ext cx="234548" cy="238532"/>
            <a:chOff x="0" y="0"/>
            <a:chExt cx="61774" cy="62823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8265201" y="7274821"/>
            <a:ext cx="4625793" cy="271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0"/>
              </a:lnSpc>
            </a:pPr>
            <a:r>
              <a:rPr lang="en-US" sz="2000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Trích xuất đặc trưng tự động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8265201" y="7714628"/>
            <a:ext cx="4477609" cy="690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19"/>
              </a:lnSpc>
              <a:spcBef>
                <a:spcPct val="0"/>
              </a:spcBef>
            </a:pPr>
            <a:r>
              <a:rPr lang="en-US" sz="12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Mạng</a:t>
            </a:r>
            <a:r>
              <a:rPr lang="en-US" sz="12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nơ-ron tích chập tự động trích xuất đặc trưng từ hình ảnh.</a:t>
            </a:r>
          </a:p>
          <a:p>
            <a:pPr algn="l">
              <a:lnSpc>
                <a:spcPts val="1819"/>
              </a:lnSpc>
              <a:spcBef>
                <a:spcPct val="0"/>
              </a:spcBef>
            </a:pPr>
          </a:p>
        </p:txBody>
      </p:sp>
      <p:sp>
        <p:nvSpPr>
          <p:cNvPr name="AutoShape 51" id="51"/>
          <p:cNvSpPr/>
          <p:nvPr/>
        </p:nvSpPr>
        <p:spPr>
          <a:xfrm>
            <a:off x="7850149" y="8314703"/>
            <a:ext cx="4766561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2" id="52"/>
          <p:cNvGrpSpPr/>
          <p:nvPr/>
        </p:nvGrpSpPr>
        <p:grpSpPr>
          <a:xfrm rot="0">
            <a:off x="-339357" y="-316594"/>
            <a:ext cx="18966714" cy="10920189"/>
            <a:chOff x="0" y="0"/>
            <a:chExt cx="4995349" cy="2876099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4995349" cy="2876099"/>
            </a:xfrm>
            <a:custGeom>
              <a:avLst/>
              <a:gdLst/>
              <a:ahLst/>
              <a:cxnLst/>
              <a:rect r="r" b="b" t="t" l="l"/>
              <a:pathLst>
                <a:path h="2876099" w="4995349">
                  <a:moveTo>
                    <a:pt x="0" y="0"/>
                  </a:moveTo>
                  <a:lnTo>
                    <a:pt x="4995349" y="0"/>
                  </a:lnTo>
                  <a:lnTo>
                    <a:pt x="4995349" y="2876099"/>
                  </a:lnTo>
                  <a:lnTo>
                    <a:pt x="0" y="28760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524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54" id="54"/>
            <p:cNvSpPr txBox="true"/>
            <p:nvPr/>
          </p:nvSpPr>
          <p:spPr>
            <a:xfrm>
              <a:off x="0" y="-38100"/>
              <a:ext cx="4995349" cy="2914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9357" y="-316594"/>
            <a:ext cx="18966714" cy="10920189"/>
            <a:chOff x="0" y="0"/>
            <a:chExt cx="4995349" cy="2876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95349" cy="2876099"/>
            </a:xfrm>
            <a:custGeom>
              <a:avLst/>
              <a:gdLst/>
              <a:ahLst/>
              <a:cxnLst/>
              <a:rect r="r" b="b" t="t" l="l"/>
              <a:pathLst>
                <a:path h="2876099" w="4995349">
                  <a:moveTo>
                    <a:pt x="0" y="0"/>
                  </a:moveTo>
                  <a:lnTo>
                    <a:pt x="4995349" y="0"/>
                  </a:lnTo>
                  <a:lnTo>
                    <a:pt x="4995349" y="2876099"/>
                  </a:lnTo>
                  <a:lnTo>
                    <a:pt x="0" y="28760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524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95349" cy="2914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33094" y="4036237"/>
            <a:ext cx="5388446" cy="5222063"/>
            <a:chOff x="0" y="0"/>
            <a:chExt cx="1419179" cy="1375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9179" cy="1375358"/>
            </a:xfrm>
            <a:custGeom>
              <a:avLst/>
              <a:gdLst/>
              <a:ahLst/>
              <a:cxnLst/>
              <a:rect r="r" b="b" t="t" l="l"/>
              <a:pathLst>
                <a:path h="1375358" w="1419179">
                  <a:moveTo>
                    <a:pt x="37356" y="0"/>
                  </a:moveTo>
                  <a:lnTo>
                    <a:pt x="1381823" y="0"/>
                  </a:lnTo>
                  <a:cubicBezTo>
                    <a:pt x="1402454" y="0"/>
                    <a:pt x="1419179" y="16725"/>
                    <a:pt x="1419179" y="37356"/>
                  </a:cubicBezTo>
                  <a:lnTo>
                    <a:pt x="1419179" y="1338002"/>
                  </a:lnTo>
                  <a:cubicBezTo>
                    <a:pt x="1419179" y="1358633"/>
                    <a:pt x="1402454" y="1375358"/>
                    <a:pt x="1381823" y="1375358"/>
                  </a:cubicBezTo>
                  <a:lnTo>
                    <a:pt x="37356" y="1375358"/>
                  </a:lnTo>
                  <a:cubicBezTo>
                    <a:pt x="16725" y="1375358"/>
                    <a:pt x="0" y="1358633"/>
                    <a:pt x="0" y="1338002"/>
                  </a:cubicBezTo>
                  <a:lnTo>
                    <a:pt x="0" y="37356"/>
                  </a:lnTo>
                  <a:cubicBezTo>
                    <a:pt x="0" y="16725"/>
                    <a:pt x="16725" y="0"/>
                    <a:pt x="373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439751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419179" cy="1413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449777" y="4036237"/>
            <a:ext cx="5388446" cy="5222063"/>
            <a:chOff x="0" y="0"/>
            <a:chExt cx="1419179" cy="137535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19179" cy="1375358"/>
            </a:xfrm>
            <a:custGeom>
              <a:avLst/>
              <a:gdLst/>
              <a:ahLst/>
              <a:cxnLst/>
              <a:rect r="r" b="b" t="t" l="l"/>
              <a:pathLst>
                <a:path h="1375358" w="1419179">
                  <a:moveTo>
                    <a:pt x="37356" y="0"/>
                  </a:moveTo>
                  <a:lnTo>
                    <a:pt x="1381823" y="0"/>
                  </a:lnTo>
                  <a:cubicBezTo>
                    <a:pt x="1402454" y="0"/>
                    <a:pt x="1419179" y="16725"/>
                    <a:pt x="1419179" y="37356"/>
                  </a:cubicBezTo>
                  <a:lnTo>
                    <a:pt x="1419179" y="1338002"/>
                  </a:lnTo>
                  <a:cubicBezTo>
                    <a:pt x="1419179" y="1358633"/>
                    <a:pt x="1402454" y="1375358"/>
                    <a:pt x="1381823" y="1375358"/>
                  </a:cubicBezTo>
                  <a:lnTo>
                    <a:pt x="37356" y="1375358"/>
                  </a:lnTo>
                  <a:cubicBezTo>
                    <a:pt x="16725" y="1375358"/>
                    <a:pt x="0" y="1358633"/>
                    <a:pt x="0" y="1338002"/>
                  </a:cubicBezTo>
                  <a:lnTo>
                    <a:pt x="0" y="37356"/>
                  </a:lnTo>
                  <a:cubicBezTo>
                    <a:pt x="0" y="16725"/>
                    <a:pt x="16725" y="0"/>
                    <a:pt x="373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439751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419179" cy="1413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266461" y="4036237"/>
            <a:ext cx="5388446" cy="5222063"/>
            <a:chOff x="0" y="0"/>
            <a:chExt cx="1419179" cy="137535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19179" cy="1375358"/>
            </a:xfrm>
            <a:custGeom>
              <a:avLst/>
              <a:gdLst/>
              <a:ahLst/>
              <a:cxnLst/>
              <a:rect r="r" b="b" t="t" l="l"/>
              <a:pathLst>
                <a:path h="1375358" w="1419179">
                  <a:moveTo>
                    <a:pt x="37356" y="0"/>
                  </a:moveTo>
                  <a:lnTo>
                    <a:pt x="1381823" y="0"/>
                  </a:lnTo>
                  <a:cubicBezTo>
                    <a:pt x="1402454" y="0"/>
                    <a:pt x="1419179" y="16725"/>
                    <a:pt x="1419179" y="37356"/>
                  </a:cubicBezTo>
                  <a:lnTo>
                    <a:pt x="1419179" y="1338002"/>
                  </a:lnTo>
                  <a:cubicBezTo>
                    <a:pt x="1419179" y="1358633"/>
                    <a:pt x="1402454" y="1375358"/>
                    <a:pt x="1381823" y="1375358"/>
                  </a:cubicBezTo>
                  <a:lnTo>
                    <a:pt x="37356" y="1375358"/>
                  </a:lnTo>
                  <a:cubicBezTo>
                    <a:pt x="16725" y="1375358"/>
                    <a:pt x="0" y="1358633"/>
                    <a:pt x="0" y="1338002"/>
                  </a:cubicBezTo>
                  <a:lnTo>
                    <a:pt x="0" y="37356"/>
                  </a:lnTo>
                  <a:cubicBezTo>
                    <a:pt x="0" y="16725"/>
                    <a:pt x="16725" y="0"/>
                    <a:pt x="373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439751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419179" cy="1413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69884" y="2493187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586568" y="2493187"/>
            <a:ext cx="3086100" cy="308610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528964" y="2493187"/>
            <a:ext cx="3086100" cy="308610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997411" y="2793091"/>
            <a:ext cx="2631047" cy="2486291"/>
          </a:xfrm>
          <a:custGeom>
            <a:avLst/>
            <a:gdLst/>
            <a:ahLst/>
            <a:cxnLst/>
            <a:rect r="r" b="b" t="t" l="l"/>
            <a:pathLst>
              <a:path h="2486291" w="2631047">
                <a:moveTo>
                  <a:pt x="0" y="0"/>
                </a:moveTo>
                <a:lnTo>
                  <a:pt x="2631046" y="0"/>
                </a:lnTo>
                <a:lnTo>
                  <a:pt x="2631046" y="2486292"/>
                </a:lnTo>
                <a:lnTo>
                  <a:pt x="0" y="24862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969403" y="2793091"/>
            <a:ext cx="2320429" cy="2486291"/>
          </a:xfrm>
          <a:custGeom>
            <a:avLst/>
            <a:gdLst/>
            <a:ahLst/>
            <a:cxnLst/>
            <a:rect r="r" b="b" t="t" l="l"/>
            <a:pathLst>
              <a:path h="2486291" w="2320429">
                <a:moveTo>
                  <a:pt x="0" y="0"/>
                </a:moveTo>
                <a:lnTo>
                  <a:pt x="2320429" y="0"/>
                </a:lnTo>
                <a:lnTo>
                  <a:pt x="2320429" y="2486292"/>
                </a:lnTo>
                <a:lnTo>
                  <a:pt x="0" y="24862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3700771" y="2998321"/>
            <a:ext cx="2742487" cy="2075832"/>
          </a:xfrm>
          <a:custGeom>
            <a:avLst/>
            <a:gdLst/>
            <a:ahLst/>
            <a:cxnLst/>
            <a:rect r="r" b="b" t="t" l="l"/>
            <a:pathLst>
              <a:path h="2075832" w="2742487">
                <a:moveTo>
                  <a:pt x="0" y="0"/>
                </a:moveTo>
                <a:lnTo>
                  <a:pt x="2742487" y="0"/>
                </a:lnTo>
                <a:lnTo>
                  <a:pt x="2742487" y="2075832"/>
                </a:lnTo>
                <a:lnTo>
                  <a:pt x="0" y="20758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390005" y="667746"/>
            <a:ext cx="15414558" cy="2125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0"/>
              </a:lnSpc>
            </a:pPr>
            <a:r>
              <a:rPr lang="en-US" sz="80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Kết quả đạt được từ nghiên cứu cảm xúc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05570" y="5660596"/>
            <a:ext cx="3414729" cy="746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4"/>
              </a:lnSpc>
            </a:pPr>
            <a:r>
              <a:rPr lang="en-US" sz="28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Hiệu suất Residual Masking Network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436636" y="5660596"/>
            <a:ext cx="3414729" cy="746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4"/>
              </a:lnSpc>
            </a:pPr>
            <a:r>
              <a:rPr lang="en-US" sz="28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So sánh với các mô hình khác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116804" y="5660596"/>
            <a:ext cx="3687759" cy="746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4"/>
              </a:lnSpc>
            </a:pPr>
            <a:r>
              <a:rPr lang="en-US" sz="28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Học kết hợp nâng cao hiệu suất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9580" y="6634124"/>
            <a:ext cx="4595473" cy="897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9"/>
              </a:lnSpc>
            </a:pPr>
            <a:r>
              <a:rPr lang="en-US" sz="2300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Mô hình này đạt 74.14% độ chính xác trên FER2013, vượt qua nhiều kiến trúc CNN hiện đại.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846263" y="6511315"/>
            <a:ext cx="4595473" cy="897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9"/>
              </a:lnSpc>
            </a:pPr>
            <a:r>
              <a:rPr lang="en-US" sz="2300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Residual Masking Network vượt trội hơn VGG19 (70.8%), ResNet18 (72.9%) và DenseNet121 (73.16%).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662947" y="6511315"/>
            <a:ext cx="4595473" cy="1192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9"/>
              </a:lnSpc>
            </a:pPr>
            <a:r>
              <a:rPr lang="en-US" sz="2300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Phương pháp học kết hợp đạt 76.82% độ chính xác, vượt qua các phương pháp khác như Ensemble 8 CNNs.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9357" y="-316594"/>
            <a:ext cx="18966714" cy="10920189"/>
            <a:chOff x="0" y="0"/>
            <a:chExt cx="4995349" cy="2876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95349" cy="2876099"/>
            </a:xfrm>
            <a:custGeom>
              <a:avLst/>
              <a:gdLst/>
              <a:ahLst/>
              <a:cxnLst/>
              <a:rect r="r" b="b" t="t" l="l"/>
              <a:pathLst>
                <a:path h="2876099" w="4995349">
                  <a:moveTo>
                    <a:pt x="0" y="0"/>
                  </a:moveTo>
                  <a:lnTo>
                    <a:pt x="4995349" y="0"/>
                  </a:lnTo>
                  <a:lnTo>
                    <a:pt x="4995349" y="2876099"/>
                  </a:lnTo>
                  <a:lnTo>
                    <a:pt x="0" y="28760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524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95349" cy="2914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33094" y="4036237"/>
            <a:ext cx="5388446" cy="5222063"/>
            <a:chOff x="0" y="0"/>
            <a:chExt cx="1419179" cy="1375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9179" cy="1375358"/>
            </a:xfrm>
            <a:custGeom>
              <a:avLst/>
              <a:gdLst/>
              <a:ahLst/>
              <a:cxnLst/>
              <a:rect r="r" b="b" t="t" l="l"/>
              <a:pathLst>
                <a:path h="1375358" w="1419179">
                  <a:moveTo>
                    <a:pt x="37356" y="0"/>
                  </a:moveTo>
                  <a:lnTo>
                    <a:pt x="1381823" y="0"/>
                  </a:lnTo>
                  <a:cubicBezTo>
                    <a:pt x="1402454" y="0"/>
                    <a:pt x="1419179" y="16725"/>
                    <a:pt x="1419179" y="37356"/>
                  </a:cubicBezTo>
                  <a:lnTo>
                    <a:pt x="1419179" y="1338002"/>
                  </a:lnTo>
                  <a:cubicBezTo>
                    <a:pt x="1419179" y="1358633"/>
                    <a:pt x="1402454" y="1375358"/>
                    <a:pt x="1381823" y="1375358"/>
                  </a:cubicBezTo>
                  <a:lnTo>
                    <a:pt x="37356" y="1375358"/>
                  </a:lnTo>
                  <a:cubicBezTo>
                    <a:pt x="16725" y="1375358"/>
                    <a:pt x="0" y="1358633"/>
                    <a:pt x="0" y="1338002"/>
                  </a:cubicBezTo>
                  <a:lnTo>
                    <a:pt x="0" y="37356"/>
                  </a:lnTo>
                  <a:cubicBezTo>
                    <a:pt x="0" y="16725"/>
                    <a:pt x="16725" y="0"/>
                    <a:pt x="373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439751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419179" cy="1413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449777" y="4036237"/>
            <a:ext cx="5388446" cy="5222063"/>
            <a:chOff x="0" y="0"/>
            <a:chExt cx="1419179" cy="137535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19179" cy="1375358"/>
            </a:xfrm>
            <a:custGeom>
              <a:avLst/>
              <a:gdLst/>
              <a:ahLst/>
              <a:cxnLst/>
              <a:rect r="r" b="b" t="t" l="l"/>
              <a:pathLst>
                <a:path h="1375358" w="1419179">
                  <a:moveTo>
                    <a:pt x="37356" y="0"/>
                  </a:moveTo>
                  <a:lnTo>
                    <a:pt x="1381823" y="0"/>
                  </a:lnTo>
                  <a:cubicBezTo>
                    <a:pt x="1402454" y="0"/>
                    <a:pt x="1419179" y="16725"/>
                    <a:pt x="1419179" y="37356"/>
                  </a:cubicBezTo>
                  <a:lnTo>
                    <a:pt x="1419179" y="1338002"/>
                  </a:lnTo>
                  <a:cubicBezTo>
                    <a:pt x="1419179" y="1358633"/>
                    <a:pt x="1402454" y="1375358"/>
                    <a:pt x="1381823" y="1375358"/>
                  </a:cubicBezTo>
                  <a:lnTo>
                    <a:pt x="37356" y="1375358"/>
                  </a:lnTo>
                  <a:cubicBezTo>
                    <a:pt x="16725" y="1375358"/>
                    <a:pt x="0" y="1358633"/>
                    <a:pt x="0" y="1338002"/>
                  </a:cubicBezTo>
                  <a:lnTo>
                    <a:pt x="0" y="37356"/>
                  </a:lnTo>
                  <a:cubicBezTo>
                    <a:pt x="0" y="16725"/>
                    <a:pt x="16725" y="0"/>
                    <a:pt x="373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439751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419179" cy="1413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266461" y="4036237"/>
            <a:ext cx="5388446" cy="5222063"/>
            <a:chOff x="0" y="0"/>
            <a:chExt cx="1419179" cy="137535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19179" cy="1375358"/>
            </a:xfrm>
            <a:custGeom>
              <a:avLst/>
              <a:gdLst/>
              <a:ahLst/>
              <a:cxnLst/>
              <a:rect r="r" b="b" t="t" l="l"/>
              <a:pathLst>
                <a:path h="1375358" w="1419179">
                  <a:moveTo>
                    <a:pt x="37356" y="0"/>
                  </a:moveTo>
                  <a:lnTo>
                    <a:pt x="1381823" y="0"/>
                  </a:lnTo>
                  <a:cubicBezTo>
                    <a:pt x="1402454" y="0"/>
                    <a:pt x="1419179" y="16725"/>
                    <a:pt x="1419179" y="37356"/>
                  </a:cubicBezTo>
                  <a:lnTo>
                    <a:pt x="1419179" y="1338002"/>
                  </a:lnTo>
                  <a:cubicBezTo>
                    <a:pt x="1419179" y="1358633"/>
                    <a:pt x="1402454" y="1375358"/>
                    <a:pt x="1381823" y="1375358"/>
                  </a:cubicBezTo>
                  <a:lnTo>
                    <a:pt x="37356" y="1375358"/>
                  </a:lnTo>
                  <a:cubicBezTo>
                    <a:pt x="16725" y="1375358"/>
                    <a:pt x="0" y="1358633"/>
                    <a:pt x="0" y="1338002"/>
                  </a:cubicBezTo>
                  <a:lnTo>
                    <a:pt x="0" y="37356"/>
                  </a:lnTo>
                  <a:cubicBezTo>
                    <a:pt x="0" y="16725"/>
                    <a:pt x="16725" y="0"/>
                    <a:pt x="373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439751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419179" cy="1413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69884" y="2493187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586568" y="2493187"/>
            <a:ext cx="3086100" cy="308610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528964" y="2493187"/>
            <a:ext cx="3086100" cy="308610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997411" y="2793091"/>
            <a:ext cx="2631047" cy="2486291"/>
          </a:xfrm>
          <a:custGeom>
            <a:avLst/>
            <a:gdLst/>
            <a:ahLst/>
            <a:cxnLst/>
            <a:rect r="r" b="b" t="t" l="l"/>
            <a:pathLst>
              <a:path h="2486291" w="2631047">
                <a:moveTo>
                  <a:pt x="0" y="0"/>
                </a:moveTo>
                <a:lnTo>
                  <a:pt x="2631046" y="0"/>
                </a:lnTo>
                <a:lnTo>
                  <a:pt x="2631046" y="2486292"/>
                </a:lnTo>
                <a:lnTo>
                  <a:pt x="0" y="24862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969403" y="2793091"/>
            <a:ext cx="2320429" cy="2486291"/>
          </a:xfrm>
          <a:custGeom>
            <a:avLst/>
            <a:gdLst/>
            <a:ahLst/>
            <a:cxnLst/>
            <a:rect r="r" b="b" t="t" l="l"/>
            <a:pathLst>
              <a:path h="2486291" w="2320429">
                <a:moveTo>
                  <a:pt x="0" y="0"/>
                </a:moveTo>
                <a:lnTo>
                  <a:pt x="2320429" y="0"/>
                </a:lnTo>
                <a:lnTo>
                  <a:pt x="2320429" y="2486292"/>
                </a:lnTo>
                <a:lnTo>
                  <a:pt x="0" y="24862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3700771" y="2998321"/>
            <a:ext cx="2742487" cy="2075832"/>
          </a:xfrm>
          <a:custGeom>
            <a:avLst/>
            <a:gdLst/>
            <a:ahLst/>
            <a:cxnLst/>
            <a:rect r="r" b="b" t="t" l="l"/>
            <a:pathLst>
              <a:path h="2075832" w="2742487">
                <a:moveTo>
                  <a:pt x="0" y="0"/>
                </a:moveTo>
                <a:lnTo>
                  <a:pt x="2742487" y="0"/>
                </a:lnTo>
                <a:lnTo>
                  <a:pt x="2742487" y="2075832"/>
                </a:lnTo>
                <a:lnTo>
                  <a:pt x="0" y="20758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390005" y="667746"/>
            <a:ext cx="15414558" cy="2125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0"/>
              </a:lnSpc>
            </a:pPr>
            <a:r>
              <a:rPr lang="en-US" sz="80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Kết quả đạt được từ nghiên cứu cảm xúc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605570" y="5660596"/>
            <a:ext cx="3414729" cy="746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4"/>
              </a:lnSpc>
            </a:pPr>
            <a:r>
              <a:rPr lang="en-US" sz="28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Hiệu quả trên tập dữ liệu VEMO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436636" y="5660596"/>
            <a:ext cx="3414729" cy="746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4"/>
              </a:lnSpc>
            </a:pPr>
            <a:r>
              <a:rPr lang="en-US" sz="28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Khả năng tổng quát hóa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116804" y="5660596"/>
            <a:ext cx="3687759" cy="746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4"/>
              </a:lnSpc>
            </a:pPr>
            <a:r>
              <a:rPr lang="en-US" sz="28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Tác động của cơ chế chú ý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9580" y="6634124"/>
            <a:ext cx="4595473" cy="1192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9"/>
              </a:lnSpc>
            </a:pPr>
            <a:r>
              <a:rPr lang="en-US" sz="2300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Residual Masking Network đạt 65.949% trên VEMO, cao hơn ResNet18 (63.94%) và ResNet34 (64.84%).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846263" y="6511315"/>
            <a:ext cx="4595473" cy="1192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9"/>
              </a:lnSpc>
            </a:pPr>
            <a:r>
              <a:rPr lang="en-US" sz="2300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Mô hình cho thấy khả năng thích nghi với dữ liệu đặc thù văn hóa Việt Nam, mở ra tiềm năng cho nghiên cứu tiếp theo.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662947" y="6511315"/>
            <a:ext cx="4595473" cy="1192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9"/>
              </a:lnSpc>
            </a:pPr>
            <a:r>
              <a:rPr lang="en-US" sz="2300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Cơ chế chú ý giúp mô hình tập trung vào vùng quan trọng như mắt, miệng, cải thiện khả năng phân loại.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39357" y="-316594"/>
            <a:ext cx="18966714" cy="10920189"/>
            <a:chOff x="0" y="0"/>
            <a:chExt cx="4995349" cy="28760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95349" cy="2876099"/>
            </a:xfrm>
            <a:custGeom>
              <a:avLst/>
              <a:gdLst/>
              <a:ahLst/>
              <a:cxnLst/>
              <a:rect r="r" b="b" t="t" l="l"/>
              <a:pathLst>
                <a:path h="2876099" w="4995349">
                  <a:moveTo>
                    <a:pt x="0" y="0"/>
                  </a:moveTo>
                  <a:lnTo>
                    <a:pt x="4995349" y="0"/>
                  </a:lnTo>
                  <a:lnTo>
                    <a:pt x="4995349" y="2876099"/>
                  </a:lnTo>
                  <a:lnTo>
                    <a:pt x="0" y="28760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524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995349" cy="2914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336610" y="4175166"/>
            <a:ext cx="5388446" cy="5222063"/>
            <a:chOff x="0" y="0"/>
            <a:chExt cx="1419179" cy="13753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9179" cy="1375358"/>
            </a:xfrm>
            <a:custGeom>
              <a:avLst/>
              <a:gdLst/>
              <a:ahLst/>
              <a:cxnLst/>
              <a:rect r="r" b="b" t="t" l="l"/>
              <a:pathLst>
                <a:path h="1375358" w="1419179">
                  <a:moveTo>
                    <a:pt x="37356" y="0"/>
                  </a:moveTo>
                  <a:lnTo>
                    <a:pt x="1381823" y="0"/>
                  </a:lnTo>
                  <a:cubicBezTo>
                    <a:pt x="1402454" y="0"/>
                    <a:pt x="1419179" y="16725"/>
                    <a:pt x="1419179" y="37356"/>
                  </a:cubicBezTo>
                  <a:lnTo>
                    <a:pt x="1419179" y="1338002"/>
                  </a:lnTo>
                  <a:cubicBezTo>
                    <a:pt x="1419179" y="1358633"/>
                    <a:pt x="1402454" y="1375358"/>
                    <a:pt x="1381823" y="1375358"/>
                  </a:cubicBezTo>
                  <a:lnTo>
                    <a:pt x="37356" y="1375358"/>
                  </a:lnTo>
                  <a:cubicBezTo>
                    <a:pt x="16725" y="1375358"/>
                    <a:pt x="0" y="1358633"/>
                    <a:pt x="0" y="1338002"/>
                  </a:cubicBezTo>
                  <a:lnTo>
                    <a:pt x="0" y="37356"/>
                  </a:lnTo>
                  <a:cubicBezTo>
                    <a:pt x="0" y="16725"/>
                    <a:pt x="16725" y="0"/>
                    <a:pt x="373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439751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419179" cy="1413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15389" y="4175166"/>
            <a:ext cx="5388446" cy="5222063"/>
            <a:chOff x="0" y="0"/>
            <a:chExt cx="1419179" cy="137535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19179" cy="1375358"/>
            </a:xfrm>
            <a:custGeom>
              <a:avLst/>
              <a:gdLst/>
              <a:ahLst/>
              <a:cxnLst/>
              <a:rect r="r" b="b" t="t" l="l"/>
              <a:pathLst>
                <a:path h="1375358" w="1419179">
                  <a:moveTo>
                    <a:pt x="37356" y="0"/>
                  </a:moveTo>
                  <a:lnTo>
                    <a:pt x="1381823" y="0"/>
                  </a:lnTo>
                  <a:cubicBezTo>
                    <a:pt x="1402454" y="0"/>
                    <a:pt x="1419179" y="16725"/>
                    <a:pt x="1419179" y="37356"/>
                  </a:cubicBezTo>
                  <a:lnTo>
                    <a:pt x="1419179" y="1338002"/>
                  </a:lnTo>
                  <a:cubicBezTo>
                    <a:pt x="1419179" y="1358633"/>
                    <a:pt x="1402454" y="1375358"/>
                    <a:pt x="1381823" y="1375358"/>
                  </a:cubicBezTo>
                  <a:lnTo>
                    <a:pt x="37356" y="1375358"/>
                  </a:lnTo>
                  <a:cubicBezTo>
                    <a:pt x="16725" y="1375358"/>
                    <a:pt x="0" y="1358633"/>
                    <a:pt x="0" y="1338002"/>
                  </a:cubicBezTo>
                  <a:lnTo>
                    <a:pt x="0" y="37356"/>
                  </a:lnTo>
                  <a:cubicBezTo>
                    <a:pt x="0" y="16725"/>
                    <a:pt x="16725" y="0"/>
                    <a:pt x="373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439751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419179" cy="14134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473400" y="2632116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352179" y="2632116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617192" y="2493187"/>
            <a:ext cx="3086100" cy="308610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4700927" y="2932020"/>
            <a:ext cx="2631047" cy="2486291"/>
          </a:xfrm>
          <a:custGeom>
            <a:avLst/>
            <a:gdLst/>
            <a:ahLst/>
            <a:cxnLst/>
            <a:rect r="r" b="b" t="t" l="l"/>
            <a:pathLst>
              <a:path h="2486291" w="2631047">
                <a:moveTo>
                  <a:pt x="0" y="0"/>
                </a:moveTo>
                <a:lnTo>
                  <a:pt x="2631047" y="0"/>
                </a:lnTo>
                <a:lnTo>
                  <a:pt x="2631047" y="2486291"/>
                </a:lnTo>
                <a:lnTo>
                  <a:pt x="0" y="24862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735015" y="2932020"/>
            <a:ext cx="2320429" cy="2486291"/>
          </a:xfrm>
          <a:custGeom>
            <a:avLst/>
            <a:gdLst/>
            <a:ahLst/>
            <a:cxnLst/>
            <a:rect r="r" b="b" t="t" l="l"/>
            <a:pathLst>
              <a:path h="2486291" w="2320429">
                <a:moveTo>
                  <a:pt x="0" y="0"/>
                </a:moveTo>
                <a:lnTo>
                  <a:pt x="2320429" y="0"/>
                </a:lnTo>
                <a:lnTo>
                  <a:pt x="2320429" y="2486291"/>
                </a:lnTo>
                <a:lnTo>
                  <a:pt x="0" y="24862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390005" y="667746"/>
            <a:ext cx="15414558" cy="2125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40"/>
              </a:lnSpc>
            </a:pPr>
            <a:r>
              <a:rPr lang="en-US" sz="80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Kết quả đạt được từ nghiên cứu cảm xúc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309086" y="5799524"/>
            <a:ext cx="3414729" cy="746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4"/>
              </a:lnSpc>
            </a:pPr>
            <a:r>
              <a:rPr lang="en-US" sz="28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Giá trị xây dựng tập dữ liệu VEMO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202247" y="5799524"/>
            <a:ext cx="3414729" cy="384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84"/>
              </a:lnSpc>
            </a:pPr>
            <a:r>
              <a:rPr lang="en-US" sz="28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Ứng dụng thực tiễn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733096" y="6773052"/>
            <a:ext cx="4595473" cy="1192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9"/>
              </a:lnSpc>
            </a:pPr>
            <a:r>
              <a:rPr lang="en-US" sz="2300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VEMO giúp đánh giá khả năng nhận diện cảm xúc trong bối cảnh văn hóa Việt Nam, quan trọng cho ứng dụng thực tế.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611875" y="6650244"/>
            <a:ext cx="4595473" cy="897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9"/>
              </a:lnSpc>
            </a:pPr>
            <a:r>
              <a:rPr lang="en-US" sz="2300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Kết quả nghiên cứu có thể áp dụng trong giám sát tâm lý, giáo dục, và giao tiếp người-máy.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66375" y="2458733"/>
            <a:ext cx="234548" cy="238532"/>
            <a:chOff x="0" y="0"/>
            <a:chExt cx="61774" cy="628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39688" y="2928802"/>
            <a:ext cx="122469" cy="12246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39302" y="1124299"/>
            <a:ext cx="15177092" cy="912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98"/>
              </a:lnSpc>
            </a:pPr>
            <a:r>
              <a:rPr lang="en-US" sz="66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Bối cảnh và tầm quan trọng bài toán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54354" y="2446187"/>
            <a:ext cx="4625793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Ý nghĩa khoa học của bài toán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54354" y="2866944"/>
            <a:ext cx="568509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G</a:t>
            </a:r>
            <a:r>
              <a:rPr lang="en-US" sz="15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iúp máy tính hiểu và diễn giải tín hiệu cảm xúc của con người, thúc đẩy AI giao tiếp tự nhiên hơn.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939302" y="3679590"/>
            <a:ext cx="234548" cy="238532"/>
            <a:chOff x="0" y="0"/>
            <a:chExt cx="61774" cy="6282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112616" y="4149658"/>
            <a:ext cx="122469" cy="12246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327281" y="3667044"/>
            <a:ext cx="5437628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Ứng dụng trong giao tiếp người-máy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27281" y="4087801"/>
            <a:ext cx="568509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Trợ</a:t>
            </a:r>
            <a:r>
              <a:rPr lang="en-US" sz="15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lý ảo hiểu được trạng thái cảm xúc của người dùng, từ đó phản hồi phù hợp.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939302" y="4948072"/>
            <a:ext cx="234548" cy="238532"/>
            <a:chOff x="0" y="0"/>
            <a:chExt cx="61774" cy="6282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112616" y="5418140"/>
            <a:ext cx="122469" cy="122469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2327281" y="4935526"/>
            <a:ext cx="4625793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Vai trò trong y tế và tâm lý học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327281" y="5356282"/>
            <a:ext cx="568509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Hỗ</a:t>
            </a:r>
            <a:r>
              <a:rPr lang="en-US" sz="15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trợ chẩn đoán rối loạn cảm xúc và theo dõi tâm lý bệnh nhân.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939302" y="6178453"/>
            <a:ext cx="234548" cy="238532"/>
            <a:chOff x="0" y="0"/>
            <a:chExt cx="61774" cy="6282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2112616" y="6648522"/>
            <a:ext cx="122469" cy="122469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2327281" y="6165907"/>
            <a:ext cx="4625793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Cá nhân hóa giáo dục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327281" y="6586664"/>
            <a:ext cx="5685097" cy="27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N</a:t>
            </a:r>
            <a:r>
              <a:rPr lang="en-US" sz="15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hận biết cảm xúc học sinh để tạo trải nghiệm học tập tốt hơn.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1939302" y="7323110"/>
            <a:ext cx="234548" cy="238532"/>
            <a:chOff x="0" y="0"/>
            <a:chExt cx="61774" cy="6282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2112616" y="7793178"/>
            <a:ext cx="122469" cy="122469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2327281" y="7310564"/>
            <a:ext cx="4625793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An ninh và giám sát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2327281" y="7731321"/>
            <a:ext cx="568509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Ph</a:t>
            </a:r>
            <a:r>
              <a:rPr lang="en-US" sz="15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át hiện hành vi bất thường từ biểu cảm khuôn mặt trong hệ thống camera.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9554921" y="2440512"/>
            <a:ext cx="234548" cy="238532"/>
            <a:chOff x="0" y="0"/>
            <a:chExt cx="61774" cy="62823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9728234" y="2910580"/>
            <a:ext cx="122469" cy="122469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9942900" y="2427966"/>
            <a:ext cx="5410556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Thách thức trong nhận diện cảm xúc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9942900" y="2848723"/>
            <a:ext cx="568509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Sự</a:t>
            </a:r>
            <a:r>
              <a:rPr lang="en-US" sz="15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khác biệt văn hóa và phức tạp của biểu cảm hỗn hợp gây khó khăn cho hệ thống.</a:t>
            </a:r>
          </a:p>
        </p:txBody>
      </p:sp>
      <p:grpSp>
        <p:nvGrpSpPr>
          <p:cNvPr name="Group 51" id="51"/>
          <p:cNvGrpSpPr/>
          <p:nvPr/>
        </p:nvGrpSpPr>
        <p:grpSpPr>
          <a:xfrm rot="0">
            <a:off x="9527848" y="3661369"/>
            <a:ext cx="234548" cy="238532"/>
            <a:chOff x="0" y="0"/>
            <a:chExt cx="61774" cy="62823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9701162" y="4131437"/>
            <a:ext cx="122469" cy="122469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7" id="57"/>
          <p:cNvSpPr txBox="true"/>
          <p:nvPr/>
        </p:nvSpPr>
        <p:spPr>
          <a:xfrm rot="0">
            <a:off x="9915827" y="3648823"/>
            <a:ext cx="568509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Hướng tiếp cận tiên tiến của luận văn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9915827" y="4069579"/>
            <a:ext cx="568509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Kết hợp</a:t>
            </a:r>
            <a:r>
              <a:rPr lang="en-US" sz="15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học sâu và cơ chế chú ý để cải thiện độ chính xác nhận diện cảm xúc.</a:t>
            </a:r>
          </a:p>
        </p:txBody>
      </p:sp>
      <p:grpSp>
        <p:nvGrpSpPr>
          <p:cNvPr name="Group 59" id="59"/>
          <p:cNvGrpSpPr/>
          <p:nvPr/>
        </p:nvGrpSpPr>
        <p:grpSpPr>
          <a:xfrm rot="0">
            <a:off x="9527848" y="4929850"/>
            <a:ext cx="234548" cy="238532"/>
            <a:chOff x="0" y="0"/>
            <a:chExt cx="61774" cy="62823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9701162" y="5399919"/>
            <a:ext cx="122469" cy="122469"/>
            <a:chOff x="0" y="0"/>
            <a:chExt cx="812800" cy="812800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5" id="65"/>
          <p:cNvSpPr txBox="true"/>
          <p:nvPr/>
        </p:nvSpPr>
        <p:spPr>
          <a:xfrm rot="0">
            <a:off x="9915827" y="4917304"/>
            <a:ext cx="4625793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Tập dữ liệu VEMO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9915827" y="5338061"/>
            <a:ext cx="568509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Cung</a:t>
            </a:r>
            <a:r>
              <a:rPr lang="en-US" sz="15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cấp dữ liệu dành riêng cho người Việt Nam, bổ sung tài nguyên nghiên cứu.</a:t>
            </a:r>
          </a:p>
        </p:txBody>
      </p:sp>
      <p:grpSp>
        <p:nvGrpSpPr>
          <p:cNvPr name="Group 67" id="67"/>
          <p:cNvGrpSpPr/>
          <p:nvPr/>
        </p:nvGrpSpPr>
        <p:grpSpPr>
          <a:xfrm rot="0">
            <a:off x="-339357" y="-316594"/>
            <a:ext cx="18966714" cy="10920189"/>
            <a:chOff x="0" y="0"/>
            <a:chExt cx="4995349" cy="2876099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4995349" cy="2876099"/>
            </a:xfrm>
            <a:custGeom>
              <a:avLst/>
              <a:gdLst/>
              <a:ahLst/>
              <a:cxnLst/>
              <a:rect r="r" b="b" t="t" l="l"/>
              <a:pathLst>
                <a:path h="2876099" w="4995349">
                  <a:moveTo>
                    <a:pt x="0" y="0"/>
                  </a:moveTo>
                  <a:lnTo>
                    <a:pt x="4995349" y="0"/>
                  </a:lnTo>
                  <a:lnTo>
                    <a:pt x="4995349" y="2876099"/>
                  </a:lnTo>
                  <a:lnTo>
                    <a:pt x="0" y="28760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524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69" id="69"/>
            <p:cNvSpPr txBox="true"/>
            <p:nvPr/>
          </p:nvSpPr>
          <p:spPr>
            <a:xfrm>
              <a:off x="0" y="-38100"/>
              <a:ext cx="4995349" cy="2914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04901">
            <a:off x="1841903" y="6867579"/>
            <a:ext cx="3782395" cy="2442647"/>
          </a:xfrm>
          <a:custGeom>
            <a:avLst/>
            <a:gdLst/>
            <a:ahLst/>
            <a:cxnLst/>
            <a:rect r="r" b="b" t="t" l="l"/>
            <a:pathLst>
              <a:path h="2442647" w="3782395">
                <a:moveTo>
                  <a:pt x="0" y="0"/>
                </a:moveTo>
                <a:lnTo>
                  <a:pt x="3782395" y="0"/>
                </a:lnTo>
                <a:lnTo>
                  <a:pt x="3782395" y="2442647"/>
                </a:lnTo>
                <a:lnTo>
                  <a:pt x="0" y="2442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3336" y="3465221"/>
            <a:ext cx="6533003" cy="3031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28"/>
              </a:lnSpc>
            </a:pPr>
            <a:r>
              <a:rPr lang="en-US" sz="76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Định hướng kỹ thuật của luận văn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535634" y="1890961"/>
            <a:ext cx="234548" cy="238532"/>
            <a:chOff x="0" y="0"/>
            <a:chExt cx="61774" cy="6282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7950686" y="1830205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Phát triển Residual Masking Network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50686" y="2336493"/>
            <a:ext cx="9921621" cy="34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Luận văn phát triển kiến trúc mới t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ích hợp cơ chế chú ý trong trích xuất đặc trưng.</a:t>
            </a:r>
          </a:p>
        </p:txBody>
      </p:sp>
      <p:sp>
        <p:nvSpPr>
          <p:cNvPr name="AutoShape 9" id="9"/>
          <p:cNvSpPr/>
          <p:nvPr/>
        </p:nvSpPr>
        <p:spPr>
          <a:xfrm>
            <a:off x="7535634" y="2961968"/>
            <a:ext cx="103366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7535634" y="3346575"/>
            <a:ext cx="234548" cy="238532"/>
            <a:chOff x="0" y="0"/>
            <a:chExt cx="61774" cy="6282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950686" y="3285818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Sử dụng kỹ thuật masking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950686" y="3719081"/>
            <a:ext cx="9921621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Mô hình tập trung vào các vùng quan trọng của khuôn mặt để 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cải thiện độ chính xác phân loại cảm xúc.</a:t>
            </a:r>
          </a:p>
        </p:txBody>
      </p:sp>
      <p:sp>
        <p:nvSpPr>
          <p:cNvPr name="AutoShape 15" id="15"/>
          <p:cNvSpPr/>
          <p:nvPr/>
        </p:nvSpPr>
        <p:spPr>
          <a:xfrm>
            <a:off x="7535634" y="4417582"/>
            <a:ext cx="103366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7535634" y="4802188"/>
            <a:ext cx="234548" cy="238532"/>
            <a:chOff x="0" y="0"/>
            <a:chExt cx="61774" cy="6282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950686" y="4741432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Dữ liệu huấn luyện phong phú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950686" y="5304869"/>
            <a:ext cx="10337314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Mô hình được huấn luyện trên FER2013 và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tập dữ liệu VEMO cho người Việt Nam.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21" id="21"/>
          <p:cNvSpPr/>
          <p:nvPr/>
        </p:nvSpPr>
        <p:spPr>
          <a:xfrm>
            <a:off x="7535634" y="5873195"/>
            <a:ext cx="103366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7535634" y="6257801"/>
            <a:ext cx="234548" cy="238532"/>
            <a:chOff x="0" y="0"/>
            <a:chExt cx="61774" cy="6282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7950686" y="6197045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Khám phá phương pháp học kết hợp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950686" y="6582586"/>
            <a:ext cx="9921621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Kết hợp Residual Masking Network với 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các mô hình CNN khác để nâng cao hiệu suất.</a:t>
            </a:r>
          </a:p>
        </p:txBody>
      </p:sp>
      <p:sp>
        <p:nvSpPr>
          <p:cNvPr name="AutoShape 27" id="27"/>
          <p:cNvSpPr/>
          <p:nvPr/>
        </p:nvSpPr>
        <p:spPr>
          <a:xfrm>
            <a:off x="7535634" y="7328808"/>
            <a:ext cx="103366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0">
            <a:off x="7535634" y="7713415"/>
            <a:ext cx="234548" cy="238532"/>
            <a:chOff x="0" y="0"/>
            <a:chExt cx="61774" cy="6282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7950686" y="7652658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Tăng cường tính tổng quát hóa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950686" y="8041278"/>
            <a:ext cx="9921621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Mục tiêu là không chỉ nâng cao độ 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chính xác mà còn tăng tính tổng quát của mô hình.</a:t>
            </a:r>
          </a:p>
        </p:txBody>
      </p:sp>
      <p:sp>
        <p:nvSpPr>
          <p:cNvPr name="AutoShape 33" id="33"/>
          <p:cNvSpPr/>
          <p:nvPr/>
        </p:nvSpPr>
        <p:spPr>
          <a:xfrm>
            <a:off x="7535634" y="8784422"/>
            <a:ext cx="10336673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0">
            <a:off x="-339357" y="-316594"/>
            <a:ext cx="18966714" cy="10920189"/>
            <a:chOff x="0" y="0"/>
            <a:chExt cx="4995349" cy="287609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995349" cy="2876099"/>
            </a:xfrm>
            <a:custGeom>
              <a:avLst/>
              <a:gdLst/>
              <a:ahLst/>
              <a:cxnLst/>
              <a:rect r="r" b="b" t="t" l="l"/>
              <a:pathLst>
                <a:path h="2876099" w="4995349">
                  <a:moveTo>
                    <a:pt x="0" y="0"/>
                  </a:moveTo>
                  <a:lnTo>
                    <a:pt x="4995349" y="0"/>
                  </a:lnTo>
                  <a:lnTo>
                    <a:pt x="4995349" y="2876099"/>
                  </a:lnTo>
                  <a:lnTo>
                    <a:pt x="0" y="28760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524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4995349" cy="2914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9302" y="733274"/>
            <a:ext cx="15177092" cy="780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1"/>
              </a:lnSpc>
            </a:pPr>
            <a:r>
              <a:rPr lang="en-US" sz="57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Tác giả nghiên cứu về cảm xúc khuôn mặt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284107" y="-266908"/>
            <a:ext cx="18854737" cy="10820815"/>
            <a:chOff x="0" y="0"/>
            <a:chExt cx="4965857" cy="28499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65857" cy="2849927"/>
            </a:xfrm>
            <a:custGeom>
              <a:avLst/>
              <a:gdLst/>
              <a:ahLst/>
              <a:cxnLst/>
              <a:rect r="r" b="b" t="t" l="l"/>
              <a:pathLst>
                <a:path h="2849927" w="4965857">
                  <a:moveTo>
                    <a:pt x="0" y="0"/>
                  </a:moveTo>
                  <a:lnTo>
                    <a:pt x="4965857" y="0"/>
                  </a:lnTo>
                  <a:lnTo>
                    <a:pt x="4965857" y="2849927"/>
                  </a:lnTo>
                  <a:lnTo>
                    <a:pt x="0" y="2849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524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965857" cy="2888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031824" y="1456222"/>
            <a:ext cx="6330156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Khám phá nghiên cứu về nhận diện cảm xúc khuôn mặt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07555" y="2392793"/>
            <a:ext cx="234548" cy="238532"/>
            <a:chOff x="0" y="0"/>
            <a:chExt cx="61774" cy="6282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922607" y="2332036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Tác giả và chuyên ngành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22607" y="2893790"/>
            <a:ext cx="14441310" cy="34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Phạm Quý Luận, sinh viên Khoa học Máy tính tại Trường Đại 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học Bách Khoa, chuyên về trí tuệ nhân tạo.</a:t>
            </a:r>
          </a:p>
        </p:txBody>
      </p:sp>
      <p:sp>
        <p:nvSpPr>
          <p:cNvPr name="AutoShape 12" id="12"/>
          <p:cNvSpPr/>
          <p:nvPr/>
        </p:nvSpPr>
        <p:spPr>
          <a:xfrm>
            <a:off x="1507555" y="3463800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1507555" y="3905556"/>
            <a:ext cx="234548" cy="238532"/>
            <a:chOff x="0" y="0"/>
            <a:chExt cx="61774" cy="6282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922607" y="3844800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Nơi công bố nghiên cứu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22607" y="4406553"/>
            <a:ext cx="14441310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Luận văn được bảo vệ tại Khoa Khoa học - Kỹ thuật Máy tính, trường 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hàng đầu về công nghệ tại Việt Nam.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18" id="18"/>
          <p:cNvSpPr/>
          <p:nvPr/>
        </p:nvSpPr>
        <p:spPr>
          <a:xfrm>
            <a:off x="1507555" y="4976563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9" id="19"/>
          <p:cNvGrpSpPr/>
          <p:nvPr/>
        </p:nvGrpSpPr>
        <p:grpSpPr>
          <a:xfrm rot="0">
            <a:off x="1507555" y="5416635"/>
            <a:ext cx="234548" cy="238532"/>
            <a:chOff x="0" y="0"/>
            <a:chExt cx="61774" cy="62823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922607" y="5355879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Nội dung nghiên cứu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22607" y="5917632"/>
            <a:ext cx="14441310" cy="349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Nghiên cứu về nhận diện cảm xúc khuôn mặt, ứng dụng các kỹ thuật 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học sâu tiên tiến.</a:t>
            </a:r>
          </a:p>
        </p:txBody>
      </p:sp>
      <p:sp>
        <p:nvSpPr>
          <p:cNvPr name="AutoShape 24" id="24"/>
          <p:cNvSpPr/>
          <p:nvPr/>
        </p:nvSpPr>
        <p:spPr>
          <a:xfrm>
            <a:off x="1507555" y="6487642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5" id="25"/>
          <p:cNvGrpSpPr/>
          <p:nvPr/>
        </p:nvGrpSpPr>
        <p:grpSpPr>
          <a:xfrm rot="0">
            <a:off x="1507555" y="6927714"/>
            <a:ext cx="234548" cy="238532"/>
            <a:chOff x="0" y="0"/>
            <a:chExt cx="61774" cy="62823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922607" y="6866958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Cam kết nghiên cứu độc lập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922607" y="7428712"/>
            <a:ext cx="14441310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Phạm Quý Luận cam kết nghiên cứu độc lập và chịu trách n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hiệm về tính trung thực.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30" id="30"/>
          <p:cNvSpPr/>
          <p:nvPr/>
        </p:nvSpPr>
        <p:spPr>
          <a:xfrm>
            <a:off x="1507555" y="7998721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1" id="31"/>
          <p:cNvGrpSpPr/>
          <p:nvPr/>
        </p:nvGrpSpPr>
        <p:grpSpPr>
          <a:xfrm rot="0">
            <a:off x="1507555" y="8438793"/>
            <a:ext cx="234548" cy="238532"/>
            <a:chOff x="0" y="0"/>
            <a:chExt cx="61774" cy="6282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922607" y="8378037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Đóng góp cho ngành AI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922607" y="8939791"/>
            <a:ext cx="14441310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Nghiên cứu đóng góp vào việc phát triển AI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tại Việt Nam, xây dựng tập dữ liệu VEMO.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36" id="36"/>
          <p:cNvSpPr/>
          <p:nvPr/>
        </p:nvSpPr>
        <p:spPr>
          <a:xfrm>
            <a:off x="1507555" y="9509800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81483" y="839318"/>
            <a:ext cx="15477817" cy="848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86"/>
              </a:lnSpc>
            </a:pPr>
            <a:r>
              <a:rPr lang="en-US" sz="62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Mục tiêu nghiên cứu cảm xúc mặt người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65614" y="1649455"/>
            <a:ext cx="5062802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Nghiên cứu về nhận diện cảm xúc mặt người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51566" y="2591075"/>
            <a:ext cx="234548" cy="238532"/>
            <a:chOff x="0" y="0"/>
            <a:chExt cx="61774" cy="6282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866618" y="2530319"/>
            <a:ext cx="6838841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Phát triển hệ thống nhận diện cảm xúc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51566" y="3092073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Xây dựng hệ thống nhận diện cảm xúc với độ chính xá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 cao, sử dụng học sâu.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9" id="9"/>
          <p:cNvSpPr/>
          <p:nvPr/>
        </p:nvSpPr>
        <p:spPr>
          <a:xfrm>
            <a:off x="1451566" y="4012823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451566" y="4340279"/>
            <a:ext cx="234548" cy="238532"/>
            <a:chOff x="0" y="0"/>
            <a:chExt cx="61774" cy="6282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866618" y="4279523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Kỹ thuật học sâu tiên tiến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51566" y="4841277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Tận dụng các kỹ thuật học sâu hiện đại để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giải quyết bài toán phức tạp.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15" id="15"/>
          <p:cNvSpPr/>
          <p:nvPr/>
        </p:nvSpPr>
        <p:spPr>
          <a:xfrm>
            <a:off x="1451566" y="5762027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1451566" y="6308559"/>
            <a:ext cx="234548" cy="238532"/>
            <a:chOff x="0" y="0"/>
            <a:chExt cx="61774" cy="6282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866618" y="6247802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Cải thiện hiệu suất kỹ thuật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51566" y="6809556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Nghiên cứu nhằm nâng cao 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hiệu suất của các mô hình nhận diện cảm xúc.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21" id="21"/>
          <p:cNvSpPr/>
          <p:nvPr/>
        </p:nvSpPr>
        <p:spPr>
          <a:xfrm>
            <a:off x="1451566" y="7730306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1451566" y="8276838"/>
            <a:ext cx="234548" cy="238532"/>
            <a:chOff x="0" y="0"/>
            <a:chExt cx="61774" cy="6282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866618" y="8216081"/>
            <a:ext cx="6664666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Đóng góp vào phát triển AI Việt Nam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51566" y="8777835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Góp phần vào sự phát triển trí tuệ nhân tạo tại Việt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Nam qua nghiên cứu này.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27" id="27"/>
          <p:cNvSpPr/>
          <p:nvPr/>
        </p:nvSpPr>
        <p:spPr>
          <a:xfrm>
            <a:off x="1451566" y="9698586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0">
            <a:off x="9834266" y="2591075"/>
            <a:ext cx="234548" cy="238532"/>
            <a:chOff x="0" y="0"/>
            <a:chExt cx="61774" cy="6282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0249318" y="2530319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Xây dựng tài nguyên dữ liệu mới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834266" y="3092073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Tạo lập tài nguyên dữ liệu để p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hục vụ cho nghiên cứu và ứng dụng thực tiễn.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33" id="33"/>
          <p:cNvSpPr/>
          <p:nvPr/>
        </p:nvSpPr>
        <p:spPr>
          <a:xfrm>
            <a:off x="9834266" y="4012823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0">
            <a:off x="9834266" y="4340279"/>
            <a:ext cx="234548" cy="238532"/>
            <a:chOff x="0" y="0"/>
            <a:chExt cx="61774" cy="6282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0249318" y="4279523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Mở ra ứng dụng thực tiễn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834266" y="4841277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Khả năng ứng dụng của kết quả nghiên cứu trong nhiều lĩn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 vực khác nhau.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39" id="39"/>
          <p:cNvSpPr/>
          <p:nvPr/>
        </p:nvSpPr>
        <p:spPr>
          <a:xfrm>
            <a:off x="9834266" y="5762027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0" id="40"/>
          <p:cNvGrpSpPr/>
          <p:nvPr/>
        </p:nvGrpSpPr>
        <p:grpSpPr>
          <a:xfrm rot="0">
            <a:off x="9834266" y="6308559"/>
            <a:ext cx="234548" cy="238532"/>
            <a:chOff x="0" y="0"/>
            <a:chExt cx="61774" cy="6282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10249318" y="6247802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Bốn mục tiêu trọng tâm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9834266" y="6809556"/>
            <a:ext cx="6921359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Luận văn định rõ bốn mục tiêu nghiên 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cứu chính, liên kết chặt chẽ với nhau.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45" id="45"/>
          <p:cNvSpPr/>
          <p:nvPr/>
        </p:nvSpPr>
        <p:spPr>
          <a:xfrm>
            <a:off x="9834266" y="7730306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6" id="46"/>
          <p:cNvGrpSpPr/>
          <p:nvPr/>
        </p:nvGrpSpPr>
        <p:grpSpPr>
          <a:xfrm rot="0">
            <a:off x="9834266" y="8276838"/>
            <a:ext cx="234548" cy="238532"/>
            <a:chOff x="0" y="0"/>
            <a:chExt cx="61774" cy="62823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10249318" y="8216081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Ý nghĩa thực tiễn của kết quả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9834266" y="8777835"/>
            <a:ext cx="7297462" cy="1054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Nhấn mạnh tầm quan trọng của 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các kết quả đạt được trong thực tế.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51" id="51"/>
          <p:cNvSpPr/>
          <p:nvPr/>
        </p:nvSpPr>
        <p:spPr>
          <a:xfrm>
            <a:off x="9834266" y="9698586"/>
            <a:ext cx="692135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2" id="52"/>
          <p:cNvGrpSpPr/>
          <p:nvPr/>
        </p:nvGrpSpPr>
        <p:grpSpPr>
          <a:xfrm rot="0">
            <a:off x="-284107" y="-266908"/>
            <a:ext cx="18854737" cy="10820815"/>
            <a:chOff x="0" y="0"/>
            <a:chExt cx="4965857" cy="2849927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4965857" cy="2849927"/>
            </a:xfrm>
            <a:custGeom>
              <a:avLst/>
              <a:gdLst/>
              <a:ahLst/>
              <a:cxnLst/>
              <a:rect r="r" b="b" t="t" l="l"/>
              <a:pathLst>
                <a:path h="2849927" w="4965857">
                  <a:moveTo>
                    <a:pt x="0" y="0"/>
                  </a:moveTo>
                  <a:lnTo>
                    <a:pt x="4965857" y="0"/>
                  </a:lnTo>
                  <a:lnTo>
                    <a:pt x="4965857" y="2849927"/>
                  </a:lnTo>
                  <a:lnTo>
                    <a:pt x="0" y="2849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524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54" id="54"/>
            <p:cNvSpPr txBox="true"/>
            <p:nvPr/>
          </p:nvSpPr>
          <p:spPr>
            <a:xfrm>
              <a:off x="0" y="-38100"/>
              <a:ext cx="4965857" cy="2888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664308" y="219324"/>
            <a:ext cx="20328028" cy="609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2"/>
              </a:lnSpc>
            </a:pPr>
            <a:r>
              <a:rPr lang="en-US" sz="44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Ứng dụng Residual Masking Network trong phân loại cảm xúc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507555" y="1137081"/>
            <a:ext cx="234548" cy="238532"/>
            <a:chOff x="0" y="0"/>
            <a:chExt cx="61774" cy="628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922607" y="1076325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Thiết kế Residual Masking Network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22607" y="1638079"/>
            <a:ext cx="14441310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Mạng học sâu tích 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hợp cơ chế chú ý để phân loại biểu cảm cảm xúc.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8" id="8"/>
          <p:cNvSpPr/>
          <p:nvPr/>
        </p:nvSpPr>
        <p:spPr>
          <a:xfrm>
            <a:off x="1507555" y="2208088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507555" y="2649845"/>
            <a:ext cx="234548" cy="238532"/>
            <a:chOff x="0" y="0"/>
            <a:chExt cx="61774" cy="6282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922607" y="2589088"/>
            <a:ext cx="8224730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Khắc phục hạn chế của mô hình truyền thống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22607" y="3150842"/>
            <a:ext cx="14441310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Mô hình truyền thống xử lý hình ảnh đồ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ng đều mà không tập trung vào vùng quan trọng.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14" id="14"/>
          <p:cNvSpPr/>
          <p:nvPr/>
        </p:nvSpPr>
        <p:spPr>
          <a:xfrm>
            <a:off x="1507555" y="3720852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1507555" y="4160924"/>
            <a:ext cx="234548" cy="238532"/>
            <a:chOff x="0" y="0"/>
            <a:chExt cx="61774" cy="6282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922607" y="4100167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Cơ chế chú ý trong mạng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22607" y="4661921"/>
            <a:ext cx="14441310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Cho phép mô hình tập trung phân tích các vùng đặc trưng như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mắt và miệng.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20" id="20"/>
          <p:cNvSpPr/>
          <p:nvPr/>
        </p:nvSpPr>
        <p:spPr>
          <a:xfrm>
            <a:off x="1507555" y="5231931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0">
            <a:off x="1507555" y="5672003"/>
            <a:ext cx="234548" cy="238532"/>
            <a:chOff x="0" y="0"/>
            <a:chExt cx="61774" cy="6282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922607" y="5611247"/>
            <a:ext cx="8224730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Nâng cao độ chính xác phân loại cảm xúc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922607" y="6173000"/>
            <a:ext cx="14441310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Mô hình cải thiện việc nhận diện các cảm xúc n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hư giận dữ, hạnh phúc, và buồn bã.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26" id="26"/>
          <p:cNvSpPr/>
          <p:nvPr/>
        </p:nvSpPr>
        <p:spPr>
          <a:xfrm>
            <a:off x="1507555" y="6743010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7" id="27"/>
          <p:cNvGrpSpPr/>
          <p:nvPr/>
        </p:nvGrpSpPr>
        <p:grpSpPr>
          <a:xfrm rot="0">
            <a:off x="1507555" y="7183082"/>
            <a:ext cx="234548" cy="238532"/>
            <a:chOff x="0" y="0"/>
            <a:chExt cx="61774" cy="6282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922607" y="7122326"/>
            <a:ext cx="9001552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Ứng dụng các tiến bộ mới nhất trong học sâu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922607" y="7684079"/>
            <a:ext cx="14441310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Phản ánh nỗ lực tích hợp công nghệ hiện đ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ại vào nhận diện cảm xúc.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32" id="32"/>
          <p:cNvSpPr/>
          <p:nvPr/>
        </p:nvSpPr>
        <p:spPr>
          <a:xfrm>
            <a:off x="1507555" y="8404805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1268127" y="10734409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0">
            <a:off x="1507555" y="8846561"/>
            <a:ext cx="234548" cy="238532"/>
            <a:chOff x="0" y="0"/>
            <a:chExt cx="61774" cy="6282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922607" y="8785805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So sánh với các mô hình tiêu chuẩn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922607" y="9347559"/>
            <a:ext cx="14441310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Đánh giá hiệu quả của Residual Masking Network so với ResNe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t, VGG, Inception.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39" id="39"/>
          <p:cNvSpPr/>
          <p:nvPr/>
        </p:nvSpPr>
        <p:spPr>
          <a:xfrm>
            <a:off x="1507555" y="10068284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617093"/>
            <a:ext cx="234548" cy="238532"/>
            <a:chOff x="0" y="0"/>
            <a:chExt cx="61774" cy="628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2014" y="3087161"/>
            <a:ext cx="122469" cy="12246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939302" y="1114774"/>
            <a:ext cx="16919055" cy="813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77"/>
              </a:lnSpc>
            </a:pPr>
            <a:r>
              <a:rPr lang="en-US" sz="59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Xây dựng và phát triển tập dữ liệu VEMO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6679" y="2604547"/>
            <a:ext cx="568509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Mục tiêu xây dựng tập dữ liệu VEMO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16679" y="3025303"/>
            <a:ext cx="7727321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Tậ</a:t>
            </a: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p dữ liệu này chứa hình ảnh khuôn mặt người Việt Nam phục vụ nghiên cứu nhận diện cảm xúc.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339357" y="-316594"/>
            <a:ext cx="18966714" cy="10920189"/>
            <a:chOff x="0" y="0"/>
            <a:chExt cx="4995349" cy="287609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95349" cy="2876099"/>
            </a:xfrm>
            <a:custGeom>
              <a:avLst/>
              <a:gdLst/>
              <a:ahLst/>
              <a:cxnLst/>
              <a:rect r="r" b="b" t="t" l="l"/>
              <a:pathLst>
                <a:path h="2876099" w="4995349">
                  <a:moveTo>
                    <a:pt x="0" y="0"/>
                  </a:moveTo>
                  <a:lnTo>
                    <a:pt x="4995349" y="0"/>
                  </a:lnTo>
                  <a:lnTo>
                    <a:pt x="4995349" y="2876099"/>
                  </a:lnTo>
                  <a:lnTo>
                    <a:pt x="0" y="28760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52450" cap="sq">
              <a:solidFill>
                <a:srgbClr val="004AAD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995349" cy="29141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700" y="3935104"/>
            <a:ext cx="234548" cy="238532"/>
            <a:chOff x="0" y="0"/>
            <a:chExt cx="61774" cy="6282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02014" y="4405173"/>
            <a:ext cx="122469" cy="12246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416679" y="3922558"/>
            <a:ext cx="568509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Đóng góp cho nghiên cứu địa phương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16679" y="4343315"/>
            <a:ext cx="7727321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VEMO giú</a:t>
            </a: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p giảm thiểu thiếu hụt dữ liệu về khuôn mặt và cảm xúc người Việt Nam.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028700" y="5253116"/>
            <a:ext cx="234548" cy="238532"/>
            <a:chOff x="0" y="0"/>
            <a:chExt cx="61774" cy="6282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02014" y="5723185"/>
            <a:ext cx="122469" cy="122469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416679" y="5240570"/>
            <a:ext cx="568509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Khắc phục hạn chế từ dữ liệu quốc tế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16679" y="5661327"/>
            <a:ext cx="7727321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Nhiều tậ</a:t>
            </a: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p dữ liệu quốc tế không phản ánh chính xác đặc điểm và biểu cảm của người Việt.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028700" y="6618753"/>
            <a:ext cx="234548" cy="238532"/>
            <a:chOff x="0" y="0"/>
            <a:chExt cx="61774" cy="62823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202014" y="7088821"/>
            <a:ext cx="122469" cy="122469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416679" y="6606207"/>
            <a:ext cx="568509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Phản ánh đặc điểm văn hóa Việt Nam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416679" y="7026964"/>
            <a:ext cx="7727321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Tậ</a:t>
            </a: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p dữ liệu sẽ thể hiện các sắc thái cảm xúc và biểu cảm văn hóa đặc trưng của Việt Nam.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9144000" y="2667738"/>
            <a:ext cx="234548" cy="238532"/>
            <a:chOff x="0" y="0"/>
            <a:chExt cx="61774" cy="62823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9317314" y="3137807"/>
            <a:ext cx="122469" cy="122469"/>
            <a:chOff x="0" y="0"/>
            <a:chExt cx="812800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9531979" y="2655193"/>
            <a:ext cx="659566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Nguồn tài nguyên cho nghiên cứu tiếp theo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9531979" y="3075949"/>
            <a:ext cx="7727321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VEMO</a:t>
            </a: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là nguồn tài nguyên quý giá cho các nghiên cứu AI liên quan đến cảm xúc và nhận diện.</a:t>
            </a:r>
          </a:p>
        </p:txBody>
      </p:sp>
      <p:grpSp>
        <p:nvGrpSpPr>
          <p:cNvPr name="Group 46" id="46"/>
          <p:cNvGrpSpPr/>
          <p:nvPr/>
        </p:nvGrpSpPr>
        <p:grpSpPr>
          <a:xfrm rot="0">
            <a:off x="9144000" y="3985750"/>
            <a:ext cx="234548" cy="238532"/>
            <a:chOff x="0" y="0"/>
            <a:chExt cx="61774" cy="62823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9317314" y="4455819"/>
            <a:ext cx="122469" cy="122469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9531979" y="3973204"/>
            <a:ext cx="568509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Thúc đẩy phát triển AI tại Việt Nam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9531979" y="4393961"/>
            <a:ext cx="7727321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Mục</a:t>
            </a: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tiêu của dự án không chỉ về kỹ thuật mà còn hỗ trợ sự phát triển công nghệ tại địa phương.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9144000" y="5303762"/>
            <a:ext cx="234548" cy="238532"/>
            <a:chOff x="0" y="0"/>
            <a:chExt cx="61774" cy="62823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9317314" y="5773831"/>
            <a:ext cx="122469" cy="122469"/>
            <a:chOff x="0" y="0"/>
            <a:chExt cx="812800" cy="8128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0" id="60"/>
          <p:cNvSpPr txBox="true"/>
          <p:nvPr/>
        </p:nvSpPr>
        <p:spPr>
          <a:xfrm rot="0">
            <a:off x="9531979" y="5291216"/>
            <a:ext cx="568509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Thách thức trong thu thập dữ liệu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9531979" y="5711973"/>
            <a:ext cx="7727321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Xây</a:t>
            </a: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dựng VEMO đặt ra nhiều thách thức về quy trình thu thập và gắn nhãn dữ liệu.</a:t>
            </a:r>
          </a:p>
        </p:txBody>
      </p:sp>
      <p:grpSp>
        <p:nvGrpSpPr>
          <p:cNvPr name="Group 62" id="62"/>
          <p:cNvGrpSpPr/>
          <p:nvPr/>
        </p:nvGrpSpPr>
        <p:grpSpPr>
          <a:xfrm rot="0">
            <a:off x="9144000" y="6669399"/>
            <a:ext cx="234548" cy="238532"/>
            <a:chOff x="0" y="0"/>
            <a:chExt cx="61774" cy="62823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65" id="65"/>
          <p:cNvGrpSpPr/>
          <p:nvPr/>
        </p:nvGrpSpPr>
        <p:grpSpPr>
          <a:xfrm rot="0">
            <a:off x="9317314" y="7139467"/>
            <a:ext cx="122469" cy="122469"/>
            <a:chOff x="0" y="0"/>
            <a:chExt cx="812800" cy="8128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8" id="68"/>
          <p:cNvSpPr txBox="true"/>
          <p:nvPr/>
        </p:nvSpPr>
        <p:spPr>
          <a:xfrm rot="0">
            <a:off x="9531979" y="6656853"/>
            <a:ext cx="5685097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4"/>
              </a:lnSpc>
            </a:pPr>
            <a:r>
              <a:rPr lang="en-US" sz="24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Cam kết tạo giá trị bền vững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9531979" y="7077610"/>
            <a:ext cx="7727321" cy="6305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Luận văn khẳng định cam</a:t>
            </a:r>
            <a:r>
              <a:rPr lang="en-US" sz="1800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kết trong việc tạo ra giá trị cho cộng đồng nghiên cứu và xã hội.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9302" y="152204"/>
            <a:ext cx="15177092" cy="780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1"/>
              </a:lnSpc>
            </a:pPr>
            <a:r>
              <a:rPr lang="en-US" sz="5700" b="true">
                <a:solidFill>
                  <a:srgbClr val="004AAD"/>
                </a:solidFill>
                <a:latin typeface="Cocomat Pro Bold"/>
                <a:ea typeface="Cocomat Pro Bold"/>
                <a:cs typeface="Cocomat Pro Bold"/>
                <a:sym typeface="Cocomat Pro Bold"/>
              </a:rPr>
              <a:t>Tăng cường độ chính xác hệ thống cảm xúc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39302" y="780096"/>
            <a:ext cx="686977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Sử dụng p</a:t>
            </a:r>
            <a:r>
              <a:rPr lang="en-US" sz="18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hương pháp học kết hợp trong nhận diện cảm xúc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07555" y="1367659"/>
            <a:ext cx="234548" cy="238532"/>
            <a:chOff x="0" y="0"/>
            <a:chExt cx="61774" cy="6282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922607" y="1306902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Mục tiêu nâng cao độ chính xác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22607" y="1868656"/>
            <a:ext cx="14441310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Nâng cao độ chính xác hệ thống nhận diện 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cảm xúc bằng phương pháp học kết hợp.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9" id="9"/>
          <p:cNvSpPr/>
          <p:nvPr/>
        </p:nvSpPr>
        <p:spPr>
          <a:xfrm>
            <a:off x="1507555" y="2438665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507555" y="2880422"/>
            <a:ext cx="234548" cy="238532"/>
            <a:chOff x="0" y="0"/>
            <a:chExt cx="61774" cy="6282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922607" y="2819665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Phương pháp học kết hợp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22607" y="3381419"/>
            <a:ext cx="14441310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Sử dụng phương pháp học kết hợp để cải thiện hiệu suất tổng t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hể các mô hình.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15" id="15"/>
          <p:cNvSpPr/>
          <p:nvPr/>
        </p:nvSpPr>
        <p:spPr>
          <a:xfrm>
            <a:off x="1507555" y="3951429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1507555" y="4391501"/>
            <a:ext cx="234548" cy="238532"/>
            <a:chOff x="0" y="0"/>
            <a:chExt cx="61774" cy="6282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922607" y="4330745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Kết hợp Residual Masking Network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22607" y="4892498"/>
            <a:ext cx="14441310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Tích hợp Residual Masking Network với nhiều mô hìn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 CNN hiện đại.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21" id="21"/>
          <p:cNvSpPr/>
          <p:nvPr/>
        </p:nvSpPr>
        <p:spPr>
          <a:xfrm>
            <a:off x="1507555" y="5462508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2" id="22"/>
          <p:cNvGrpSpPr/>
          <p:nvPr/>
        </p:nvGrpSpPr>
        <p:grpSpPr>
          <a:xfrm rot="0">
            <a:off x="1507555" y="5902580"/>
            <a:ext cx="234548" cy="238532"/>
            <a:chOff x="0" y="0"/>
            <a:chExt cx="61774" cy="6282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922607" y="5841824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Các mô hình CNN liên kết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922607" y="6403577"/>
            <a:ext cx="14441310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Kết hợp với sáu mô hìn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h CNN như ResNet, DenseNet, Inception.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27" id="27"/>
          <p:cNvSpPr/>
          <p:nvPr/>
        </p:nvSpPr>
        <p:spPr>
          <a:xfrm>
            <a:off x="1507555" y="6973587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0">
            <a:off x="1507555" y="7413659"/>
            <a:ext cx="234548" cy="238532"/>
            <a:chOff x="0" y="0"/>
            <a:chExt cx="61774" cy="6282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1922607" y="7352903"/>
            <a:ext cx="8347231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Tối ưu hóa độ chính xác và tính tổng quát hóa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922607" y="7914657"/>
            <a:ext cx="14441310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Mục tiêu không chỉ là tối ưu hóa độ chính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xác còn đảm bảo tính tổng quát hóa.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33" id="33"/>
          <p:cNvSpPr/>
          <p:nvPr/>
        </p:nvSpPr>
        <p:spPr>
          <a:xfrm>
            <a:off x="1507555" y="8484666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0">
            <a:off x="1507555" y="8893997"/>
            <a:ext cx="234548" cy="238532"/>
            <a:chOff x="0" y="0"/>
            <a:chExt cx="61774" cy="6282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1774" cy="62823"/>
            </a:xfrm>
            <a:custGeom>
              <a:avLst/>
              <a:gdLst/>
              <a:ahLst/>
              <a:cxnLst/>
              <a:rect r="r" b="b" t="t" l="l"/>
              <a:pathLst>
                <a:path h="62823" w="61774">
                  <a:moveTo>
                    <a:pt x="0" y="0"/>
                  </a:moveTo>
                  <a:lnTo>
                    <a:pt x="61774" y="0"/>
                  </a:lnTo>
                  <a:lnTo>
                    <a:pt x="61774" y="62823"/>
                  </a:lnTo>
                  <a:lnTo>
                    <a:pt x="0" y="62823"/>
                  </a:lnTo>
                  <a:close/>
                </a:path>
              </a:pathLst>
            </a:custGeom>
            <a:solidFill>
              <a:srgbClr val="20A2D1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28575"/>
              <a:ext cx="61774" cy="913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922607" y="8833241"/>
            <a:ext cx="650630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9"/>
              </a:lnSpc>
            </a:pPr>
            <a:r>
              <a:rPr lang="en-US" sz="2999">
                <a:solidFill>
                  <a:srgbClr val="004AAD"/>
                </a:solidFill>
                <a:latin typeface="Quicksand"/>
                <a:ea typeface="Quicksand"/>
                <a:cs typeface="Quicksand"/>
                <a:sym typeface="Quicksand"/>
              </a:rPr>
              <a:t>Dữ liệu quốc tế và địa phương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922607" y="9394995"/>
            <a:ext cx="14441310" cy="70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Áp dụng trên dữ</a:t>
            </a:r>
            <a:r>
              <a:rPr lang="en-US" sz="1999">
                <a:solidFill>
                  <a:srgbClr val="000000"/>
                </a:solidFill>
                <a:latin typeface="Cocomat Pro"/>
                <a:ea typeface="Cocomat Pro"/>
                <a:cs typeface="Cocomat Pro"/>
                <a:sym typeface="Cocomat Pro"/>
              </a:rPr>
              <a:t> liệu quốc tế (FER2013) và dữ liệu địa phương (VEMO).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AutoShape 39" id="39"/>
          <p:cNvSpPr/>
          <p:nvPr/>
        </p:nvSpPr>
        <p:spPr>
          <a:xfrm>
            <a:off x="1507555" y="10115720"/>
            <a:ext cx="15751745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DAGk-NrxyeQ</dc:identifier>
  <dcterms:modified xsi:type="dcterms:W3CDTF">2011-08-01T06:04:30Z</dcterms:modified>
  <cp:revision>1</cp:revision>
  <dc:title>Coloré Entreprise Présentation de Projet Marketing Illustratif</dc:title>
</cp:coreProperties>
</file>