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9" r:id="rId2"/>
  </p:sldMasterIdLst>
  <p:notesMasterIdLst>
    <p:notesMasterId r:id="rId16"/>
  </p:notesMasterIdLst>
  <p:sldIdLst>
    <p:sldId id="261" r:id="rId3"/>
    <p:sldId id="262" r:id="rId4"/>
    <p:sldId id="263" r:id="rId5"/>
    <p:sldId id="264" r:id="rId6"/>
    <p:sldId id="266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h6aR0oS2LR+MTmnQagXKq9TmXZ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6D4BEB-98E3-458C-AC10-60A03B7D8266}">
  <a:tblStyle styleId="{706D4BEB-98E3-458C-AC10-60A03B7D8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Hello everyone, today, I am going to present Faster R-CNN, a fast and high-accuracy of region based detection algorithm.</a:t>
            </a:r>
            <a:endParaRPr/>
          </a:p>
        </p:txBody>
      </p:sp>
      <p:sp>
        <p:nvSpPr>
          <p:cNvPr id="186" name="Google Shape;186;p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c12a7bd8f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c12a7bd8f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c12a7bd8f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7c12a7bd8f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This is overview of Faster r-CNN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[H1] This is the picture that demonstrates the unified network after merging RPN and Fast R-CNN. You can see, 2 modules use the same feature map extracted from 1 convolutional network.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[H2]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Intuitively, Faster RCNN composed of main 2 modules after feature extraction process. The first module is Region proposal network that proposes regions, and the second module is the Fast R-CNN that uses the proposed regions to detect the objects.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The entire system is a single and unified network for object detection.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[H3]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The faster r-cnn can be demonstrated like this: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Data preparation. We rescale image so that the shorter side equals 600 pixels.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Feature extraction.  Employ a pre-trained deep CNN, such as VGG, to extract feature map from image.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Region proposal network. It is composed of 2 small conv network that detect the regions which might contain objects in the feature maps.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Region of Interest pooling layer. We use this layer to crops and resizes the proposed regions into fixed size.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And classifier layer. The new feature maps of each region are then used for classification and finer bounding box regression through three fully connected layers.</a:t>
            </a:r>
            <a:endParaRPr sz="1200"/>
          </a:p>
        </p:txBody>
      </p:sp>
      <p:sp>
        <p:nvSpPr>
          <p:cNvPr id="203" name="Google Shape;20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RPN: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input of RPN is: the images and their feature maps.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output would be region proposals and their objectness scores. </a:t>
            </a:r>
            <a:r>
              <a:rPr lang="en-US" sz="1700"/>
              <a:t>At the last shared layer of initial CNN, a 3x3 sliding window moves across the feature map and maps it to a lower dimension vector (</a:t>
            </a:r>
            <a:r>
              <a:rPr lang="en-US" sz="1700">
                <a:solidFill>
                  <a:srgbClr val="FF0000"/>
                </a:solidFill>
              </a:rPr>
              <a:t>256-d ZF; 512-d VGG, with RELU). </a:t>
            </a:r>
            <a:r>
              <a:rPr lang="en-US" sz="1700"/>
              <a:t>(The position of the sliding window provides localization information with reference to the image.)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take a look at how RPN work: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This is sliding window, a sliding window run across the feature maps and will be map with a feature vector.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A pre-defined number of anchors are generated at the position of sliding window on the image, which is re-projected from feature map. So we have anchors.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At the position of a sliding window, each anchor will be classified and regressed into proposal regions if it possibly contains object based on the feature vectors.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go to detail.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) </a:t>
            </a:r>
            <a:r>
              <a:rPr lang="en-US" sz="900" b="1" u="sng"/>
              <a:t>Sliding window and low feature vector extraction:</a:t>
            </a:r>
            <a:endParaRPr/>
          </a:p>
          <a:p>
            <a:pPr marL="247688" lvl="1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FF0000"/>
                </a:solidFill>
              </a:rPr>
              <a:t>Slide a window (size nxn, ex: n=3)  </a:t>
            </a:r>
            <a:r>
              <a:rPr lang="en-US" sz="900"/>
              <a:t>over the convolutional feature map</a:t>
            </a:r>
            <a:endParaRPr/>
          </a:p>
          <a:p>
            <a:pPr marL="247688" lvl="1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Map window to </a:t>
            </a:r>
            <a:r>
              <a:rPr lang="en-US" sz="900">
                <a:solidFill>
                  <a:srgbClr val="FF0000"/>
                </a:solidFill>
              </a:rPr>
              <a:t>a lower-dimensional feature vector </a:t>
            </a:r>
            <a:r>
              <a:rPr lang="en-US" sz="900"/>
              <a:t>(512-d VGG).</a:t>
            </a:r>
            <a:endParaRPr/>
          </a:p>
          <a:p>
            <a:pPr marL="247688" lvl="1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The vectors </a:t>
            </a:r>
            <a:r>
              <a:rPr lang="en-US" sz="900">
                <a:solidFill>
                  <a:srgbClr val="FF0000"/>
                </a:solidFill>
              </a:rPr>
              <a:t>contain the location information</a:t>
            </a:r>
            <a:r>
              <a:rPr lang="en-US" sz="900"/>
              <a:t> on original image. (an receptive field of 228 pixels for VGG)</a:t>
            </a:r>
            <a:endParaRPr/>
          </a:p>
          <a:p>
            <a:pPr marL="247688" lvl="1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This process works as a </a:t>
            </a:r>
            <a:r>
              <a:rPr lang="en-US" sz="900">
                <a:solidFill>
                  <a:srgbClr val="FF0000"/>
                </a:solidFill>
              </a:rPr>
              <a:t>3x3-kernel convolution with 512 output feature maps</a:t>
            </a:r>
            <a:endParaRPr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</a:pPr>
            <a:r>
              <a:rPr lang="en-US" sz="900">
                <a:solidFill>
                  <a:srgbClr val="FF0000"/>
                </a:solidFill>
              </a:rPr>
              <a:t>For example: we have 512 60x40 feature maps. Each sliding window run on a feature map (we can assume its size is 3x3x512 when running all feature maps at a time)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We move this sliding window (the yellow area) across the feature maps with stride 1 and using padding 1.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position of feature map, we can get a feature vector sized 1 x1x512.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Because using stride 1, we can have 2400 vectors in total.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vector contains the location information on original iamge.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2"/>
            </a:pPr>
            <a:r>
              <a:rPr lang="en-US" sz="900" b="1" u="sng"/>
              <a:t>Anchor generation:</a:t>
            </a:r>
            <a:endParaRPr sz="900"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 b="1">
                <a:solidFill>
                  <a:srgbClr val="00B0F0"/>
                </a:solidFill>
              </a:rPr>
              <a:t>Anchors</a:t>
            </a:r>
            <a:r>
              <a:rPr lang="en-US" sz="900">
                <a:solidFill>
                  <a:srgbClr val="00B0F0"/>
                </a:solidFill>
              </a:rPr>
              <a:t>: 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00B0F0"/>
                </a:solidFill>
              </a:rPr>
              <a:t>What are anchors? they</a:t>
            </a:r>
            <a:r>
              <a:rPr lang="en-US" sz="900"/>
              <a:t> are </a:t>
            </a:r>
            <a:r>
              <a:rPr lang="en-US" sz="900">
                <a:solidFill>
                  <a:srgbClr val="FF0000"/>
                </a:solidFill>
              </a:rPr>
              <a:t>Pre-defined</a:t>
            </a:r>
            <a:r>
              <a:rPr lang="en-US" sz="900"/>
              <a:t> reference boxes that may contain objects in the image. Each set of anchors has </a:t>
            </a:r>
            <a:r>
              <a:rPr lang="en-US" sz="900">
                <a:solidFill>
                  <a:srgbClr val="FF0000"/>
                </a:solidFill>
              </a:rPr>
              <a:t>multi scales and ratios</a:t>
            </a:r>
            <a:r>
              <a:rPr lang="en-US" sz="900"/>
              <a:t> and has the characteristic of t</a:t>
            </a:r>
            <a:r>
              <a:rPr lang="en-US" sz="900">
                <a:solidFill>
                  <a:srgbClr val="FF0000"/>
                </a:solidFill>
              </a:rPr>
              <a:t>ranslation invariant</a:t>
            </a:r>
            <a:r>
              <a:rPr lang="en-US" sz="900"/>
              <a:t>. (it means we use the same set of anchors at every location)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How it work? Firstly, we re-project the center of sliding window back to the image. At that position. K anchor boxes are generated. K mean number of maximum possible proposals for each location. 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In our case: k = 9 anchors are formed from 3 scales: 128, 256, 512 and 3 ratios: 1:1, 1:2, 2:1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1 sliding window we have 9 anchors. There are totally 60x40x9 = 21600 anchors. 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It is recommended that we ignore all cross-boundary anchors. It mean anchors have a part outside the range of image.</a:t>
            </a:r>
            <a:endParaRPr/>
          </a:p>
          <a:p>
            <a:pPr marL="247688" lvl="0" indent="-1238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We now have 6000 anchors to the next step.</a:t>
            </a: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</a:t>
            </a:r>
            <a:r>
              <a:rPr lang="en-US" sz="900" b="1" u="sng"/>
              <a:t>Feeding data into Sibling networks: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The data including 2400 vectos and 6000 anchors are fed into the sibling networks:</a:t>
            </a:r>
            <a:endParaRPr/>
          </a:p>
          <a:p>
            <a:pPr marL="500825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 A 1x1-filter regression network  (reg). outputs 4 coordinates representing the bounding box of the region.</a:t>
            </a:r>
            <a:endParaRPr/>
          </a:p>
          <a:p>
            <a:pPr marL="500825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 A 1x1-filter classification network (cls). outputs the “objectness” score for that region. (object or no object)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have more understand let see my picture.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anchor at a position of sliding window and their corresponding feature vector are fed into 2 sibling networks.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Each anchor will have 2 outputs in classification and 4 outputs in regression. Therefore, k anchors create 2k outputs in classification and 4k outputs in regression.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how regression and classification work:</a:t>
            </a:r>
            <a:br>
              <a:rPr lang="en-US"/>
            </a:br>
            <a:r>
              <a:rPr lang="en-US"/>
              <a:t>1. regression: the object is to compute offsets from anchor boxes using the linear regression method.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X,y now represent center of box; w,h are width and height.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now have 3 kinds of box: regressed box : notation; anchor box: notation a; and GT box: notation star.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parameters of box can be regressed using these functions.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 these function </a:t>
            </a:r>
            <a:r>
              <a:rPr lang="en-US" sz="1300">
                <a:solidFill>
                  <a:srgbClr val="00B0F0"/>
                </a:solidFill>
              </a:rPr>
              <a:t>i: </a:t>
            </a:r>
            <a:r>
              <a:rPr lang="en-US" sz="1300">
                <a:solidFill>
                  <a:srgbClr val="FF0000"/>
                </a:solidFill>
              </a:rPr>
              <a:t>index of an anchor </a:t>
            </a:r>
            <a:r>
              <a:rPr lang="en-US" sz="1300"/>
              <a:t>in a mini-batch.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: </a:t>
            </a:r>
            <a:r>
              <a:rPr lang="en-US" sz="1300"/>
              <a:t>vector represents </a:t>
            </a:r>
            <a:r>
              <a:rPr lang="en-US" sz="1300">
                <a:solidFill>
                  <a:srgbClr val="FF0000"/>
                </a:solidFill>
              </a:rPr>
              <a:t>4 parameter of the predicted box</a:t>
            </a:r>
            <a:r>
              <a:rPr lang="en-US" sz="1300"/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*: </a:t>
            </a:r>
            <a:r>
              <a:rPr lang="en-US" sz="1300"/>
              <a:t>the </a:t>
            </a:r>
            <a:r>
              <a:rPr lang="en-US" sz="1300">
                <a:solidFill>
                  <a:srgbClr val="FF0000"/>
                </a:solidFill>
              </a:rPr>
              <a:t>ground-truth box </a:t>
            </a:r>
            <a:r>
              <a:rPr lang="en-US" sz="1300"/>
              <a:t>associated with a positive anchor.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that, we can compute the loss value. In this function: R is robust function (smooth L1)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c12a7bd8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7c12a7bd8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RPN: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input of RPN is: the images and their feature maps.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output would be region proposals and their objectness scores. </a:t>
            </a:r>
            <a:r>
              <a:rPr lang="en-US" sz="1700"/>
              <a:t>At the last shared layer of initial CNN, a 3x3 sliding window moves across the feature map and maps it to a lower dimension vector (</a:t>
            </a:r>
            <a:r>
              <a:rPr lang="en-US" sz="1700">
                <a:solidFill>
                  <a:srgbClr val="FF0000"/>
                </a:solidFill>
              </a:rPr>
              <a:t>256-d ZF; 512-d VGG, with RELU). </a:t>
            </a:r>
            <a:r>
              <a:rPr lang="en-US" sz="1700"/>
              <a:t>(The position of the sliding window provides localization information with reference to the image.)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take a look at how RPN work: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This is sliding window, a sliding window run across the feature maps and will be map with a feature vector.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A pre-defined number of anchors are generated at the position of sliding window on the image, which is re-projected from feature map. So we have anchors.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At the position of a sliding window, each anchor will be classified and regressed into proposal regions if it possibly contains object based on the feature vectors.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go to detail.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) </a:t>
            </a:r>
            <a:r>
              <a:rPr lang="en-US" sz="900" b="1" u="sng"/>
              <a:t>Sliding window and low feature vector extraction: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FF0000"/>
                </a:solidFill>
              </a:rPr>
              <a:t>Slide a window (size nxn, ex: n=3)  </a:t>
            </a:r>
            <a:r>
              <a:rPr lang="en-US" sz="900"/>
              <a:t>over the convolutional feature map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Map window to </a:t>
            </a:r>
            <a:r>
              <a:rPr lang="en-US" sz="900">
                <a:solidFill>
                  <a:srgbClr val="FF0000"/>
                </a:solidFill>
              </a:rPr>
              <a:t>a lower-dimensional feature vector </a:t>
            </a:r>
            <a:r>
              <a:rPr lang="en-US" sz="900"/>
              <a:t>(512-d VGG).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The vectors </a:t>
            </a:r>
            <a:r>
              <a:rPr lang="en-US" sz="900">
                <a:solidFill>
                  <a:srgbClr val="FF0000"/>
                </a:solidFill>
              </a:rPr>
              <a:t>contain the location information</a:t>
            </a:r>
            <a:r>
              <a:rPr lang="en-US" sz="900"/>
              <a:t> on original image. (an receptive field of 228 pixels for VGG)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This process works as a </a:t>
            </a:r>
            <a:r>
              <a:rPr lang="en-US" sz="900">
                <a:solidFill>
                  <a:srgbClr val="FF0000"/>
                </a:solidFill>
              </a:rPr>
              <a:t>3x3-kernel convolution with 512 output feature maps</a:t>
            </a:r>
            <a:endParaRPr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</a:pPr>
            <a:r>
              <a:rPr lang="en-US" sz="900">
                <a:solidFill>
                  <a:srgbClr val="FF0000"/>
                </a:solidFill>
              </a:rPr>
              <a:t>For example: we have 512 60x40 feature maps. Each sliding window run on a feature map (we can assume its size is 3x3x512 when running all feature maps at a time)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We move this sliding window (the yellow area) across the feature maps with stride 1 and using padding 1.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position of feature map, we can get a feature vector sized 1 x1x512.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Because using stride 1, we can have 2400 vectors in total.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vector contains the location information on original iamge.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2"/>
            </a:pPr>
            <a:r>
              <a:rPr lang="en-US" sz="900" b="1" u="sng"/>
              <a:t>Anchor generation:</a:t>
            </a:r>
            <a:endParaRPr sz="900"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 b="1">
                <a:solidFill>
                  <a:srgbClr val="00B0F0"/>
                </a:solidFill>
              </a:rPr>
              <a:t>Anchors</a:t>
            </a:r>
            <a:r>
              <a:rPr lang="en-US" sz="900">
                <a:solidFill>
                  <a:srgbClr val="00B0F0"/>
                </a:solidFill>
              </a:rPr>
              <a:t>: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00B0F0"/>
                </a:solidFill>
              </a:rPr>
              <a:t>What are anchors? they</a:t>
            </a:r>
            <a:r>
              <a:rPr lang="en-US" sz="900"/>
              <a:t> are </a:t>
            </a:r>
            <a:r>
              <a:rPr lang="en-US" sz="900">
                <a:solidFill>
                  <a:srgbClr val="FF0000"/>
                </a:solidFill>
              </a:rPr>
              <a:t>Pre-defined</a:t>
            </a:r>
            <a:r>
              <a:rPr lang="en-US" sz="900"/>
              <a:t> reference boxes that may contain objects in the image. Each set of anchors has </a:t>
            </a:r>
            <a:r>
              <a:rPr lang="en-US" sz="900">
                <a:solidFill>
                  <a:srgbClr val="FF0000"/>
                </a:solidFill>
              </a:rPr>
              <a:t>multi scales and ratios</a:t>
            </a:r>
            <a:r>
              <a:rPr lang="en-US" sz="900"/>
              <a:t> and has the characteristic of t</a:t>
            </a:r>
            <a:r>
              <a:rPr lang="en-US" sz="900">
                <a:solidFill>
                  <a:srgbClr val="FF0000"/>
                </a:solidFill>
              </a:rPr>
              <a:t>ranslation invariant</a:t>
            </a:r>
            <a:r>
              <a:rPr lang="en-US" sz="900"/>
              <a:t>. (it means we use the same set of anchors at every location)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How it work? Firstly, we re-project the center of sliding window back to the image. At that position. K anchor boxes are generated. K mean number of maximum possible proposals for each location.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In our case: k = 9 anchors are formed from 3 scales: 128, 256, 512 and 3 ratios: 1:1, 1:2, 2:1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1 sliding window we have 9 anchors. There are totally 60x40x9 = 21600 anchors.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It is recommended that we ignore all cross-boundary anchors. It mean anchors have a part outside the range of image.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We now have 6000 anchors to the next step.</a:t>
            </a: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</a:t>
            </a:r>
            <a:r>
              <a:rPr lang="en-US" sz="900" b="1" u="sng"/>
              <a:t>Feeding data into Sibling networks: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The data including 2400 vectos and 6000 anchors are fed into the sibling networks:</a:t>
            </a:r>
            <a:endParaRPr/>
          </a:p>
          <a:p>
            <a:pPr marL="500824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 A 1x1-filter regression network  (reg). outputs 4 coordinates representing the bounding box of the region.</a:t>
            </a:r>
            <a:endParaRPr/>
          </a:p>
          <a:p>
            <a:pPr marL="500824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 A 1x1-filter classification network (cls). outputs the “objectness” score for that region. (object or no object)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have more understand let see my picture.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anchor at a position of sliding window and their corresponding feature vector are fed into 2 sibling networks.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Each anchor will have 2 outputs in classification and 4 outputs in regression. Therefore, k anchors create 2k outputs in classification and 4k outputs in regression.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how regression and classification work:</a:t>
            </a:r>
            <a:br>
              <a:rPr lang="en-US"/>
            </a:br>
            <a:r>
              <a:rPr lang="en-US"/>
              <a:t>1. regression: the object is to compute offsets from anchor boxes using the linear regression method.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X,y now represent center of box; w,h are width and height.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now have 3 kinds of box: regressed box : notation; anchor box: notation a; and GT box: notation star.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parameters of box can be regressed using these functions.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 these function </a:t>
            </a:r>
            <a:r>
              <a:rPr lang="en-US" sz="1300">
                <a:solidFill>
                  <a:srgbClr val="00B0F0"/>
                </a:solidFill>
              </a:rPr>
              <a:t>i: </a:t>
            </a:r>
            <a:r>
              <a:rPr lang="en-US" sz="1300">
                <a:solidFill>
                  <a:srgbClr val="FF0000"/>
                </a:solidFill>
              </a:rPr>
              <a:t>index of an anchor </a:t>
            </a:r>
            <a:r>
              <a:rPr lang="en-US" sz="1300"/>
              <a:t>in a mini-batch.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: </a:t>
            </a:r>
            <a:r>
              <a:rPr lang="en-US" sz="1300"/>
              <a:t>vector represents </a:t>
            </a:r>
            <a:r>
              <a:rPr lang="en-US" sz="1300">
                <a:solidFill>
                  <a:srgbClr val="FF0000"/>
                </a:solidFill>
              </a:rPr>
              <a:t>4 parameter of the predicted box</a:t>
            </a:r>
            <a:r>
              <a:rPr lang="en-US" sz="1300"/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*: </a:t>
            </a:r>
            <a:r>
              <a:rPr lang="en-US" sz="1300"/>
              <a:t>the </a:t>
            </a:r>
            <a:r>
              <a:rPr lang="en-US" sz="1300">
                <a:solidFill>
                  <a:srgbClr val="FF0000"/>
                </a:solidFill>
              </a:rPr>
              <a:t>ground-truth box </a:t>
            </a:r>
            <a:r>
              <a:rPr lang="en-US" sz="1300"/>
              <a:t>associated with a positive anchor.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that, we can compute the loss value. In this function: R is robust function (smooth L1)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7c12a7bd8f_1_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12a7bd8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7c12a7bd8f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RPN: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input of RPN is: the images and their feature maps.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output would be region proposals and their objectness scores. </a:t>
            </a:r>
            <a:r>
              <a:rPr lang="en-US" sz="1700"/>
              <a:t>At the last shared layer of initial CNN, a 3x3 sliding window moves across the feature map and maps it to a lower dimension vector (</a:t>
            </a:r>
            <a:r>
              <a:rPr lang="en-US" sz="1700">
                <a:solidFill>
                  <a:srgbClr val="FF0000"/>
                </a:solidFill>
              </a:rPr>
              <a:t>256-d ZF; 512-d VGG, with RELU). </a:t>
            </a:r>
            <a:r>
              <a:rPr lang="en-US" sz="1700"/>
              <a:t>(The position of the sliding window provides localization information with reference to the image.)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take a look at how RPN work: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This is sliding window, a sliding window run across the feature maps and will be map with a feature vector.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A pre-defined number of anchors are generated at the position of sliding window on the image, which is re-projected from feature map. So we have anchors.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At the position of a sliding window, each anchor will be classified and regressed into proposal regions if it possibly contains object based on the feature vectors.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Let’s go to detail.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) </a:t>
            </a:r>
            <a:r>
              <a:rPr lang="en-US" sz="900" b="1" u="sng"/>
              <a:t>Sliding window and low feature vector extraction: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FF0000"/>
                </a:solidFill>
              </a:rPr>
              <a:t>Slide a window (size nxn, ex: n=3)  </a:t>
            </a:r>
            <a:r>
              <a:rPr lang="en-US" sz="900"/>
              <a:t>over the convolutional feature map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Map window to </a:t>
            </a:r>
            <a:r>
              <a:rPr lang="en-US" sz="900">
                <a:solidFill>
                  <a:srgbClr val="FF0000"/>
                </a:solidFill>
              </a:rPr>
              <a:t>a lower-dimensional feature vector </a:t>
            </a:r>
            <a:r>
              <a:rPr lang="en-US" sz="900"/>
              <a:t>(512-d VGG).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The vectors </a:t>
            </a:r>
            <a:r>
              <a:rPr lang="en-US" sz="900">
                <a:solidFill>
                  <a:srgbClr val="FF0000"/>
                </a:solidFill>
              </a:rPr>
              <a:t>contain the location information</a:t>
            </a:r>
            <a:r>
              <a:rPr lang="en-US" sz="900"/>
              <a:t> on original image. (an receptive field of 228 pixels for VGG)</a:t>
            </a:r>
            <a:endParaRPr/>
          </a:p>
          <a:p>
            <a:pPr marL="247688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This process works as a </a:t>
            </a:r>
            <a:r>
              <a:rPr lang="en-US" sz="900">
                <a:solidFill>
                  <a:srgbClr val="FF0000"/>
                </a:solidFill>
              </a:rPr>
              <a:t>3x3-kernel convolution with 512 output feature maps</a:t>
            </a:r>
            <a:endParaRPr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None/>
            </a:pPr>
            <a:r>
              <a:rPr lang="en-US" sz="900">
                <a:solidFill>
                  <a:srgbClr val="FF0000"/>
                </a:solidFill>
              </a:rPr>
              <a:t>For example: we have 512 60x40 feature maps. Each sliding window run on a feature map (we can assume its size is 3x3x512 when running all feature maps at a time)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We move this sliding window (the yellow area) across the feature maps with stride 1 and using padding 1.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position of feature map, we can get a feature vector sized 1 x1x512.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Because using stride 1, we can have 2400 vectors in total.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Each vector contains the location information on original iamge.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123844" lvl="1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2"/>
            </a:pPr>
            <a:r>
              <a:rPr lang="en-US" sz="900" b="1" u="sng"/>
              <a:t>Anchor generation:</a:t>
            </a:r>
            <a:endParaRPr sz="900"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 b="1">
                <a:solidFill>
                  <a:srgbClr val="00B0F0"/>
                </a:solidFill>
              </a:rPr>
              <a:t>Anchors</a:t>
            </a:r>
            <a:r>
              <a:rPr lang="en-US" sz="900">
                <a:solidFill>
                  <a:srgbClr val="00B0F0"/>
                </a:solidFill>
              </a:rPr>
              <a:t>: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>
                <a:solidFill>
                  <a:srgbClr val="00B0F0"/>
                </a:solidFill>
              </a:rPr>
              <a:t>What are anchors? they</a:t>
            </a:r>
            <a:r>
              <a:rPr lang="en-US" sz="900"/>
              <a:t> are </a:t>
            </a:r>
            <a:r>
              <a:rPr lang="en-US" sz="900">
                <a:solidFill>
                  <a:srgbClr val="FF0000"/>
                </a:solidFill>
              </a:rPr>
              <a:t>Pre-defined</a:t>
            </a:r>
            <a:r>
              <a:rPr lang="en-US" sz="900"/>
              <a:t> reference boxes that may contain objects in the image. Each set of anchors has </a:t>
            </a:r>
            <a:r>
              <a:rPr lang="en-US" sz="900">
                <a:solidFill>
                  <a:srgbClr val="FF0000"/>
                </a:solidFill>
              </a:rPr>
              <a:t>multi scales and ratios</a:t>
            </a:r>
            <a:r>
              <a:rPr lang="en-US" sz="900"/>
              <a:t> and has the characteristic of t</a:t>
            </a:r>
            <a:r>
              <a:rPr lang="en-US" sz="900">
                <a:solidFill>
                  <a:srgbClr val="FF0000"/>
                </a:solidFill>
              </a:rPr>
              <a:t>ranslation invariant</a:t>
            </a:r>
            <a:r>
              <a:rPr lang="en-US" sz="900"/>
              <a:t>. (it means we use the same set of anchors at every location)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How it work? Firstly, we re-project the center of sliding window back to the image. At that position. K anchor boxes are generated. K mean number of maximum possible proposals for each location.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In our case: k = 9 anchors are formed from 3 scales: 128, 256, 512 and 3 ratios: 1:1, 1:2, 2:1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1 sliding window we have 9 anchors. There are totally 60x40x9 = 21600 anchors. 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It is recommended that we ignore all cross-boundary anchors. It mean anchors have a part outside the range of image.</a:t>
            </a:r>
            <a:endParaRPr/>
          </a:p>
          <a:p>
            <a:pPr marL="247688" lvl="0" indent="-12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"/>
              <a:buFont typeface="Noto Sans Symbols"/>
              <a:buChar char="●"/>
            </a:pPr>
            <a:r>
              <a:rPr lang="en-US" sz="900"/>
              <a:t>We now have 6000 anchors to the next step.</a:t>
            </a: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3) </a:t>
            </a:r>
            <a:r>
              <a:rPr lang="en-US" sz="900" b="1" u="sng"/>
              <a:t>Feeding data into Sibling networks: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The data including 2400 vectos and 6000 anchors are fed into the sibling networks:</a:t>
            </a:r>
            <a:endParaRPr/>
          </a:p>
          <a:p>
            <a:pPr marL="500824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1)  A 1x1-filter regression network  (reg). outputs 4 coordinates representing the bounding box of the region.</a:t>
            </a:r>
            <a:endParaRPr/>
          </a:p>
          <a:p>
            <a:pPr marL="500824" lvl="2" indent="-228600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2)  A 1x1-filter classification network (cls). outputs the “objectness” score for that region. (object or no object)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have more understand let see my picture.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 anchor at a position of sliding window and their corresponding feature vector are fed into 2 sibling networks.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Each anchor will have 2 outputs in classification and 4 outputs in regression. Therefore, k anchors create 2k outputs in classification and 4k outputs in regression.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how regression and classification work:</a:t>
            </a:r>
            <a:br>
              <a:rPr lang="en-US"/>
            </a:br>
            <a:r>
              <a:rPr lang="en-US"/>
              <a:t>1. regression: the object is to compute offsets from anchor boxes using the linear regression method.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X,y now represent center of box; w,h are width and height.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now have 3 kinds of box: regressed box : notation; anchor box: notation a; and GT box: notation star.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parameters of box can be regressed using these functions.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 these function </a:t>
            </a:r>
            <a:r>
              <a:rPr lang="en-US" sz="1300">
                <a:solidFill>
                  <a:srgbClr val="00B0F0"/>
                </a:solidFill>
              </a:rPr>
              <a:t>i: </a:t>
            </a:r>
            <a:r>
              <a:rPr lang="en-US" sz="1300">
                <a:solidFill>
                  <a:srgbClr val="FF0000"/>
                </a:solidFill>
              </a:rPr>
              <a:t>index of an anchor </a:t>
            </a:r>
            <a:r>
              <a:rPr lang="en-US" sz="1300"/>
              <a:t>in a mini-batch.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: </a:t>
            </a:r>
            <a:r>
              <a:rPr lang="en-US" sz="1300"/>
              <a:t>vector represents </a:t>
            </a:r>
            <a:r>
              <a:rPr lang="en-US" sz="1300">
                <a:solidFill>
                  <a:srgbClr val="FF0000"/>
                </a:solidFill>
              </a:rPr>
              <a:t>4 parameter of the predicted box</a:t>
            </a:r>
            <a:r>
              <a:rPr lang="en-US" sz="1300"/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rgbClr val="00B0F0"/>
                </a:solidFill>
              </a:rPr>
              <a:t>t</a:t>
            </a:r>
            <a:r>
              <a:rPr lang="en-US" sz="1300" baseline="-25000">
                <a:solidFill>
                  <a:srgbClr val="00B0F0"/>
                </a:solidFill>
              </a:rPr>
              <a:t>i</a:t>
            </a:r>
            <a:r>
              <a:rPr lang="en-US" sz="1300">
                <a:solidFill>
                  <a:srgbClr val="00B0F0"/>
                </a:solidFill>
              </a:rPr>
              <a:t>*: </a:t>
            </a:r>
            <a:r>
              <a:rPr lang="en-US" sz="1300"/>
              <a:t>the </a:t>
            </a:r>
            <a:r>
              <a:rPr lang="en-US" sz="1300">
                <a:solidFill>
                  <a:srgbClr val="FF0000"/>
                </a:solidFill>
              </a:rPr>
              <a:t>ground-truth box </a:t>
            </a:r>
            <a:r>
              <a:rPr lang="en-US" sz="1300"/>
              <a:t>associated with a positive anchor.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After that, we can compute the loss value. In this function: R is robust function (smooth L1)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7c12a7bd8f_1_117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12a7bd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c12a7bd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c12a7bd8f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7c12a7bd8f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2019" y="1130484"/>
            <a:ext cx="9143999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EVALUATE THE MALIGNANCY OF PULMONARY NODULES USING 3-D DEEP LEAKY NOISY-OR NETWORK</a:t>
            </a: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768000" y="4748310"/>
            <a:ext cx="7376100" cy="2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Number:		01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 	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Phong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Phu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	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P78087029	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Vu Le Minh		P76087099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		P76087081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Thanh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Binh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P76087015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0" algn="l"/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Duc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Nhat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Quang	P76077078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03199" y="2962556"/>
            <a:ext cx="8337600" cy="2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Neural Networks and Learning Systems</a:t>
            </a:r>
            <a:r>
              <a:rPr lang="en-US" sz="15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Fangzhou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Liao*, Ming Liang*, </a:t>
            </a: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Zhe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Li*, </a:t>
            </a:r>
            <a:r>
              <a:rPr lang="en-US" sz="1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Xiaolin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Hu* and Sen Song*.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*Tsinghua University</a:t>
            </a:r>
            <a:endParaRPr sz="15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Keywords: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 Convolutional Neural Network (CNN), Deep Learning, </a:t>
            </a:r>
            <a:endParaRPr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Nodule Malignancy Evaluation, Noisy-OR model, Pulmonary Nodule Detection</a:t>
            </a:r>
            <a:r>
              <a:rPr lang="en-US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90;p30">
            <a:extLst>
              <a:ext uri="{FF2B5EF4-FFF2-40B4-BE49-F238E27FC236}">
                <a16:creationId xmlns:a16="http://schemas.microsoft.com/office/drawing/2014/main" id="{42CAB048-70E3-4E12-AFD1-22A512D86979}"/>
              </a:ext>
            </a:extLst>
          </p:cNvPr>
          <p:cNvSpPr txBox="1"/>
          <p:nvPr/>
        </p:nvSpPr>
        <p:spPr>
          <a:xfrm>
            <a:off x="403199" y="64736"/>
            <a:ext cx="83376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DEEP LEARNING</a:t>
            </a:r>
          </a:p>
          <a:p>
            <a:pPr lvl="0" algn="ctr">
              <a:lnSpc>
                <a:spcPct val="90000"/>
              </a:lnSpc>
              <a:spcBef>
                <a:spcPts val="600"/>
              </a:spcBef>
              <a:buSzPts val="2400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 </a:t>
            </a:r>
            <a:r>
              <a:rPr lang="en-US" sz="150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</a:t>
            </a:r>
            <a:r>
              <a:rPr lang="en-US" sz="150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</a:t>
            </a:r>
            <a:endParaRPr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4.3 Experimental Result – False Positive Examples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053" y="1363378"/>
            <a:ext cx="6161518" cy="24612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C8E5-B237-4A2E-B0E7-CA3B922C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7" y="239283"/>
            <a:ext cx="9070825" cy="6253592"/>
          </a:xfrm>
        </p:spPr>
        <p:txBody>
          <a:bodyPr/>
          <a:lstStyle/>
          <a:p>
            <a:pPr lvl="0"/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Noisy Information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684213" lvl="1" indent="-231775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some tissues acted as a nodule.</a:t>
            </a:r>
          </a:p>
          <a:p>
            <a:pPr marL="684213" lvl="1" indent="-231775"/>
            <a:r>
              <a:rPr lang="en-US" sz="1600" dirty="0">
                <a:latin typeface="Times New Roman"/>
                <a:cs typeface="Times New Roman"/>
                <a:sym typeface="Times New Roman"/>
              </a:rPr>
              <a:t>Model could not work well on Gray Images.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" name="Google Shape;329;g7c12a7bd8f_1_145">
            <a:extLst>
              <a:ext uri="{FF2B5EF4-FFF2-40B4-BE49-F238E27FC236}">
                <a16:creationId xmlns:a16="http://schemas.microsoft.com/office/drawing/2014/main" id="{4C783D01-8515-410E-BA39-BA552CE060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053" y="4254561"/>
            <a:ext cx="6161518" cy="243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c12a7bd8f_1_153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35" name="Google Shape;335;g7c12a7bd8f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2" y="741197"/>
            <a:ext cx="4511350" cy="42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7c12a7bd8f_1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975" y="747794"/>
            <a:ext cx="4511349" cy="4297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7c12a7bd8f_1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50" y="5144263"/>
            <a:ext cx="62865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c12a7bd8f_1_153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4.3 Experimental Result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>
            <a:spLocks noGrp="1"/>
          </p:cNvSpPr>
          <p:nvPr>
            <p:ph type="body" idx="1"/>
          </p:nvPr>
        </p:nvSpPr>
        <p:spPr>
          <a:xfrm>
            <a:off x="36587" y="851403"/>
            <a:ext cx="853484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focus on:</a:t>
            </a:r>
          </a:p>
          <a:p>
            <a:pPr marL="5715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Nodule of Lung using 3D-CNN Neural Network:</a:t>
            </a:r>
          </a:p>
          <a:p>
            <a:pPr marL="801688" lvl="0" indent="-284163">
              <a:lnSpc>
                <a:spcPct val="100000"/>
              </a:lnSpc>
              <a:spcBef>
                <a:spcPts val="300"/>
              </a:spcBef>
              <a:buSzPts val="1400"/>
              <a:buFont typeface="Times New Roman"/>
              <a:buChar char="❖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network consists two modules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3D region proposal network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(RPN) for nodule detection.</a:t>
            </a:r>
          </a:p>
          <a:p>
            <a:pPr marL="571500" indent="-342900"/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Malignant Nodule Classification:</a:t>
            </a:r>
          </a:p>
          <a:p>
            <a:pPr marL="801688" lvl="0" indent="-284163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SzPts val="1400"/>
              <a:buFont typeface="Times New Roman"/>
              <a:buChar char="❖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Integrate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noisy-OR gate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into neural networks to solve the Multiple Instance Learning (MIL) task in Computer-aided diagnosis (CAD).</a:t>
            </a:r>
          </a:p>
          <a:p>
            <a:pPr marL="571500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11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345" name="Google Shape;345;p11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5. Conclusion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c12a7bd8f_1_170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352" name="Google Shape;352;g7c12a7bd8f_1_170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6. References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86E69-085C-471C-BAF8-A82DD998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" y="383251"/>
            <a:ext cx="2949822" cy="3874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83026-1057-439B-B98C-1FEEB950B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531" y="383251"/>
            <a:ext cx="2941094" cy="3761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D1958-2CAB-49F5-9C49-7682CC813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01" y="383252"/>
            <a:ext cx="2867746" cy="4188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0" y="18253"/>
            <a:ext cx="91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body" idx="1"/>
          </p:nvPr>
        </p:nvSpPr>
        <p:spPr>
          <a:xfrm>
            <a:off x="24075" y="221712"/>
            <a:ext cx="8464470" cy="6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73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AutoNum type="alphaUcParenR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Cancer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is the most common and deadly malignant cancers. The best solution for lung cancer is early diagnosis and timely treatment.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Doctors can evaluate the malignancy of nodules based on their morphology, but the accuracy highly depends on experience and time.</a:t>
            </a:r>
          </a:p>
          <a:p>
            <a:pPr marL="514350" lvl="0" indent="-2873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B) 	Objective:</a:t>
            </a: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Propose a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computer-aided diagnosis (CAD)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using 3D Deep Neural Network to quickly scan nodule.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The network consists two modules:	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7113" lvl="0" indent="-225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region proposal network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(RPN) for nodule detection.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7113" lvl="0" indent="-225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2) A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leaky noise-OR gate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to obtain the probability of lung cancer for the subject.</a:t>
            </a:r>
          </a:p>
          <a:p>
            <a:pPr marL="517525" lvl="0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C)	Contribution:</a:t>
            </a: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Propose the first volumetric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one-stage end-to-end CNN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for 3-D object detection.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1688" lvl="0" indent="-284163" algn="l" rtl="0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SzPts val="1400"/>
              <a:buFont typeface="Times New Roman"/>
              <a:buChar char="❖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Integrate the </a:t>
            </a:r>
            <a:r>
              <a:rPr lang="en-US" sz="1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noisy-OR gate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into neural networks to solve the Multiple Instance Learning (MIL) task in Computer-aided diagnosis (CAD).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7</a:t>
            </a: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896" y="3811876"/>
            <a:ext cx="5892326" cy="22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630017" y="6043425"/>
            <a:ext cx="6251625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</a:t>
            </a:r>
            <a:r>
              <a:rPr lang="en-US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DSB dataset. (top) Whole slice with nodule. (bottom) Zoomed-in nodules. Lung Computed Tomography (CT) image and Nodule, covered by Bounding Boxes. Nodule has </a:t>
            </a:r>
            <a:r>
              <a:rPr lang="en-US" sz="11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distinctive shape:</a:t>
            </a:r>
            <a:r>
              <a:rPr lang="en-US" sz="1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bronchus and vessels are continuous pipe systems, thick at the root and thin at the branch; Nodule are usually spherical and isolated.</a:t>
            </a:r>
            <a:endParaRPr sz="11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5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830551" y="3517908"/>
            <a:ext cx="4202354" cy="3201636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u="sng" dirty="0">
                <a:latin typeface="Times New Roman"/>
                <a:ea typeface="Times New Roman"/>
                <a:cs typeface="Times New Roman"/>
                <a:sym typeface="Times New Roman"/>
              </a:rPr>
              <a:t>3. Cancer </a:t>
            </a:r>
            <a:r>
              <a:rPr lang="en-US" sz="1200" b="1" u="sng" dirty="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lang="en-US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if the defect is malignant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 u="sng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149620" y="3093403"/>
            <a:ext cx="2546247" cy="3628326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2D Slide Pre-processing:</a:t>
            </a:r>
          </a:p>
          <a:p>
            <a:pPr marL="401638" indent="-171450">
              <a:buAutoNum type="arabicParenR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Convert by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Hourfield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Unit (a).</a:t>
            </a:r>
          </a:p>
          <a:p>
            <a:pPr marL="401638" indent="-171450">
              <a:buAutoNum type="arabicParenR" startAt="2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Mask extraction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(b).</a:t>
            </a:r>
          </a:p>
          <a:p>
            <a:pPr marL="401638" indent="-171450">
              <a:buAutoNum type="arabicParenR" startAt="2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Convex Hull and Dilation (c).</a:t>
            </a:r>
          </a:p>
          <a:p>
            <a:pPr marL="401638" indent="-171450">
              <a:buAutoNum type="arabicParenR" startAt="2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Intensity Normalization (d).</a:t>
            </a:r>
          </a:p>
          <a:p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2876164" y="651898"/>
            <a:ext cx="6156741" cy="2688194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3-D CNN for Nodule Detection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the Bounding Box containing Nodule on 2D Image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ResNet18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</a:blip>
          <a:srcRect l="19719" t="16936"/>
          <a:stretch/>
        </p:blipFill>
        <p:spPr>
          <a:xfrm>
            <a:off x="4879649" y="4210141"/>
            <a:ext cx="4153256" cy="231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;p10">
            <a:extLst>
              <a:ext uri="{FF2B5EF4-FFF2-40B4-BE49-F238E27FC236}">
                <a16:creationId xmlns:a16="http://schemas.microsoft.com/office/drawing/2014/main" id="{C5E7F49E-7AC1-415E-8630-8D15242A4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075" y="221712"/>
            <a:ext cx="7974789" cy="41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2763" lvl="0" indent="-2873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D)	Global Framework: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208;p32">
            <a:extLst>
              <a:ext uri="{FF2B5EF4-FFF2-40B4-BE49-F238E27FC236}">
                <a16:creationId xmlns:a16="http://schemas.microsoft.com/office/drawing/2014/main" id="{6478A948-3F78-4651-BE16-93475359271A}"/>
              </a:ext>
            </a:extLst>
          </p:cNvPr>
          <p:cNvSpPr/>
          <p:nvPr/>
        </p:nvSpPr>
        <p:spPr>
          <a:xfrm>
            <a:off x="2872941" y="3531850"/>
            <a:ext cx="1794215" cy="319623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2D Patch Extraction from Slice: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6D81EA-E184-43B7-928A-D33A581F048B}"/>
              </a:ext>
            </a:extLst>
          </p:cNvPr>
          <p:cNvGrpSpPr/>
          <p:nvPr/>
        </p:nvGrpSpPr>
        <p:grpSpPr>
          <a:xfrm>
            <a:off x="279378" y="4095026"/>
            <a:ext cx="2297390" cy="2637163"/>
            <a:chOff x="240852" y="1979562"/>
            <a:chExt cx="2297390" cy="26371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3E88C1-F2E0-4B01-A44E-678185A9C2BE}"/>
                </a:ext>
              </a:extLst>
            </p:cNvPr>
            <p:cNvGrpSpPr/>
            <p:nvPr/>
          </p:nvGrpSpPr>
          <p:grpSpPr>
            <a:xfrm>
              <a:off x="240852" y="1979562"/>
              <a:ext cx="1082908" cy="1305424"/>
              <a:chOff x="240852" y="2013746"/>
              <a:chExt cx="1082908" cy="1305424"/>
            </a:xfrm>
          </p:grpSpPr>
          <p:pic>
            <p:nvPicPr>
              <p:cNvPr id="11" name="Google Shape;223;p34">
                <a:extLst>
                  <a:ext uri="{FF2B5EF4-FFF2-40B4-BE49-F238E27FC236}">
                    <a16:creationId xmlns:a16="http://schemas.microsoft.com/office/drawing/2014/main" id="{828A83A6-999A-47E9-B319-4EDA8E2A4D09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0852" y="2013746"/>
                <a:ext cx="1082908" cy="1113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CB9733-6C71-42C6-83B1-60278CD59D6C}"/>
                  </a:ext>
                </a:extLst>
              </p:cNvPr>
              <p:cNvSpPr/>
              <p:nvPr/>
            </p:nvSpPr>
            <p:spPr>
              <a:xfrm>
                <a:off x="590587" y="3042171"/>
                <a:ext cx="3561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(a)</a:t>
                </a:r>
                <a:endParaRPr lang="en-US" sz="12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F71E4D-129C-459A-A1ED-8084E68B148F}"/>
                </a:ext>
              </a:extLst>
            </p:cNvPr>
            <p:cNvGrpSpPr/>
            <p:nvPr/>
          </p:nvGrpSpPr>
          <p:grpSpPr>
            <a:xfrm>
              <a:off x="1436624" y="1983634"/>
              <a:ext cx="1101618" cy="1312403"/>
              <a:chOff x="1436624" y="2017818"/>
              <a:chExt cx="1101618" cy="1312403"/>
            </a:xfrm>
          </p:grpSpPr>
          <p:pic>
            <p:nvPicPr>
              <p:cNvPr id="12" name="Google Shape;224;p34">
                <a:extLst>
                  <a:ext uri="{FF2B5EF4-FFF2-40B4-BE49-F238E27FC236}">
                    <a16:creationId xmlns:a16="http://schemas.microsoft.com/office/drawing/2014/main" id="{EC7256F7-A738-452C-ADED-222EBE642AFF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36624" y="2017818"/>
                <a:ext cx="1101618" cy="11098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67BB95-E868-48D4-8408-464FD7861E3E}"/>
                  </a:ext>
                </a:extLst>
              </p:cNvPr>
              <p:cNvSpPr/>
              <p:nvPr/>
            </p:nvSpPr>
            <p:spPr>
              <a:xfrm>
                <a:off x="1806515" y="3053222"/>
                <a:ext cx="44102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(b)</a:t>
                </a:r>
                <a:endParaRPr 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95C53C-4BE6-4E4C-AD6E-37BDEE7A94EA}"/>
                </a:ext>
              </a:extLst>
            </p:cNvPr>
            <p:cNvGrpSpPr/>
            <p:nvPr/>
          </p:nvGrpSpPr>
          <p:grpSpPr>
            <a:xfrm>
              <a:off x="241648" y="3285878"/>
              <a:ext cx="1090386" cy="1320386"/>
              <a:chOff x="241648" y="3285878"/>
              <a:chExt cx="1090386" cy="1320386"/>
            </a:xfrm>
          </p:grpSpPr>
          <p:pic>
            <p:nvPicPr>
              <p:cNvPr id="14" name="Google Shape;234;p34">
                <a:extLst>
                  <a:ext uri="{FF2B5EF4-FFF2-40B4-BE49-F238E27FC236}">
                    <a16:creationId xmlns:a16="http://schemas.microsoft.com/office/drawing/2014/main" id="{0731E8F5-EFE2-4D6B-817C-EF7B5D1559D3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1648" y="3285878"/>
                <a:ext cx="1090386" cy="11135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E76757-1586-450C-9EB1-8BBAF89378D9}"/>
                  </a:ext>
                </a:extLst>
              </p:cNvPr>
              <p:cNvSpPr/>
              <p:nvPr/>
            </p:nvSpPr>
            <p:spPr>
              <a:xfrm>
                <a:off x="604212" y="4329265"/>
                <a:ext cx="3561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(c)</a:t>
                </a:r>
                <a:endParaRPr lang="en-US" sz="12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03FDF2-37A2-48D4-93AF-ED5CF6E87ECA}"/>
                </a:ext>
              </a:extLst>
            </p:cNvPr>
            <p:cNvSpPr/>
            <p:nvPr/>
          </p:nvSpPr>
          <p:spPr>
            <a:xfrm>
              <a:off x="1806514" y="4339726"/>
              <a:ext cx="4410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(d)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80A085-1B20-4D23-8CFB-8780B1581673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1323760" y="2536432"/>
              <a:ext cx="112864" cy="210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8DE7107-F133-4027-8D96-60EDBFA4B2E0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H="1">
              <a:off x="241648" y="2538539"/>
              <a:ext cx="2296594" cy="1304110"/>
            </a:xfrm>
            <a:prstGeom prst="bentConnector5">
              <a:avLst>
                <a:gd name="adj1" fmla="val -2545"/>
                <a:gd name="adj2" fmla="val 55826"/>
                <a:gd name="adj3" fmla="val 10952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AECDBD-4D85-4435-888A-264A61CD6A4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332034" y="3842649"/>
              <a:ext cx="100600" cy="541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oogle Shape;212;p32">
            <a:extLst>
              <a:ext uri="{FF2B5EF4-FFF2-40B4-BE49-F238E27FC236}">
                <a16:creationId xmlns:a16="http://schemas.microsoft.com/office/drawing/2014/main" id="{FEF46692-7D9B-4C0B-83E3-FADE3041B51A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</a:blip>
          <a:srcRect t="33282" r="81125" b="32085"/>
          <a:stretch/>
        </p:blipFill>
        <p:spPr>
          <a:xfrm>
            <a:off x="1455378" y="5384202"/>
            <a:ext cx="1135221" cy="1128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813FE-569A-49D9-BA3B-BB87AE2F7413}"/>
              </a:ext>
            </a:extLst>
          </p:cNvPr>
          <p:cNvGrpSpPr/>
          <p:nvPr/>
        </p:nvGrpSpPr>
        <p:grpSpPr>
          <a:xfrm>
            <a:off x="3172568" y="4043186"/>
            <a:ext cx="1135221" cy="1128815"/>
            <a:chOff x="2250670" y="4709888"/>
            <a:chExt cx="1135221" cy="1128815"/>
          </a:xfrm>
        </p:grpSpPr>
        <p:pic>
          <p:nvPicPr>
            <p:cNvPr id="47" name="Google Shape;212;p32">
              <a:extLst>
                <a:ext uri="{FF2B5EF4-FFF2-40B4-BE49-F238E27FC236}">
                  <a16:creationId xmlns:a16="http://schemas.microsoft.com/office/drawing/2014/main" id="{D09D330F-A890-4F8D-84EB-A7B2DA27EA83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t="33282" r="81125" b="32085"/>
            <a:stretch/>
          </p:blipFill>
          <p:spPr>
            <a:xfrm>
              <a:off x="2250670" y="4709888"/>
              <a:ext cx="1135221" cy="1128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3B0CED-D38A-46BD-81DC-7303F0E2AA81}"/>
                </a:ext>
              </a:extLst>
            </p:cNvPr>
            <p:cNvSpPr/>
            <p:nvPr/>
          </p:nvSpPr>
          <p:spPr>
            <a:xfrm>
              <a:off x="2283671" y="4768139"/>
              <a:ext cx="356188" cy="3561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6B2824-78C2-4F7E-9F02-6F41DCD03A73}"/>
                </a:ext>
              </a:extLst>
            </p:cNvPr>
            <p:cNvSpPr/>
            <p:nvPr/>
          </p:nvSpPr>
          <p:spPr>
            <a:xfrm>
              <a:off x="2435936" y="4768139"/>
              <a:ext cx="356188" cy="356188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FD38BB-652E-4E00-BB09-B743AC370D4E}"/>
                </a:ext>
              </a:extLst>
            </p:cNvPr>
            <p:cNvSpPr/>
            <p:nvPr/>
          </p:nvSpPr>
          <p:spPr>
            <a:xfrm>
              <a:off x="2283671" y="4899496"/>
              <a:ext cx="356188" cy="356188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60CED6-5C6C-4A43-BCA7-A6ADFDD57B22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2792124" y="4946233"/>
              <a:ext cx="178094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504B7E-4E87-4ED2-84AE-8CEEECB54980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96" y="5255684"/>
              <a:ext cx="0" cy="19653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208;p32">
            <a:extLst>
              <a:ext uri="{FF2B5EF4-FFF2-40B4-BE49-F238E27FC236}">
                <a16:creationId xmlns:a16="http://schemas.microsoft.com/office/drawing/2014/main" id="{12DFF14F-B854-4CEC-AB35-311828E7E14A}"/>
              </a:ext>
            </a:extLst>
          </p:cNvPr>
          <p:cNvSpPr/>
          <p:nvPr/>
        </p:nvSpPr>
        <p:spPr>
          <a:xfrm>
            <a:off x="160489" y="632383"/>
            <a:ext cx="2535378" cy="2305919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2D Slice from 3D Image: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131B5B6-5297-4E2E-A098-2C2DEE4FE02D}"/>
              </a:ext>
            </a:extLst>
          </p:cNvPr>
          <p:cNvCxnSpPr>
            <a:cxnSpLocks/>
            <a:stCxn id="93" idx="3"/>
            <a:endCxn id="11" idx="1"/>
          </p:cNvCxnSpPr>
          <p:nvPr/>
        </p:nvCxnSpPr>
        <p:spPr>
          <a:xfrm flipH="1">
            <a:off x="279378" y="2426963"/>
            <a:ext cx="2306318" cy="2224933"/>
          </a:xfrm>
          <a:prstGeom prst="bentConnector5">
            <a:avLst>
              <a:gd name="adj1" fmla="val -7108"/>
              <a:gd name="adj2" fmla="val 26844"/>
              <a:gd name="adj3" fmla="val 10991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oogle Shape;223;p34">
            <a:extLst>
              <a:ext uri="{FF2B5EF4-FFF2-40B4-BE49-F238E27FC236}">
                <a16:creationId xmlns:a16="http://schemas.microsoft.com/office/drawing/2014/main" id="{A1C81FD4-2DAB-4368-8026-15DD462E30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805" y="1986102"/>
            <a:ext cx="857891" cy="8817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D1ABF6E4-2611-4E3C-845F-0B57D0BD4847}"/>
              </a:ext>
            </a:extLst>
          </p:cNvPr>
          <p:cNvGrpSpPr/>
          <p:nvPr/>
        </p:nvGrpSpPr>
        <p:grpSpPr>
          <a:xfrm>
            <a:off x="1636208" y="960014"/>
            <a:ext cx="1009292" cy="884789"/>
            <a:chOff x="1605010" y="1042124"/>
            <a:chExt cx="1009292" cy="88478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679E32B-2EE8-418E-BB31-44F45BCF2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605010" y="1042124"/>
              <a:ext cx="1009292" cy="884789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1B1BB6-BEF6-4580-9D9E-1A256A89D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007" y="1498725"/>
              <a:ext cx="463592" cy="2778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95BAFA-B29D-4C5A-88A7-A62C46E9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32" y="1486594"/>
              <a:ext cx="499475" cy="298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105F851-C015-40C6-B428-D480C0BD2065}"/>
              </a:ext>
            </a:extLst>
          </p:cNvPr>
          <p:cNvCxnSpPr>
            <a:cxnSpLocks/>
            <a:endCxn id="93" idx="0"/>
          </p:cNvCxnSpPr>
          <p:nvPr/>
        </p:nvCxnSpPr>
        <p:spPr>
          <a:xfrm rot="16200000" flipH="1">
            <a:off x="1814595" y="1643946"/>
            <a:ext cx="436028" cy="248284"/>
          </a:xfrm>
          <a:prstGeom prst="bentConnector3">
            <a:avLst>
              <a:gd name="adj1" fmla="val 74029"/>
            </a:avLst>
          </a:prstGeom>
          <a:ln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C93523D-4B90-43FD-A9AD-0D3107DC4773}"/>
              </a:ext>
            </a:extLst>
          </p:cNvPr>
          <p:cNvGrpSpPr/>
          <p:nvPr/>
        </p:nvGrpSpPr>
        <p:grpSpPr>
          <a:xfrm>
            <a:off x="294180" y="853211"/>
            <a:ext cx="1323826" cy="1389058"/>
            <a:chOff x="294180" y="845591"/>
            <a:chExt cx="1323826" cy="138905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FBB01E0-E153-413F-85BF-F5A8BDECE0C7}"/>
                </a:ext>
              </a:extLst>
            </p:cNvPr>
            <p:cNvGrpSpPr/>
            <p:nvPr/>
          </p:nvGrpSpPr>
          <p:grpSpPr>
            <a:xfrm>
              <a:off x="294180" y="845591"/>
              <a:ext cx="1323826" cy="1389058"/>
              <a:chOff x="270836" y="1209189"/>
              <a:chExt cx="1323826" cy="1389058"/>
            </a:xfrm>
          </p:grpSpPr>
          <p:pic>
            <p:nvPicPr>
              <p:cNvPr id="1026" name="Picture 2" descr="Kết quả hình ảnh cho lung nodule 3d ct scan to 2d grey&quot;">
                <a:extLst>
                  <a:ext uri="{FF2B5EF4-FFF2-40B4-BE49-F238E27FC236}">
                    <a16:creationId xmlns:a16="http://schemas.microsoft.com/office/drawing/2014/main" id="{88A3B9F9-57DD-4AEC-A927-2D1CC00C67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36" y="1209189"/>
                <a:ext cx="1323826" cy="13890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566DCCF-6D21-4C8E-81A5-56312E446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28" y="1586852"/>
                <a:ext cx="0" cy="47120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90CDF6F-601C-4A98-8062-8CB19BEF5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798" y="1393025"/>
              <a:ext cx="420952" cy="3194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1C2BC7-EA7D-457D-8F49-7AD510B4CEDD}"/>
                </a:ext>
              </a:extLst>
            </p:cNvPr>
            <p:cNvCxnSpPr>
              <a:cxnSpLocks/>
            </p:cNvCxnSpPr>
            <p:nvPr/>
          </p:nvCxnSpPr>
          <p:spPr>
            <a:xfrm>
              <a:off x="382074" y="1485371"/>
              <a:ext cx="685033" cy="218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915160-B63D-4289-8A56-91270A039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298" y="1171510"/>
              <a:ext cx="420952" cy="31940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E75E1D-E965-4663-A686-E0DA6D351554}"/>
                </a:ext>
              </a:extLst>
            </p:cNvPr>
            <p:cNvCxnSpPr>
              <a:cxnSpLocks/>
            </p:cNvCxnSpPr>
            <p:nvPr/>
          </p:nvCxnSpPr>
          <p:spPr>
            <a:xfrm>
              <a:off x="798704" y="1179417"/>
              <a:ext cx="686046" cy="2081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BDBDEAB-0CEB-4667-A03F-AD2B16F52AAD}"/>
              </a:ext>
            </a:extLst>
          </p:cNvPr>
          <p:cNvCxnSpPr>
            <a:cxnSpLocks/>
          </p:cNvCxnSpPr>
          <p:nvPr/>
        </p:nvCxnSpPr>
        <p:spPr>
          <a:xfrm>
            <a:off x="1274275" y="1550073"/>
            <a:ext cx="632738" cy="0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E37BC5-E77C-4659-9415-3905C8342DB5}"/>
              </a:ext>
            </a:extLst>
          </p:cNvPr>
          <p:cNvSpPr txBox="1"/>
          <p:nvPr/>
        </p:nvSpPr>
        <p:spPr>
          <a:xfrm>
            <a:off x="321175" y="165083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down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199F5001-C101-4BDB-B6FA-53E9FCFDCE4E}"/>
              </a:ext>
            </a:extLst>
          </p:cNvPr>
          <p:cNvGrpSpPr/>
          <p:nvPr/>
        </p:nvGrpSpPr>
        <p:grpSpPr>
          <a:xfrm>
            <a:off x="3175878" y="5413682"/>
            <a:ext cx="771018" cy="776873"/>
            <a:chOff x="3220011" y="5671881"/>
            <a:chExt cx="771018" cy="776873"/>
          </a:xfrm>
        </p:grpSpPr>
        <p:pic>
          <p:nvPicPr>
            <p:cNvPr id="145" name="Google Shape;212;p32">
              <a:extLst>
                <a:ext uri="{FF2B5EF4-FFF2-40B4-BE49-F238E27FC236}">
                  <a16:creationId xmlns:a16="http://schemas.microsoft.com/office/drawing/2014/main" id="{DE19362D-2CAE-464A-9026-593DD99DE0E7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658" t="66151" r="57139" b="21645"/>
            <a:stretch/>
          </p:blipFill>
          <p:spPr>
            <a:xfrm rot="16200000">
              <a:off x="3652701" y="6086741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212;p32">
              <a:extLst>
                <a:ext uri="{FF2B5EF4-FFF2-40B4-BE49-F238E27FC236}">
                  <a16:creationId xmlns:a16="http://schemas.microsoft.com/office/drawing/2014/main" id="{E2FAD2A8-BA0C-4089-ABCF-AC0003B1EA3F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924" t="53081" r="56873" b="34715"/>
            <a:stretch/>
          </p:blipFill>
          <p:spPr>
            <a:xfrm>
              <a:off x="3220011" y="6110426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212;p32">
              <a:extLst>
                <a:ext uri="{FF2B5EF4-FFF2-40B4-BE49-F238E27FC236}">
                  <a16:creationId xmlns:a16="http://schemas.microsoft.com/office/drawing/2014/main" id="{A026E6FF-86E6-4327-8A5E-9083C5398777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624" t="38957" r="57173" b="48839"/>
            <a:stretch/>
          </p:blipFill>
          <p:spPr>
            <a:xfrm rot="5400000">
              <a:off x="3220011" y="5672885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212;p32">
              <a:extLst>
                <a:ext uri="{FF2B5EF4-FFF2-40B4-BE49-F238E27FC236}">
                  <a16:creationId xmlns:a16="http://schemas.microsoft.com/office/drawing/2014/main" id="{95158ADF-D242-4321-B480-604C651D1628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457" t="39120" r="57340" b="48676"/>
            <a:stretch/>
          </p:blipFill>
          <p:spPr>
            <a:xfrm>
              <a:off x="3635170" y="5671881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Arrow: Down 1030">
            <a:extLst>
              <a:ext uri="{FF2B5EF4-FFF2-40B4-BE49-F238E27FC236}">
                <a16:creationId xmlns:a16="http://schemas.microsoft.com/office/drawing/2014/main" id="{01BB3698-7E7C-44A5-B3C4-D70E4B72112E}"/>
              </a:ext>
            </a:extLst>
          </p:cNvPr>
          <p:cNvSpPr/>
          <p:nvPr/>
        </p:nvSpPr>
        <p:spPr>
          <a:xfrm rot="16200000">
            <a:off x="2673924" y="4986922"/>
            <a:ext cx="219014" cy="16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CF9BD6C2-C511-4D4A-9BCD-98DDE92D9B34}"/>
              </a:ext>
            </a:extLst>
          </p:cNvPr>
          <p:cNvSpPr/>
          <p:nvPr/>
        </p:nvSpPr>
        <p:spPr>
          <a:xfrm>
            <a:off x="1318671" y="2937663"/>
            <a:ext cx="219014" cy="16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BEBD4604-26D7-4304-BD21-E9FA49F78608}"/>
              </a:ext>
            </a:extLst>
          </p:cNvPr>
          <p:cNvSpPr/>
          <p:nvPr/>
        </p:nvSpPr>
        <p:spPr>
          <a:xfrm rot="10800000">
            <a:off x="3650956" y="3339582"/>
            <a:ext cx="219014" cy="16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9FF1E3E6-E2AC-48AC-B389-2C2BA11F15CC}"/>
              </a:ext>
            </a:extLst>
          </p:cNvPr>
          <p:cNvSpPr/>
          <p:nvPr/>
        </p:nvSpPr>
        <p:spPr>
          <a:xfrm rot="16200000">
            <a:off x="4647159" y="4986922"/>
            <a:ext cx="219014" cy="16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A6DC2B9F-977D-441F-AED5-33CD094BA46B}"/>
              </a:ext>
            </a:extLst>
          </p:cNvPr>
          <p:cNvCxnSpPr>
            <a:stCxn id="47" idx="2"/>
            <a:endCxn id="147" idx="1"/>
          </p:cNvCxnSpPr>
          <p:nvPr/>
        </p:nvCxnSpPr>
        <p:spPr>
          <a:xfrm rot="5400000">
            <a:off x="3421269" y="5095775"/>
            <a:ext cx="242685" cy="395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B6E5F85B-B9AB-48FC-9CCD-002334D31CCF}"/>
              </a:ext>
            </a:extLst>
          </p:cNvPr>
          <p:cNvCxnSpPr>
            <a:cxnSpLocks/>
            <a:stCxn id="47" idx="2"/>
            <a:endCxn id="169" idx="3"/>
          </p:cNvCxnSpPr>
          <p:nvPr/>
        </p:nvCxnSpPr>
        <p:spPr>
          <a:xfrm rot="16200000" flipH="1">
            <a:off x="3897429" y="5014751"/>
            <a:ext cx="240734" cy="555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09ABA08-DF90-4276-9ED2-3933F19865DE}"/>
              </a:ext>
            </a:extLst>
          </p:cNvPr>
          <p:cNvGrpSpPr/>
          <p:nvPr/>
        </p:nvGrpSpPr>
        <p:grpSpPr>
          <a:xfrm>
            <a:off x="4126249" y="5412735"/>
            <a:ext cx="338328" cy="754198"/>
            <a:chOff x="4126249" y="5617834"/>
            <a:chExt cx="338328" cy="754198"/>
          </a:xfrm>
        </p:grpSpPr>
        <p:pic>
          <p:nvPicPr>
            <p:cNvPr id="168" name="Google Shape;212;p32">
              <a:extLst>
                <a:ext uri="{FF2B5EF4-FFF2-40B4-BE49-F238E27FC236}">
                  <a16:creationId xmlns:a16="http://schemas.microsoft.com/office/drawing/2014/main" id="{F57AE564-489F-46E2-A691-C09206F74A60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539" t="25495" r="57258" b="62301"/>
            <a:stretch/>
          </p:blipFill>
          <p:spPr>
            <a:xfrm>
              <a:off x="4126249" y="6033704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212;p32">
              <a:extLst>
                <a:ext uri="{FF2B5EF4-FFF2-40B4-BE49-F238E27FC236}">
                  <a16:creationId xmlns:a16="http://schemas.microsoft.com/office/drawing/2014/main" id="{E035C4F4-B633-44B7-A3F6-499453E6E5C4}"/>
                </a:ext>
              </a:extLst>
            </p:cNvPr>
            <p:cNvPicPr preferRelativeResize="0"/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/>
            </a:blip>
            <a:srcRect l="35539" t="25495" r="57258" b="62301"/>
            <a:stretch/>
          </p:blipFill>
          <p:spPr>
            <a:xfrm rot="16200000">
              <a:off x="4126249" y="5617834"/>
              <a:ext cx="338328" cy="33832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08C5707E-2B2C-49A5-ADBB-BA0218E9DDA0}"/>
              </a:ext>
            </a:extLst>
          </p:cNvPr>
          <p:cNvCxnSpPr>
            <a:stCxn id="47" idx="2"/>
            <a:endCxn id="148" idx="0"/>
          </p:cNvCxnSpPr>
          <p:nvPr/>
        </p:nvCxnSpPr>
        <p:spPr>
          <a:xfrm rot="16200000" flipH="1">
            <a:off x="3629350" y="5282830"/>
            <a:ext cx="241681" cy="20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A2AADBF7-18BE-4B72-B8EE-D3ED26ECA996}"/>
              </a:ext>
            </a:extLst>
          </p:cNvPr>
          <p:cNvGrpSpPr/>
          <p:nvPr/>
        </p:nvGrpSpPr>
        <p:grpSpPr>
          <a:xfrm>
            <a:off x="3383663" y="1275007"/>
            <a:ext cx="5466157" cy="2056787"/>
            <a:chOff x="3150240" y="1172733"/>
            <a:chExt cx="5466157" cy="2056787"/>
          </a:xfrm>
        </p:grpSpPr>
        <p:sp>
          <p:nvSpPr>
            <p:cNvPr id="1048" name="Arrow: Right 1047">
              <a:extLst>
                <a:ext uri="{FF2B5EF4-FFF2-40B4-BE49-F238E27FC236}">
                  <a16:creationId xmlns:a16="http://schemas.microsoft.com/office/drawing/2014/main" id="{55B1FC4B-414D-4AFA-8D4E-5C153AC7CD43}"/>
                </a:ext>
              </a:extLst>
            </p:cNvPr>
            <p:cNvSpPr/>
            <p:nvPr/>
          </p:nvSpPr>
          <p:spPr>
            <a:xfrm>
              <a:off x="7370984" y="1516703"/>
              <a:ext cx="212577" cy="25616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Google Shape;211;p32"/>
            <p:cNvPicPr preferRelativeResize="0"/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3150240" y="1403570"/>
              <a:ext cx="4625878" cy="18259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1F9CF680-5403-4D27-99CF-8A6855C26329}"/>
                </a:ext>
              </a:extLst>
            </p:cNvPr>
            <p:cNvGrpSpPr/>
            <p:nvPr/>
          </p:nvGrpSpPr>
          <p:grpSpPr>
            <a:xfrm>
              <a:off x="7810307" y="1500522"/>
              <a:ext cx="512557" cy="471704"/>
              <a:chOff x="8078712" y="1159383"/>
              <a:chExt cx="512557" cy="471704"/>
            </a:xfrm>
          </p:grpSpPr>
          <p:pic>
            <p:nvPicPr>
              <p:cNvPr id="183" name="Google Shape;211;p32">
                <a:extLst>
                  <a:ext uri="{FF2B5EF4-FFF2-40B4-BE49-F238E27FC236}">
                    <a16:creationId xmlns:a16="http://schemas.microsoft.com/office/drawing/2014/main" id="{592120AA-0E9F-48A1-B3AC-F56EABE6FBE5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 t="7741" r="88920" b="66426"/>
              <a:stretch/>
            </p:blipFill>
            <p:spPr>
              <a:xfrm>
                <a:off x="8078712" y="1159383"/>
                <a:ext cx="512557" cy="471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0305E639-EEB7-42EB-81E4-342237E475DE}"/>
                  </a:ext>
                </a:extLst>
              </p:cNvPr>
              <p:cNvSpPr/>
              <p:nvPr/>
            </p:nvSpPr>
            <p:spPr>
              <a:xfrm>
                <a:off x="8345296" y="1416615"/>
                <a:ext cx="115040" cy="763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0A8D756-7E85-40D6-9B83-2FE031995B2E}"/>
                </a:ext>
              </a:extLst>
            </p:cNvPr>
            <p:cNvSpPr txBox="1"/>
            <p:nvPr/>
          </p:nvSpPr>
          <p:spPr>
            <a:xfrm>
              <a:off x="3204530" y="1172733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D9A5762-90E2-47D4-8B0D-3BA4FF6E9C14}"/>
                </a:ext>
              </a:extLst>
            </p:cNvPr>
            <p:cNvSpPr txBox="1"/>
            <p:nvPr/>
          </p:nvSpPr>
          <p:spPr>
            <a:xfrm>
              <a:off x="7859637" y="122572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71F794D-0D07-4BC5-8242-7603E0D90C42}"/>
                </a:ext>
              </a:extLst>
            </p:cNvPr>
            <p:cNvSpPr txBox="1"/>
            <p:nvPr/>
          </p:nvSpPr>
          <p:spPr>
            <a:xfrm>
              <a:off x="7695952" y="1948155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128x128 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AF38451C-6D81-49E1-A809-80482A4AFDCB}"/>
              </a:ext>
            </a:extLst>
          </p:cNvPr>
          <p:cNvSpPr txBox="1"/>
          <p:nvPr/>
        </p:nvSpPr>
        <p:spPr>
          <a:xfrm>
            <a:off x="858448" y="250200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512x512 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AF9E3AE-2D05-4866-B7A8-73BA0D9F321C}"/>
              </a:ext>
            </a:extLst>
          </p:cNvPr>
          <p:cNvSpPr txBox="1"/>
          <p:nvPr/>
        </p:nvSpPr>
        <p:spPr>
          <a:xfrm>
            <a:off x="2241380" y="818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8C4BC20-27D5-4D52-AA64-03EEE72BB2BC}"/>
              </a:ext>
            </a:extLst>
          </p:cNvPr>
          <p:cNvSpPr txBox="1"/>
          <p:nvPr/>
        </p:nvSpPr>
        <p:spPr>
          <a:xfrm>
            <a:off x="343619" y="206622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C6A0F0-36D9-47F5-BCD1-E070219D1F57}"/>
              </a:ext>
            </a:extLst>
          </p:cNvPr>
          <p:cNvSpPr txBox="1"/>
          <p:nvPr/>
        </p:nvSpPr>
        <p:spPr>
          <a:xfrm>
            <a:off x="2266468" y="174052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26678887-621E-4C3C-B168-30967A9B804C}"/>
              </a:ext>
            </a:extLst>
          </p:cNvPr>
          <p:cNvCxnSpPr>
            <a:cxnSpLocks/>
            <a:stCxn id="169" idx="2"/>
          </p:cNvCxnSpPr>
          <p:nvPr/>
        </p:nvCxnSpPr>
        <p:spPr>
          <a:xfrm flipH="1" flipV="1">
            <a:off x="3355054" y="1862894"/>
            <a:ext cx="1109523" cy="3719005"/>
          </a:xfrm>
          <a:prstGeom prst="bentConnector5">
            <a:avLst>
              <a:gd name="adj1" fmla="val -24454"/>
              <a:gd name="adj2" fmla="val 57558"/>
              <a:gd name="adj3" fmla="val 14987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E7B8A63-51E8-416A-93BD-C8BB5B70A690}"/>
              </a:ext>
            </a:extLst>
          </p:cNvPr>
          <p:cNvSpPr txBox="1"/>
          <p:nvPr/>
        </p:nvSpPr>
        <p:spPr>
          <a:xfrm>
            <a:off x="3223849" y="209877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128x128 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8A702250-1EB8-42D2-800F-BDC905C466B5}"/>
              </a:ext>
            </a:extLst>
          </p:cNvPr>
          <p:cNvCxnSpPr>
            <a:cxnSpLocks/>
            <a:stCxn id="168" idx="3"/>
            <a:endCxn id="212" idx="1"/>
          </p:cNvCxnSpPr>
          <p:nvPr/>
        </p:nvCxnSpPr>
        <p:spPr>
          <a:xfrm flipV="1">
            <a:off x="4464577" y="5365295"/>
            <a:ext cx="415072" cy="632474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4F6DD72-FAEC-44C9-8154-082FEFE520EC}"/>
              </a:ext>
            </a:extLst>
          </p:cNvPr>
          <p:cNvSpPr txBox="1"/>
          <p:nvPr/>
        </p:nvSpPr>
        <p:spPr>
          <a:xfrm>
            <a:off x="3356936" y="625962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128x128 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FDE9E7-346D-4265-8541-37BF61D78409}"/>
              </a:ext>
            </a:extLst>
          </p:cNvPr>
          <p:cNvSpPr txBox="1"/>
          <p:nvPr/>
        </p:nvSpPr>
        <p:spPr>
          <a:xfrm>
            <a:off x="2935516" y="516081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2. Pre-processing:</a:t>
            </a:r>
            <a:endParaRPr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362400" y="384300"/>
            <a:ext cx="1485600" cy="30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1. Convert into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Hourfield</a:t>
            </a: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 Unit: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2028000" y="384300"/>
            <a:ext cx="6960000" cy="30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2. Mask extraction: 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the mask of lung and ignores all other tissues.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0" y="1964701"/>
            <a:ext cx="1371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488" y="723176"/>
            <a:ext cx="14097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/>
          <p:nvPr/>
        </p:nvSpPr>
        <p:spPr>
          <a:xfrm>
            <a:off x="2100600" y="711300"/>
            <a:ext cx="2128800" cy="26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Filter the tissues: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2-D image is filtered with a Gaussian filter (s = 1 pixel)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Binarized threshold = -600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Remove 2-D connected components &lt; 30 mm2 or having eccentricity &gt; 0.99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Calculate all 3-D connected components in the resulting binary 3-D matrix.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Keep 3-D components not touching the matrix corner and having a volume between 0.68 and 7.5L.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5653700" y="711300"/>
            <a:ext cx="1954800" cy="26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Remove other distracting components: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(Because the lung is always at the center point of image) Calculate the minimum distance from it to the image center (MinDist) and its area.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Select all slices whose area &gt; 6,000 mm2.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Remove component having MinDist &gt; 62mm.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0025" lvl="0" indent="-161925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Union remaining components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388" y="708901"/>
            <a:ext cx="14097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>
            <a:off x="369200" y="3578625"/>
            <a:ext cx="4694700" cy="32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3. Convex Hull and Dilation: 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449750" y="3914025"/>
            <a:ext cx="1485600" cy="1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Separate lung into left and right parts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Eroded iteratively until it’s broken.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Dilated back to original image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238000" y="3578700"/>
            <a:ext cx="3750000" cy="324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3. Intensity Normalization: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5324000" y="3914025"/>
            <a:ext cx="2205000" cy="19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images from HU to UINT8.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the raw data matrix [-1200,  600].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 to [0, 255].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with the obtained full mask.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outside the mask with 170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space generated by dilation = 170 (if value &gt;210).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9816" y="5791876"/>
            <a:ext cx="1400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8863" y="3914238"/>
            <a:ext cx="1362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7529" y="5363788"/>
            <a:ext cx="1381071" cy="140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6941" y="5358913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479" y="5363663"/>
            <a:ext cx="14478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/>
          <p:nvPr/>
        </p:nvSpPr>
        <p:spPr>
          <a:xfrm>
            <a:off x="1992950" y="3914025"/>
            <a:ext cx="1485600" cy="1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nodules attached to the outer wall inside the mask.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Convex Hull (CH).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2-D slices with CH.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3536150" y="3914025"/>
            <a:ext cx="1485600" cy="1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Dilation: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Dilated the resultant masks ten voxels to get surrounding space.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arenR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Union the masks.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34"/>
          <p:cNvCxnSpPr>
            <a:stCxn id="221" idx="3"/>
            <a:endCxn id="222" idx="1"/>
          </p:cNvCxnSpPr>
          <p:nvPr/>
        </p:nvCxnSpPr>
        <p:spPr>
          <a:xfrm>
            <a:off x="1848000" y="1927500"/>
            <a:ext cx="1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4"/>
          <p:cNvCxnSpPr>
            <a:stCxn id="222" idx="2"/>
            <a:endCxn id="228" idx="0"/>
          </p:cNvCxnSpPr>
          <p:nvPr/>
        </p:nvCxnSpPr>
        <p:spPr>
          <a:xfrm rot="5400000">
            <a:off x="4058250" y="2128950"/>
            <a:ext cx="108000" cy="2791500"/>
          </a:xfrm>
          <a:prstGeom prst="bentConnector3">
            <a:avLst>
              <a:gd name="adj1" fmla="val 499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4"/>
          <p:cNvCxnSpPr>
            <a:endCxn id="230" idx="1"/>
          </p:cNvCxnSpPr>
          <p:nvPr/>
        </p:nvCxnSpPr>
        <p:spPr>
          <a:xfrm rot="10800000" flipH="1">
            <a:off x="5064000" y="5199450"/>
            <a:ext cx="174000" cy="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4"/>
          <p:cNvSpPr/>
          <p:nvPr/>
        </p:nvSpPr>
        <p:spPr>
          <a:xfrm>
            <a:off x="5324000" y="5925825"/>
            <a:ext cx="2205000" cy="81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the luminance of bone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arenR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in all 3 dimensions so that the margin to every side is 10 pixels.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c12a7bd8f_1_2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3. Deep Learning Architecture: 3-D CNN For Nodule Detection</a:t>
            </a:r>
            <a:endParaRPr sz="2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7c12a7bd8f_1_2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pic>
        <p:nvPicPr>
          <p:cNvPr id="259" name="Google Shape;259;g7c12a7bd8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651"/>
            <a:ext cx="8347787" cy="572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c12a7bd8f_1_117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3. Deep Learning Architecture: Malignant Nodule Classification</a:t>
            </a:r>
            <a:endParaRPr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g7c12a7bd8f_1_117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pic>
        <p:nvPicPr>
          <p:cNvPr id="283" name="Google Shape;283;g7c12a7bd8f_1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651"/>
            <a:ext cx="8839199" cy="5092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5;g7c12a7bd8f_0_25">
            <a:extLst>
              <a:ext uri="{FF2B5EF4-FFF2-40B4-BE49-F238E27FC236}">
                <a16:creationId xmlns:a16="http://schemas.microsoft.com/office/drawing/2014/main" id="{83655DE3-6D79-4050-94BB-ED334A7AF2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336" t="60993" b="18038"/>
          <a:stretch/>
        </p:blipFill>
        <p:spPr>
          <a:xfrm>
            <a:off x="6539206" y="5422429"/>
            <a:ext cx="2452393" cy="119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4.1 Experimental Result – Data Collection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0" name="Google Shape;290;p4"/>
          <p:cNvGraphicFramePr/>
          <p:nvPr>
            <p:extLst>
              <p:ext uri="{D42A27DB-BD31-4B8C-83A1-F6EECF244321}">
                <p14:modId xmlns:p14="http://schemas.microsoft.com/office/powerpoint/2010/main" val="3879915584"/>
              </p:ext>
            </p:extLst>
          </p:nvPr>
        </p:nvGraphicFramePr>
        <p:xfrm>
          <a:off x="186100" y="883100"/>
          <a:ext cx="8764525" cy="1859190"/>
        </p:xfrm>
        <a:graphic>
          <a:graphicData uri="http://schemas.openxmlformats.org/drawingml/2006/table">
            <a:tbl>
              <a:tblPr>
                <a:noFill/>
                <a:tableStyleId>{706D4BEB-98E3-458C-AC10-60A03B7D8266}</a:tableStyleId>
              </a:tblPr>
              <a:tblGrid>
                <a:gridCol w="175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 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LUNA 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600 patients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144 patients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144 patients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1,186 nodules / 888 patients 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Science Bowl (DSB) 2017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754 nodules /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1,397 persons (Cases)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 nodules / 198 persons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(Cases)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(7 tiny nodules will be removed)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506 persons(Cases)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2,102 persons 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1" name="Google Shape;291;p4"/>
          <p:cNvSpPr txBox="1">
            <a:spLocks noGrp="1"/>
          </p:cNvSpPr>
          <p:nvPr>
            <p:ph type="body" idx="1"/>
          </p:nvPr>
        </p:nvSpPr>
        <p:spPr>
          <a:xfrm>
            <a:off x="186100" y="2736775"/>
            <a:ext cx="33138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03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AutoNum type="alphaUcParenR"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Different size: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LUNA: Contains very small annotated nodules (irrelevant to cancer, size &lt; 6 mm).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DSB: Contains very big nodules (size &gt; 40 mm).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03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AutoNum type="alphaUcParenR"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Average nodule diameter: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LUNA: 8.31 mm.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DSB: 13.68 mm.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203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AutoNum type="alphaUcParenR"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Contribution: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Remove small nodule in LUNA (&lt; 6 mm,  not dangerous).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0" indent="-2603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Manually label big nodule in DSB. (next stage will alleviates the demand for highly reliable nodule labels).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4"/>
          <p:cNvPicPr preferRelativeResize="0"/>
          <p:nvPr/>
        </p:nvPicPr>
        <p:blipFill rotWithShape="1">
          <a:blip r:embed="rId3">
            <a:alphaModFix/>
          </a:blip>
          <a:srcRect t="84889"/>
          <a:stretch/>
        </p:blipFill>
        <p:spPr>
          <a:xfrm>
            <a:off x="4292550" y="5178223"/>
            <a:ext cx="4059674" cy="8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"/>
          <p:cNvPicPr preferRelativeResize="0"/>
          <p:nvPr/>
        </p:nvPicPr>
        <p:blipFill rotWithShape="1">
          <a:blip r:embed="rId3">
            <a:alphaModFix/>
          </a:blip>
          <a:srcRect l="13452" r="14340" b="63411"/>
          <a:stretch/>
        </p:blipFill>
        <p:spPr>
          <a:xfrm>
            <a:off x="3378125" y="3101850"/>
            <a:ext cx="2845111" cy="19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"/>
          <p:cNvPicPr preferRelativeResize="0"/>
          <p:nvPr/>
        </p:nvPicPr>
        <p:blipFill rotWithShape="1">
          <a:blip r:embed="rId3">
            <a:alphaModFix/>
          </a:blip>
          <a:srcRect l="13598" t="41889" r="12497" b="22529"/>
          <a:stretch/>
        </p:blipFill>
        <p:spPr>
          <a:xfrm>
            <a:off x="6149400" y="3137849"/>
            <a:ext cx="2994600" cy="19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c12a7bd8f_0_9"/>
          <p:cNvSpPr txBox="1">
            <a:spLocks noGrp="1"/>
          </p:cNvSpPr>
          <p:nvPr>
            <p:ph type="body" idx="1"/>
          </p:nvPr>
        </p:nvSpPr>
        <p:spPr>
          <a:xfrm>
            <a:off x="36575" y="383250"/>
            <a:ext cx="9070800" cy="6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Nodule Detection</a:t>
            </a:r>
            <a:endParaRPr/>
          </a:p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Case Classification</a:t>
            </a:r>
            <a:endParaRPr/>
          </a:p>
        </p:txBody>
      </p:sp>
      <p:sp>
        <p:nvSpPr>
          <p:cNvPr id="300" name="Google Shape;300;g7c12a7bd8f_0_9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301" name="Google Shape;301;g7c12a7bd8f_0_9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4.2 Experimental Result – Results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g7c12a7bd8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5" y="1332300"/>
            <a:ext cx="3969825" cy="54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7c12a7bd8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63" y="5235050"/>
            <a:ext cx="45434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7c12a7bd8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5" y="803100"/>
            <a:ext cx="44767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c12a7bd8f_1_132"/>
          <p:cNvSpPr txBox="1">
            <a:spLocks noGrp="1"/>
          </p:cNvSpPr>
          <p:nvPr>
            <p:ph type="body" idx="1"/>
          </p:nvPr>
        </p:nvSpPr>
        <p:spPr>
          <a:xfrm>
            <a:off x="36587" y="383251"/>
            <a:ext cx="9070800" cy="610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Nodule has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distinctive shape: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684213" lvl="1" indent="-231775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bronchus and vessels are continuous pipe systems, thick at the root and thin at the branch; </a:t>
            </a:r>
          </a:p>
          <a:p>
            <a:pPr marL="684213" lvl="1" indent="-231775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Nodule are usually spherical and isolated.</a:t>
            </a:r>
            <a:endParaRPr sz="1600" dirty="0"/>
          </a:p>
        </p:txBody>
      </p:sp>
      <p:sp>
        <p:nvSpPr>
          <p:cNvPr id="311" name="Google Shape;311;g7c12a7bd8f_1_132"/>
          <p:cNvSpPr txBox="1">
            <a:spLocks noGrp="1"/>
          </p:cNvSpPr>
          <p:nvPr>
            <p:ph type="sldNum" idx="12"/>
          </p:nvPr>
        </p:nvSpPr>
        <p:spPr>
          <a:xfrm>
            <a:off x="7024393" y="641299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312" name="Google Shape;312;g7c12a7bd8f_1_132"/>
          <p:cNvSpPr txBox="1">
            <a:spLocks noGrp="1"/>
          </p:cNvSpPr>
          <p:nvPr>
            <p:ph type="title"/>
          </p:nvPr>
        </p:nvSpPr>
        <p:spPr>
          <a:xfrm>
            <a:off x="0" y="2851"/>
            <a:ext cx="7886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4.2 Experimental Result – True Positive Examples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g7c12a7bd8f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15" y="1924607"/>
            <a:ext cx="8648344" cy="333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3090</Words>
  <Application>Microsoft Office PowerPoint</Application>
  <PresentationFormat>On-screen Show (4:3)</PresentationFormat>
  <Paragraphs>311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Wingdings</vt:lpstr>
      <vt:lpstr>Office 佈景主題</vt:lpstr>
      <vt:lpstr>Office Theme</vt:lpstr>
      <vt:lpstr>EVALUATE THE MALIGNANCY OF PULMONARY NODULES USING 3-D DEEP LEAKY NOISY-OR NETWORK</vt:lpstr>
      <vt:lpstr>1. Introduction</vt:lpstr>
      <vt:lpstr>1. Introduction</vt:lpstr>
      <vt:lpstr>2. Pre-processing:</vt:lpstr>
      <vt:lpstr>3. Deep Learning Architecture: 3-D CNN For Nodule Detection</vt:lpstr>
      <vt:lpstr>3. Deep Learning Architecture: Malignant Nodule Classification</vt:lpstr>
      <vt:lpstr>4.1 Experimental Result – Data Collection</vt:lpstr>
      <vt:lpstr>4.2 Experimental Result – Results</vt:lpstr>
      <vt:lpstr>4.2 Experimental Result – True Positive Examples</vt:lpstr>
      <vt:lpstr>4.3 Experimental Result – False Positive Examples</vt:lpstr>
      <vt:lpstr>4.3 Experimental Result</vt:lpstr>
      <vt:lpstr>5. Conclusion</vt:lpstr>
      <vt:lpstr>6.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MALIGNANCY OF PULMONARY NODULES USING 3-D DEEP LEAKY NOISY-OR NETWORK</dc:title>
  <dc:creator>RL</dc:creator>
  <cp:lastModifiedBy>Ái Trần</cp:lastModifiedBy>
  <cp:revision>39</cp:revision>
  <dcterms:modified xsi:type="dcterms:W3CDTF">2020-01-09T06:09:32Z</dcterms:modified>
</cp:coreProperties>
</file>