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1600" r:id="rId5"/>
    <p:sldId id="262" r:id="rId6"/>
    <p:sldId id="1599" r:id="rId7"/>
    <p:sldId id="258" r:id="rId8"/>
    <p:sldId id="1601" r:id="rId9"/>
    <p:sldId id="1602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737"/>
  </p:normalViewPr>
  <p:slideViewPr>
    <p:cSldViewPr snapToGrid="0">
      <p:cViewPr varScale="1">
        <p:scale>
          <a:sx n="127" d="100"/>
          <a:sy n="127" d="100"/>
        </p:scale>
        <p:origin x="1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67864FA-209B-1043-A841-ED36060A1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2CEFA-0C9E-F447-ADE1-E24CB476DE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5800" y="1047750"/>
            <a:ext cx="7772400" cy="1066800"/>
          </a:xfrm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51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rgbClr val="006096"/>
                </a:solidFill>
              </a:defRPr>
            </a:lvl1pPr>
            <a:lvl2pPr marL="342892" indent="0">
              <a:buNone/>
              <a:defRPr sz="2100"/>
            </a:lvl2pPr>
            <a:lvl3pPr marL="685784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375047"/>
          </a:xfrm>
        </p:spPr>
        <p:txBody>
          <a:bodyPr/>
          <a:lstStyle>
            <a:lvl1pPr marL="0" indent="0">
              <a:buNone/>
              <a:defRPr sz="1050">
                <a:solidFill>
                  <a:srgbClr val="006096"/>
                </a:solidFill>
              </a:defRPr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3528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5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8151"/>
            <a:ext cx="2057400" cy="3657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8151"/>
            <a:ext cx="6019800" cy="3657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4671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6320"/>
            <a:ext cx="7772400" cy="1102519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03A62C-3036-4C46-B0F0-66308DE0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bg1"/>
                </a:solidFill>
                <a:latin typeface="Helvetica Neue" charset="0"/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  <a:lvl2pPr>
              <a:defRPr>
                <a:solidFill>
                  <a:srgbClr val="006096"/>
                </a:solidFill>
              </a:defRPr>
            </a:lvl2pPr>
            <a:lvl3pPr>
              <a:defRPr>
                <a:solidFill>
                  <a:srgbClr val="006096"/>
                </a:solidFill>
              </a:defRPr>
            </a:lvl3pPr>
            <a:lvl4pPr>
              <a:defRPr>
                <a:solidFill>
                  <a:srgbClr val="006096"/>
                </a:solidFill>
              </a:defRPr>
            </a:lvl4pPr>
            <a:lvl5pPr>
              <a:defRPr>
                <a:solidFill>
                  <a:srgbClr val="00609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7951"/>
            <a:ext cx="7772400" cy="1021556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2810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3528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</p:spPr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09703"/>
            <a:ext cx="4038600" cy="2686049"/>
          </a:xfrm>
        </p:spPr>
        <p:txBody>
          <a:bodyPr/>
          <a:lstStyle>
            <a:lvl1pPr>
              <a:defRPr sz="2100">
                <a:solidFill>
                  <a:srgbClr val="006096"/>
                </a:solidFill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09703"/>
            <a:ext cx="4038600" cy="2686049"/>
          </a:xfrm>
        </p:spPr>
        <p:txBody>
          <a:bodyPr/>
          <a:lstStyle>
            <a:lvl1pPr>
              <a:defRPr sz="2100">
                <a:solidFill>
                  <a:srgbClr val="006096"/>
                </a:solidFill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2447"/>
            <a:ext cx="4040188" cy="773906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096"/>
                </a:solidFill>
              </a:defRPr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76350"/>
            <a:ext cx="4040188" cy="2963466"/>
          </a:xfrm>
        </p:spPr>
        <p:txBody>
          <a:bodyPr/>
          <a:lstStyle>
            <a:lvl1pPr>
              <a:defRPr sz="1800">
                <a:solidFill>
                  <a:srgbClr val="006096"/>
                </a:solidFill>
              </a:defRPr>
            </a:lvl1pPr>
            <a:lvl2pPr>
              <a:defRPr sz="1500">
                <a:solidFill>
                  <a:srgbClr val="006096"/>
                </a:solidFill>
              </a:defRPr>
            </a:lvl2pPr>
            <a:lvl3pPr>
              <a:defRPr sz="1350">
                <a:solidFill>
                  <a:srgbClr val="006096"/>
                </a:solidFill>
              </a:defRPr>
            </a:lvl3pPr>
            <a:lvl4pPr>
              <a:defRPr sz="1200">
                <a:solidFill>
                  <a:srgbClr val="006096"/>
                </a:solidFill>
              </a:defRPr>
            </a:lvl4pPr>
            <a:lvl5pPr>
              <a:defRPr sz="1200">
                <a:solidFill>
                  <a:srgbClr val="00609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502447"/>
            <a:ext cx="4041775" cy="773906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096"/>
                </a:solidFill>
              </a:defRPr>
            </a:lvl1pPr>
            <a:lvl2pPr marL="342892" indent="0">
              <a:buNone/>
              <a:defRPr sz="1500" b="1"/>
            </a:lvl2pPr>
            <a:lvl3pPr marL="685784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276350"/>
            <a:ext cx="4041775" cy="2963466"/>
          </a:xfrm>
        </p:spPr>
        <p:txBody>
          <a:bodyPr/>
          <a:lstStyle>
            <a:lvl1pPr>
              <a:defRPr sz="1800">
                <a:solidFill>
                  <a:srgbClr val="006096"/>
                </a:solidFill>
              </a:defRPr>
            </a:lvl1pPr>
            <a:lvl2pPr>
              <a:defRPr sz="1500">
                <a:solidFill>
                  <a:srgbClr val="006096"/>
                </a:solidFill>
              </a:defRPr>
            </a:lvl2pPr>
            <a:lvl3pPr>
              <a:defRPr sz="1350">
                <a:solidFill>
                  <a:srgbClr val="006096"/>
                </a:solidFill>
              </a:defRPr>
            </a:lvl3pPr>
            <a:lvl4pPr>
              <a:defRPr sz="1200">
                <a:solidFill>
                  <a:srgbClr val="006096"/>
                </a:solidFill>
              </a:defRPr>
            </a:lvl4pPr>
            <a:lvl5pPr>
              <a:defRPr sz="1200">
                <a:solidFill>
                  <a:srgbClr val="00609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14351"/>
            <a:ext cx="3008313" cy="947738"/>
          </a:xfrm>
        </p:spPr>
        <p:txBody>
          <a:bodyPr anchor="b"/>
          <a:lstStyle>
            <a:lvl1pPr algn="l">
              <a:defRPr sz="1500" b="1">
                <a:solidFill>
                  <a:srgbClr val="0060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14351"/>
            <a:ext cx="5111750" cy="3581400"/>
          </a:xfrm>
        </p:spPr>
        <p:txBody>
          <a:bodyPr/>
          <a:lstStyle>
            <a:lvl1pPr>
              <a:defRPr sz="2400">
                <a:solidFill>
                  <a:srgbClr val="006096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57351"/>
            <a:ext cx="3008313" cy="2438400"/>
          </a:xfrm>
        </p:spPr>
        <p:txBody>
          <a:bodyPr/>
          <a:lstStyle>
            <a:lvl1pPr marL="0" indent="0">
              <a:buNone/>
              <a:defRPr sz="1050">
                <a:solidFill>
                  <a:srgbClr val="006096"/>
                </a:solidFill>
              </a:defRPr>
            </a:lvl1pPr>
            <a:lvl2pPr marL="342892" indent="0">
              <a:buNone/>
              <a:defRPr sz="900"/>
            </a:lvl2pPr>
            <a:lvl3pPr marL="685784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352800" y="4767265"/>
            <a:ext cx="2133600" cy="274637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7A7CDC3-DED2-5F42-B6A8-D5D08138A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19252"/>
            <a:ext cx="82296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5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342892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2pPr>
      <a:lvl3pPr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3pPr>
      <a:lvl4pPr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4pPr>
      <a:lvl5pPr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5pPr>
      <a:lvl6pPr marL="342892"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6pPr>
      <a:lvl7pPr marL="685784"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7pPr>
      <a:lvl8pPr marL="1028675"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8pPr>
      <a:lvl9pPr marL="1371566" algn="ctr" defTabSz="342892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 Neue" pitchFamily="-65" charset="0"/>
          <a:ea typeface="Geneva" pitchFamily="-65" charset="-128"/>
          <a:cs typeface="Geneva" pitchFamily="-65" charset="-128"/>
        </a:defRPr>
      </a:lvl9pPr>
    </p:titleStyle>
    <p:bodyStyle>
      <a:lvl1pPr marL="257169" indent="-257169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1pPr>
      <a:lvl2pPr marL="557198" indent="-214307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Geneva" pitchFamily="-65" charset="-128"/>
          <a:cs typeface="Calibri"/>
        </a:defRPr>
      </a:lvl2pPr>
      <a:lvl3pPr marL="857229" indent="-171446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3pPr>
      <a:lvl4pPr marL="1200120" indent="-171446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4pPr>
      <a:lvl5pPr marL="1543011" indent="-171446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bg1"/>
          </a:solidFill>
          <a:latin typeface="Calibri"/>
          <a:ea typeface="ヒラギノ角ゴ Pro W3" charset="-128"/>
          <a:cs typeface="Calibri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E26CEFDB-1E50-1D7E-1E54-9D9414F5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2400300"/>
            <a:ext cx="4800600" cy="98583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0D75AD-248C-BE00-5874-F8F78FA0E6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57350" y="1428750"/>
            <a:ext cx="5829300" cy="800100"/>
          </a:xfrm>
        </p:spPr>
        <p:txBody>
          <a:bodyPr/>
          <a:lstStyle/>
          <a:p>
            <a:r>
              <a:rPr lang="en-US" dirty="0"/>
              <a:t>Simulink – RGA Experimental Method</a:t>
            </a:r>
          </a:p>
        </p:txBody>
      </p:sp>
    </p:spTree>
    <p:extLst>
      <p:ext uri="{BB962C8B-B14F-4D97-AF65-F5344CB8AC3E}">
        <p14:creationId xmlns:p14="http://schemas.microsoft.com/office/powerpoint/2010/main" val="10277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7DC9B-C3C5-A631-0119-20CDCEEB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7447"/>
            <a:ext cx="8229600" cy="742950"/>
          </a:xfrm>
        </p:spPr>
        <p:txBody>
          <a:bodyPr/>
          <a:lstStyle/>
          <a:p>
            <a:r>
              <a:rPr lang="en-US" dirty="0"/>
              <a:t>RGA Analysis for Level and Temperature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CFD56-31D0-96D8-7867-3B7E2453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971" y="1291150"/>
            <a:ext cx="3332646" cy="1988344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Objective: Experimentally calculate the Relative Gain Array (RGA) for the mixed tank level and temperature control.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Use the RGA to determine the optimal pairing.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BC188-B5E6-84DE-3DBD-8653F23D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617" y="1645446"/>
            <a:ext cx="4053138" cy="2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1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BD3A-0E4C-19C5-5006-819C91CB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646FF-1905-A5D2-744F-54691FBC8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007" y="1396093"/>
                <a:ext cx="7288667" cy="2449627"/>
              </a:xfrm>
            </p:spPr>
            <p:txBody>
              <a:bodyPr/>
              <a:lstStyle/>
              <a:p>
                <a:r>
                  <a:rPr lang="en-US" dirty="0"/>
                  <a:t>The parameters of the RGA are given by: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𝐋𝐨𝐨𝐩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𝐅𝐢𝐧𝐚𝐥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𝐒𝐭𝐞𝐚𝐝𝐲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𝐒𝐭𝐚𝐭𝐞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𝐕𝐚𝐥𝐮𝐞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𝑪𝒍𝒐𝒔𝒆𝒅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𝑳𝒐𝒐𝒑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𝑺𝒕𝒆𝒂𝒅𝒚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𝑺𝒕𝒂𝒕𝒆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𝑽𝒂𝒍𝒖𝒆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646FF-1905-A5D2-744F-54691FBC8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007" y="1396093"/>
                <a:ext cx="7288667" cy="2449627"/>
              </a:xfrm>
              <a:blipFill>
                <a:blip r:embed="rId2"/>
                <a:stretch>
                  <a:fillRect l="-697"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1A06204-E0C3-03CD-21FE-FE42023E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52" y="2303178"/>
            <a:ext cx="2062635" cy="537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6096"/>
            </a:solidFill>
          </a:ln>
        </p:spPr>
      </p:pic>
    </p:spTree>
    <p:extLst>
      <p:ext uri="{BB962C8B-B14F-4D97-AF65-F5344CB8AC3E}">
        <p14:creationId xmlns:p14="http://schemas.microsoft.com/office/powerpoint/2010/main" val="34012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F4B7-4E69-2105-29EA-4B73359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7429-7070-9F28-1F10-D0DBAED61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parameters of the RGA are given by: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𝐋𝐨𝐨𝐩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𝐅𝐢𝐧𝐚𝐥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𝐒𝐭𝐞𝐚𝐝𝐲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𝐒𝐭𝐚𝐭𝐞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𝐕𝐚𝐥𝐮𝐞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𝐂𝐥𝐨𝐬𝐞𝐝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𝐋𝐨𝐨𝐩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𝐅𝐢𝐧𝐚𝐥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𝐒𝐭𝐞𝐚𝐝𝐲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𝐒𝐭𝐚𝐭𝐞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𝐕𝐚𝐥𝐮𝐞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C7429-7070-9F28-1F10-D0DBAED61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CC2DE61-2C8C-48FA-FEBC-23F9284D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2" y="2034606"/>
            <a:ext cx="2062635" cy="537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6096"/>
            </a:solidFill>
          </a:ln>
        </p:spPr>
      </p:pic>
    </p:spTree>
    <p:extLst>
      <p:ext uri="{BB962C8B-B14F-4D97-AF65-F5344CB8AC3E}">
        <p14:creationId xmlns:p14="http://schemas.microsoft.com/office/powerpoint/2010/main" val="23570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8E72-8B9B-15E8-2F60-E5996D9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803F-10B6-BB68-D90C-49C85CA8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72841-5C6B-06E3-11CE-E59A162D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2044700" y="501650"/>
            <a:ext cx="9779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2032000" y="3079750"/>
            <a:ext cx="9779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4953000" y="501650"/>
            <a:ext cx="9779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600" b="1">
              <a:latin typeface="Arial" panose="020B0604020202020204" pitchFamily="34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4940300" y="1352550"/>
            <a:ext cx="9779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5" name="Rectangle 7"/>
          <p:cNvSpPr>
            <a:spLocks noChangeArrowheads="1"/>
          </p:cNvSpPr>
          <p:nvPr/>
        </p:nvSpPr>
        <p:spPr bwMode="auto">
          <a:xfrm>
            <a:off x="4927600" y="2241550"/>
            <a:ext cx="9779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6" name="Rectangle 8"/>
          <p:cNvSpPr>
            <a:spLocks noChangeArrowheads="1"/>
          </p:cNvSpPr>
          <p:nvPr/>
        </p:nvSpPr>
        <p:spPr bwMode="auto">
          <a:xfrm>
            <a:off x="4914900" y="3079750"/>
            <a:ext cx="977900" cy="469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990600" y="577850"/>
            <a:ext cx="355600" cy="342900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AutoShape 10"/>
          <p:cNvSpPr>
            <a:spLocks noChangeArrowheads="1"/>
          </p:cNvSpPr>
          <p:nvPr/>
        </p:nvSpPr>
        <p:spPr bwMode="auto">
          <a:xfrm>
            <a:off x="977900" y="3117850"/>
            <a:ext cx="355600" cy="342900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>
            <a:off x="6705600" y="32956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" name="AutoShape 12"/>
          <p:cNvSpPr>
            <a:spLocks noChangeArrowheads="1"/>
          </p:cNvSpPr>
          <p:nvPr/>
        </p:nvSpPr>
        <p:spPr bwMode="auto">
          <a:xfrm>
            <a:off x="6350000" y="3143250"/>
            <a:ext cx="355600" cy="342900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5905500" y="3295650"/>
            <a:ext cx="4445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6743700" y="73025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3" name="AutoShape 15"/>
          <p:cNvSpPr>
            <a:spLocks noChangeArrowheads="1"/>
          </p:cNvSpPr>
          <p:nvPr/>
        </p:nvSpPr>
        <p:spPr bwMode="auto">
          <a:xfrm>
            <a:off x="6388100" y="565150"/>
            <a:ext cx="355600" cy="342900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5943600" y="717550"/>
            <a:ext cx="4445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7277100" y="3295650"/>
            <a:ext cx="0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6" name="Line 18"/>
          <p:cNvSpPr>
            <a:spLocks noChangeShapeType="1"/>
          </p:cNvSpPr>
          <p:nvPr/>
        </p:nvSpPr>
        <p:spPr bwMode="auto">
          <a:xfrm flipH="1" flipV="1">
            <a:off x="1168400" y="4197350"/>
            <a:ext cx="61087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7" name="Line 19"/>
          <p:cNvSpPr>
            <a:spLocks noChangeShapeType="1"/>
          </p:cNvSpPr>
          <p:nvPr/>
        </p:nvSpPr>
        <p:spPr bwMode="auto">
          <a:xfrm flipV="1">
            <a:off x="1168400" y="34480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8" name="Line 20"/>
          <p:cNvSpPr>
            <a:spLocks noChangeShapeType="1"/>
          </p:cNvSpPr>
          <p:nvPr/>
        </p:nvSpPr>
        <p:spPr bwMode="auto">
          <a:xfrm>
            <a:off x="177800" y="332105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9" name="Line 21"/>
          <p:cNvSpPr>
            <a:spLocks noChangeShapeType="1"/>
          </p:cNvSpPr>
          <p:nvPr/>
        </p:nvSpPr>
        <p:spPr bwMode="auto">
          <a:xfrm>
            <a:off x="1346200" y="32956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0" name="Line 22"/>
          <p:cNvSpPr>
            <a:spLocks noChangeShapeType="1"/>
          </p:cNvSpPr>
          <p:nvPr/>
        </p:nvSpPr>
        <p:spPr bwMode="auto">
          <a:xfrm>
            <a:off x="3009900" y="32956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1" name="Text Box 23"/>
          <p:cNvSpPr txBox="1">
            <a:spLocks noChangeArrowheads="1"/>
          </p:cNvSpPr>
          <p:nvPr/>
        </p:nvSpPr>
        <p:spPr bwMode="auto">
          <a:xfrm>
            <a:off x="5218113" y="5746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</a:t>
            </a:r>
            <a:r>
              <a:rPr lang="en-US" altLang="en-US" sz="1600" b="1" baseline="-250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auto">
          <a:xfrm>
            <a:off x="5243513" y="14382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</a:t>
            </a:r>
            <a:r>
              <a:rPr lang="en-US" altLang="en-US" sz="1600" b="1" baseline="-250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5192713" y="23272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</a:t>
            </a:r>
            <a:r>
              <a:rPr lang="en-US" altLang="en-US" sz="1600" b="1" baseline="-25000"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04" name="Text Box 26"/>
          <p:cNvSpPr txBox="1">
            <a:spLocks noChangeArrowheads="1"/>
          </p:cNvSpPr>
          <p:nvPr/>
        </p:nvSpPr>
        <p:spPr bwMode="auto">
          <a:xfrm>
            <a:off x="5192713" y="31273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</a:t>
            </a:r>
            <a:r>
              <a:rPr lang="en-US" altLang="en-US" sz="1600" b="1" baseline="-25000">
                <a:latin typeface="Arial" panose="020B0604020202020204" pitchFamily="34" charset="0"/>
              </a:rPr>
              <a:t>22</a:t>
            </a:r>
          </a:p>
        </p:txBody>
      </p:sp>
      <p:sp>
        <p:nvSpPr>
          <p:cNvPr id="105" name="Line 27"/>
          <p:cNvSpPr>
            <a:spLocks noChangeShapeType="1"/>
          </p:cNvSpPr>
          <p:nvPr/>
        </p:nvSpPr>
        <p:spPr bwMode="auto">
          <a:xfrm>
            <a:off x="3060700" y="7302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6" name="Line 28"/>
          <p:cNvSpPr>
            <a:spLocks noChangeShapeType="1"/>
          </p:cNvSpPr>
          <p:nvPr/>
        </p:nvSpPr>
        <p:spPr bwMode="auto">
          <a:xfrm>
            <a:off x="1384300" y="7429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7" name="Line 29"/>
          <p:cNvSpPr>
            <a:spLocks noChangeShapeType="1"/>
          </p:cNvSpPr>
          <p:nvPr/>
        </p:nvSpPr>
        <p:spPr bwMode="auto">
          <a:xfrm>
            <a:off x="203200" y="74295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08" name="Text Box 33"/>
          <p:cNvSpPr txBox="1">
            <a:spLocks noChangeArrowheads="1"/>
          </p:cNvSpPr>
          <p:nvPr/>
        </p:nvSpPr>
        <p:spPr bwMode="auto">
          <a:xfrm>
            <a:off x="2322513" y="5619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</a:t>
            </a:r>
            <a:r>
              <a:rPr lang="en-US" altLang="en-US" sz="1600" b="1" baseline="-25000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2297113" y="3140075"/>
            <a:ext cx="463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g</a:t>
            </a:r>
            <a:r>
              <a:rPr lang="en-US" altLang="en-US" sz="1600" b="1" baseline="-25000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110" name="Line 35"/>
          <p:cNvSpPr>
            <a:spLocks noChangeShapeType="1"/>
          </p:cNvSpPr>
          <p:nvPr/>
        </p:nvSpPr>
        <p:spPr bwMode="auto">
          <a:xfrm flipH="1" flipV="1">
            <a:off x="3822700" y="1555750"/>
            <a:ext cx="127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1" name="Line 36"/>
          <p:cNvSpPr>
            <a:spLocks noChangeShapeType="1"/>
          </p:cNvSpPr>
          <p:nvPr/>
        </p:nvSpPr>
        <p:spPr bwMode="auto">
          <a:xfrm>
            <a:off x="3822700" y="1568450"/>
            <a:ext cx="111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" name="Line 37"/>
          <p:cNvSpPr>
            <a:spLocks noChangeShapeType="1"/>
          </p:cNvSpPr>
          <p:nvPr/>
        </p:nvSpPr>
        <p:spPr bwMode="auto">
          <a:xfrm flipH="1" flipV="1">
            <a:off x="3467100" y="717550"/>
            <a:ext cx="127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3" name="Line 38"/>
          <p:cNvSpPr>
            <a:spLocks noChangeShapeType="1"/>
          </p:cNvSpPr>
          <p:nvPr/>
        </p:nvSpPr>
        <p:spPr bwMode="auto">
          <a:xfrm>
            <a:off x="3949700" y="25082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grpSp>
        <p:nvGrpSpPr>
          <p:cNvPr id="114" name="Group 39"/>
          <p:cNvGrpSpPr>
            <a:grpSpLocks/>
          </p:cNvGrpSpPr>
          <p:nvPr/>
        </p:nvGrpSpPr>
        <p:grpSpPr bwMode="auto">
          <a:xfrm rot="-5400000">
            <a:off x="3752850" y="2324100"/>
            <a:ext cx="152400" cy="254000"/>
            <a:chOff x="1080" y="2368"/>
            <a:chExt cx="136" cy="288"/>
          </a:xfrm>
        </p:grpSpPr>
        <p:sp>
          <p:nvSpPr>
            <p:cNvPr id="115" name="Arc 40"/>
            <p:cNvSpPr>
              <a:spLocks/>
            </p:cNvSpPr>
            <p:nvPr/>
          </p:nvSpPr>
          <p:spPr bwMode="auto">
            <a:xfrm>
              <a:off x="1080" y="2368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Arc 41"/>
            <p:cNvSpPr>
              <a:spLocks/>
            </p:cNvSpPr>
            <p:nvPr/>
          </p:nvSpPr>
          <p:spPr bwMode="auto">
            <a:xfrm rot="5400000">
              <a:off x="1080" y="2520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7" name="Line 42"/>
          <p:cNvSpPr>
            <a:spLocks noChangeShapeType="1"/>
          </p:cNvSpPr>
          <p:nvPr/>
        </p:nvSpPr>
        <p:spPr bwMode="auto">
          <a:xfrm>
            <a:off x="3454400" y="2533650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8" name="Line 43"/>
          <p:cNvSpPr>
            <a:spLocks noChangeShapeType="1"/>
          </p:cNvSpPr>
          <p:nvPr/>
        </p:nvSpPr>
        <p:spPr bwMode="auto">
          <a:xfrm flipV="1">
            <a:off x="6578600" y="857250"/>
            <a:ext cx="0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9" name="Line 44"/>
          <p:cNvSpPr>
            <a:spLocks noChangeShapeType="1"/>
          </p:cNvSpPr>
          <p:nvPr/>
        </p:nvSpPr>
        <p:spPr bwMode="auto">
          <a:xfrm flipH="1">
            <a:off x="6515100" y="2444750"/>
            <a:ext cx="12700" cy="71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0" name="Line 45"/>
          <p:cNvSpPr>
            <a:spLocks noChangeShapeType="1"/>
          </p:cNvSpPr>
          <p:nvPr/>
        </p:nvSpPr>
        <p:spPr bwMode="auto">
          <a:xfrm>
            <a:off x="5918200" y="1581150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1" name="Line 46"/>
          <p:cNvSpPr>
            <a:spLocks noChangeShapeType="1"/>
          </p:cNvSpPr>
          <p:nvPr/>
        </p:nvSpPr>
        <p:spPr bwMode="auto">
          <a:xfrm>
            <a:off x="5892800" y="24574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" name="Text Box 47"/>
          <p:cNvSpPr txBox="1">
            <a:spLocks noChangeArrowheads="1"/>
          </p:cNvSpPr>
          <p:nvPr/>
        </p:nvSpPr>
        <p:spPr bwMode="auto">
          <a:xfrm>
            <a:off x="7891463" y="612775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y</a:t>
            </a:r>
            <a:r>
              <a:rPr lang="en-US" altLang="en-US" sz="16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" name="Text Box 48"/>
          <p:cNvSpPr txBox="1">
            <a:spLocks noChangeArrowheads="1"/>
          </p:cNvSpPr>
          <p:nvPr/>
        </p:nvSpPr>
        <p:spPr bwMode="auto">
          <a:xfrm>
            <a:off x="7891463" y="3089275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y</a:t>
            </a:r>
            <a:r>
              <a:rPr lang="en-US" altLang="en-US" sz="16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4" name="Text Box 50"/>
          <p:cNvSpPr txBox="1">
            <a:spLocks noChangeArrowheads="1"/>
          </p:cNvSpPr>
          <p:nvPr/>
        </p:nvSpPr>
        <p:spPr bwMode="auto">
          <a:xfrm>
            <a:off x="4338638" y="3444875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m</a:t>
            </a:r>
            <a:r>
              <a:rPr lang="en-US" altLang="en-US" sz="16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5" name="Text Box 51"/>
          <p:cNvSpPr txBox="1">
            <a:spLocks noChangeArrowheads="1"/>
          </p:cNvSpPr>
          <p:nvPr/>
        </p:nvSpPr>
        <p:spPr bwMode="auto">
          <a:xfrm>
            <a:off x="152400" y="384175"/>
            <a:ext cx="460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y</a:t>
            </a:r>
            <a:r>
              <a:rPr lang="en-US" altLang="en-US" sz="1600" b="1" baseline="-25000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126" name="Text Box 52"/>
          <p:cNvSpPr txBox="1">
            <a:spLocks noChangeArrowheads="1"/>
          </p:cNvSpPr>
          <p:nvPr/>
        </p:nvSpPr>
        <p:spPr bwMode="auto">
          <a:xfrm>
            <a:off x="190500" y="2886075"/>
            <a:ext cx="460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y</a:t>
            </a:r>
            <a:r>
              <a:rPr lang="en-US" altLang="en-US" sz="1600" b="1" baseline="-25000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127" name="Text Box 53"/>
          <p:cNvSpPr txBox="1">
            <a:spLocks noChangeArrowheads="1"/>
          </p:cNvSpPr>
          <p:nvPr/>
        </p:nvSpPr>
        <p:spPr bwMode="auto">
          <a:xfrm>
            <a:off x="725488" y="3051175"/>
            <a:ext cx="303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28" name="Text Box 54"/>
          <p:cNvSpPr txBox="1">
            <a:spLocks noChangeArrowheads="1"/>
          </p:cNvSpPr>
          <p:nvPr/>
        </p:nvSpPr>
        <p:spPr bwMode="auto">
          <a:xfrm>
            <a:off x="725488" y="473075"/>
            <a:ext cx="303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29" name="Text Box 55"/>
          <p:cNvSpPr txBox="1">
            <a:spLocks noChangeArrowheads="1"/>
          </p:cNvSpPr>
          <p:nvPr/>
        </p:nvSpPr>
        <p:spPr bwMode="auto">
          <a:xfrm>
            <a:off x="1131888" y="3355975"/>
            <a:ext cx="252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0" name="Text Box 56"/>
          <p:cNvSpPr txBox="1">
            <a:spLocks noChangeArrowheads="1"/>
          </p:cNvSpPr>
          <p:nvPr/>
        </p:nvSpPr>
        <p:spPr bwMode="auto">
          <a:xfrm>
            <a:off x="1093788" y="269875"/>
            <a:ext cx="252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131" name="Text Box 57"/>
          <p:cNvSpPr txBox="1">
            <a:spLocks noChangeArrowheads="1"/>
          </p:cNvSpPr>
          <p:nvPr/>
        </p:nvSpPr>
        <p:spPr bwMode="auto">
          <a:xfrm>
            <a:off x="1497013" y="396875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l-G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sz="1600" b="1" baseline="-250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2" name="Text Box 58"/>
          <p:cNvSpPr txBox="1">
            <a:spLocks noChangeArrowheads="1"/>
          </p:cNvSpPr>
          <p:nvPr/>
        </p:nvSpPr>
        <p:spPr bwMode="auto">
          <a:xfrm>
            <a:off x="1420813" y="2936875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l-GR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en-US" sz="16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" name="Text Box 59"/>
          <p:cNvSpPr txBox="1">
            <a:spLocks noChangeArrowheads="1"/>
          </p:cNvSpPr>
          <p:nvPr/>
        </p:nvSpPr>
        <p:spPr bwMode="auto">
          <a:xfrm>
            <a:off x="6186488" y="460375"/>
            <a:ext cx="303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4" name="Text Box 60"/>
          <p:cNvSpPr txBox="1">
            <a:spLocks noChangeArrowheads="1"/>
          </p:cNvSpPr>
          <p:nvPr/>
        </p:nvSpPr>
        <p:spPr bwMode="auto">
          <a:xfrm>
            <a:off x="6326188" y="879475"/>
            <a:ext cx="303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5" name="Text Box 61"/>
          <p:cNvSpPr txBox="1">
            <a:spLocks noChangeArrowheads="1"/>
          </p:cNvSpPr>
          <p:nvPr/>
        </p:nvSpPr>
        <p:spPr bwMode="auto">
          <a:xfrm>
            <a:off x="6262688" y="2771775"/>
            <a:ext cx="303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6" name="Text Box 62"/>
          <p:cNvSpPr txBox="1">
            <a:spLocks noChangeArrowheads="1"/>
          </p:cNvSpPr>
          <p:nvPr/>
        </p:nvSpPr>
        <p:spPr bwMode="auto">
          <a:xfrm>
            <a:off x="6084888" y="3013075"/>
            <a:ext cx="303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+</a:t>
            </a:r>
          </a:p>
        </p:txBody>
      </p:sp>
      <p:grpSp>
        <p:nvGrpSpPr>
          <p:cNvPr id="137" name="Group 63"/>
          <p:cNvGrpSpPr>
            <a:grpSpLocks/>
          </p:cNvGrpSpPr>
          <p:nvPr/>
        </p:nvGrpSpPr>
        <p:grpSpPr bwMode="auto">
          <a:xfrm>
            <a:off x="3060700" y="501650"/>
            <a:ext cx="3822700" cy="2692400"/>
            <a:chOff x="1928" y="1432"/>
            <a:chExt cx="2408" cy="1696"/>
          </a:xfrm>
        </p:grpSpPr>
        <p:sp>
          <p:nvSpPr>
            <p:cNvPr id="138" name="AutoShape 64"/>
            <p:cNvSpPr>
              <a:spLocks noChangeArrowheads="1"/>
            </p:cNvSpPr>
            <p:nvPr/>
          </p:nvSpPr>
          <p:spPr bwMode="auto">
            <a:xfrm flipV="1">
              <a:off x="2056" y="1600"/>
              <a:ext cx="1072" cy="1464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4 h 21600"/>
                <a:gd name="T4" fmla="*/ 0 w 21600"/>
                <a:gd name="T5" fmla="*/ 7 h 21600"/>
                <a:gd name="T6" fmla="*/ 3 w 21600"/>
                <a:gd name="T7" fmla="*/ 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2 w 21600"/>
                <a:gd name="T13" fmla="*/ 2907 h 21600"/>
                <a:gd name="T14" fmla="*/ 18235 w 21600"/>
                <a:gd name="T15" fmla="*/ 925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AutoShape 65"/>
            <p:cNvSpPr>
              <a:spLocks noChangeArrowheads="1"/>
            </p:cNvSpPr>
            <p:nvPr/>
          </p:nvSpPr>
          <p:spPr bwMode="auto">
            <a:xfrm rot="5400000">
              <a:off x="3776" y="2568"/>
              <a:ext cx="560" cy="5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93 h 21600"/>
                <a:gd name="T14" fmla="*/ 18244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AutoShape 66"/>
            <p:cNvSpPr>
              <a:spLocks noChangeArrowheads="1"/>
            </p:cNvSpPr>
            <p:nvPr/>
          </p:nvSpPr>
          <p:spPr bwMode="auto">
            <a:xfrm>
              <a:off x="1928" y="1440"/>
              <a:ext cx="1176" cy="304"/>
            </a:xfrm>
            <a:prstGeom prst="rightArrow">
              <a:avLst>
                <a:gd name="adj1" fmla="val 50000"/>
                <a:gd name="adj2" fmla="val 9671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1" name="AutoShape 67"/>
            <p:cNvSpPr>
              <a:spLocks noChangeArrowheads="1"/>
            </p:cNvSpPr>
            <p:nvPr/>
          </p:nvSpPr>
          <p:spPr bwMode="auto">
            <a:xfrm>
              <a:off x="3744" y="1432"/>
              <a:ext cx="264" cy="30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2" name="Group 87"/>
          <p:cNvGrpSpPr>
            <a:grpSpLocks/>
          </p:cNvGrpSpPr>
          <p:nvPr/>
        </p:nvGrpSpPr>
        <p:grpSpPr bwMode="auto">
          <a:xfrm>
            <a:off x="3060700" y="895350"/>
            <a:ext cx="3848100" cy="2679700"/>
            <a:chOff x="1928" y="1680"/>
            <a:chExt cx="2424" cy="1688"/>
          </a:xfrm>
        </p:grpSpPr>
        <p:grpSp>
          <p:nvGrpSpPr>
            <p:cNvPr id="143" name="Group 69"/>
            <p:cNvGrpSpPr>
              <a:grpSpLocks/>
            </p:cNvGrpSpPr>
            <p:nvPr/>
          </p:nvGrpSpPr>
          <p:grpSpPr bwMode="auto">
            <a:xfrm>
              <a:off x="1928" y="1680"/>
              <a:ext cx="2424" cy="1672"/>
              <a:chOff x="1928" y="1680"/>
              <a:chExt cx="2424" cy="1672"/>
            </a:xfrm>
          </p:grpSpPr>
          <p:sp>
            <p:nvSpPr>
              <p:cNvPr id="145" name="AutoShape 70"/>
              <p:cNvSpPr>
                <a:spLocks noChangeArrowheads="1"/>
              </p:cNvSpPr>
              <p:nvPr/>
            </p:nvSpPr>
            <p:spPr bwMode="auto">
              <a:xfrm>
                <a:off x="2264" y="1784"/>
                <a:ext cx="848" cy="1376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3 h 21600"/>
                  <a:gd name="T4" fmla="*/ 0 w 21600"/>
                  <a:gd name="T5" fmla="*/ 6 h 21600"/>
                  <a:gd name="T6" fmla="*/ 1 w 21600"/>
                  <a:gd name="T7" fmla="*/ 2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0 w 21600"/>
                  <a:gd name="T13" fmla="*/ 2920 h 21600"/>
                  <a:gd name="T14" fmla="*/ 18238 w 21600"/>
                  <a:gd name="T15" fmla="*/ 92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" name="AutoShape 71"/>
              <p:cNvSpPr>
                <a:spLocks noChangeArrowheads="1"/>
              </p:cNvSpPr>
              <p:nvPr/>
            </p:nvSpPr>
            <p:spPr bwMode="auto">
              <a:xfrm rot="16200000" flipV="1">
                <a:off x="3772" y="1660"/>
                <a:ext cx="560" cy="6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0 w 21600"/>
                  <a:gd name="T13" fmla="*/ 2916 h 21600"/>
                  <a:gd name="T14" fmla="*/ 18244 w 21600"/>
                  <a:gd name="T15" fmla="*/ 92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AutoShape 72"/>
              <p:cNvSpPr>
                <a:spLocks noChangeArrowheads="1"/>
              </p:cNvSpPr>
              <p:nvPr/>
            </p:nvSpPr>
            <p:spPr bwMode="auto">
              <a:xfrm>
                <a:off x="1928" y="3048"/>
                <a:ext cx="1176" cy="304"/>
              </a:xfrm>
              <a:prstGeom prst="rightArrow">
                <a:avLst>
                  <a:gd name="adj1" fmla="val 50000"/>
                  <a:gd name="adj2" fmla="val 96711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2075" tIns="46038" rIns="92075" bIns="46038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4" name="AutoShape 73"/>
            <p:cNvSpPr>
              <a:spLocks noChangeArrowheads="1"/>
            </p:cNvSpPr>
            <p:nvPr/>
          </p:nvSpPr>
          <p:spPr bwMode="auto">
            <a:xfrm>
              <a:off x="3720" y="3064"/>
              <a:ext cx="264" cy="30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8" name="Text Box 75"/>
          <p:cNvSpPr txBox="1">
            <a:spLocks noChangeArrowheads="1"/>
          </p:cNvSpPr>
          <p:nvPr/>
        </p:nvSpPr>
        <p:spPr bwMode="auto">
          <a:xfrm>
            <a:off x="4084638" y="219075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 b="1">
                <a:latin typeface="Arial" panose="020B0604020202020204" pitchFamily="34" charset="0"/>
              </a:rPr>
              <a:t>m</a:t>
            </a:r>
            <a:r>
              <a:rPr lang="en-US" altLang="en-US" sz="1600" b="1" baseline="-25000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149" name="AutoShape 76"/>
          <p:cNvCxnSpPr>
            <a:cxnSpLocks noChangeShapeType="1"/>
          </p:cNvCxnSpPr>
          <p:nvPr/>
        </p:nvCxnSpPr>
        <p:spPr bwMode="auto">
          <a:xfrm flipV="1">
            <a:off x="3276600" y="133350"/>
            <a:ext cx="609600" cy="30480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0" name="Group 92"/>
          <p:cNvGrpSpPr>
            <a:grpSpLocks/>
          </p:cNvGrpSpPr>
          <p:nvPr/>
        </p:nvGrpSpPr>
        <p:grpSpPr bwMode="auto">
          <a:xfrm>
            <a:off x="457200" y="3105150"/>
            <a:ext cx="7618413" cy="1820863"/>
            <a:chOff x="288" y="3072"/>
            <a:chExt cx="4799" cy="1147"/>
          </a:xfrm>
        </p:grpSpPr>
        <p:grpSp>
          <p:nvGrpSpPr>
            <p:cNvPr id="151" name="Group 90"/>
            <p:cNvGrpSpPr>
              <a:grpSpLocks/>
            </p:cNvGrpSpPr>
            <p:nvPr/>
          </p:nvGrpSpPr>
          <p:grpSpPr bwMode="auto">
            <a:xfrm>
              <a:off x="288" y="3264"/>
              <a:ext cx="4799" cy="955"/>
              <a:chOff x="288" y="3264"/>
              <a:chExt cx="4799" cy="955"/>
            </a:xfrm>
          </p:grpSpPr>
          <p:sp>
            <p:nvSpPr>
              <p:cNvPr id="153" name="AutoShape 88"/>
              <p:cNvSpPr>
                <a:spLocks noChangeArrowheads="1"/>
              </p:cNvSpPr>
              <p:nvPr/>
            </p:nvSpPr>
            <p:spPr bwMode="auto">
              <a:xfrm rot="16224792" flipH="1">
                <a:off x="3166" y="2299"/>
                <a:ext cx="865" cy="2976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19 h 21600"/>
                  <a:gd name="T4" fmla="*/ 0 w 21600"/>
                  <a:gd name="T5" fmla="*/ 47 h 21600"/>
                  <a:gd name="T6" fmla="*/ 1 w 21600"/>
                  <a:gd name="T7" fmla="*/ 56 h 21600"/>
                  <a:gd name="T8" fmla="*/ 1 w 21600"/>
                  <a:gd name="T9" fmla="*/ 39 h 21600"/>
                  <a:gd name="T10" fmla="*/ 1 w 21600"/>
                  <a:gd name="T11" fmla="*/ 19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14400 h 21600"/>
                  <a:gd name="T20" fmla="*/ 18504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7200"/>
                    </a:lnTo>
                    <a:lnTo>
                      <a:pt x="12343" y="7200"/>
                    </a:lnTo>
                    <a:lnTo>
                      <a:pt x="12343" y="14400"/>
                    </a:lnTo>
                    <a:lnTo>
                      <a:pt x="0" y="14400"/>
                    </a:lnTo>
                    <a:lnTo>
                      <a:pt x="0" y="21600"/>
                    </a:lnTo>
                    <a:lnTo>
                      <a:pt x="18514" y="21600"/>
                    </a:lnTo>
                    <a:lnTo>
                      <a:pt x="18514" y="7200"/>
                    </a:lnTo>
                    <a:lnTo>
                      <a:pt x="21600" y="72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89"/>
              <p:cNvSpPr>
                <a:spLocks noChangeArrowheads="1"/>
              </p:cNvSpPr>
              <p:nvPr/>
            </p:nvSpPr>
            <p:spPr bwMode="auto">
              <a:xfrm rot="-5400000">
                <a:off x="1008" y="2544"/>
                <a:ext cx="816" cy="2256"/>
              </a:xfrm>
              <a:custGeom>
                <a:avLst/>
                <a:gdLst>
                  <a:gd name="T0" fmla="*/ 1 w 21600"/>
                  <a:gd name="T1" fmla="*/ 0 h 21600"/>
                  <a:gd name="T2" fmla="*/ 1 w 21600"/>
                  <a:gd name="T3" fmla="*/ 14 h 21600"/>
                  <a:gd name="T4" fmla="*/ 0 w 21600"/>
                  <a:gd name="T5" fmla="*/ 25 h 21600"/>
                  <a:gd name="T6" fmla="*/ 1 w 21600"/>
                  <a:gd name="T7" fmla="*/ 7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15 w 21600"/>
                  <a:gd name="T13" fmla="*/ 2911 h 21600"/>
                  <a:gd name="T14" fmla="*/ 18238 w 21600"/>
                  <a:gd name="T15" fmla="*/ 924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AutoShape 91"/>
            <p:cNvSpPr>
              <a:spLocks noChangeArrowheads="1"/>
            </p:cNvSpPr>
            <p:nvPr/>
          </p:nvSpPr>
          <p:spPr bwMode="auto">
            <a:xfrm>
              <a:off x="4272" y="3072"/>
              <a:ext cx="384" cy="288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55" name="Rectangle 93"/>
          <p:cNvSpPr>
            <a:spLocks noChangeArrowheads="1"/>
          </p:cNvSpPr>
          <p:nvPr/>
        </p:nvSpPr>
        <p:spPr bwMode="auto">
          <a:xfrm>
            <a:off x="6858000" y="1428750"/>
            <a:ext cx="709613" cy="4572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l-GR" altLang="en-US"/>
              <a:t>Δ</a:t>
            </a:r>
            <a:r>
              <a:rPr lang="en-US" altLang="en-US"/>
              <a:t>y</a:t>
            </a:r>
            <a:r>
              <a:rPr lang="en-US" altLang="en-US" baseline="-25000"/>
              <a:t>1r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317" y="1461265"/>
            <a:ext cx="2972289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609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Experiment 2</a:t>
            </a:r>
          </a:p>
          <a:p>
            <a:r>
              <a:rPr lang="en-US" sz="2800" dirty="0">
                <a:latin typeface="+mj-lt"/>
              </a:rPr>
              <a:t>With Loop 2 closed</a:t>
            </a:r>
          </a:p>
        </p:txBody>
      </p:sp>
    </p:spTree>
    <p:extLst>
      <p:ext uri="{BB962C8B-B14F-4D97-AF65-F5344CB8AC3E}">
        <p14:creationId xmlns:p14="http://schemas.microsoft.com/office/powerpoint/2010/main" val="31104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B81-4552-DD5A-2E16-31661236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3"/>
            <a:ext cx="8229600" cy="742950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47A88-1429-D50B-ACAD-AFF1A3D7A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73124"/>
                <a:ext cx="8229600" cy="3397254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dirty="0" err="1"/>
                  <a:t>i</a:t>
                </a:r>
                <a:r>
                  <a:rPr lang="en-US" dirty="0"/>
                  <a:t> = {Hot Stream, Cold Stream} and j = {Liquid Level, Temperature}</a:t>
                </a:r>
              </a:p>
              <a:p>
                <a:endParaRPr lang="en-US" dirty="0"/>
              </a:p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; Recall that: </a:t>
                </a:r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𝐎𝐩𝐞𝐧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𝐋𝐨𝐨𝐩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𝐅𝐢𝐧𝐚𝐥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𝐒𝐭𝐞𝐚𝐝𝐲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𝐒𝐭𝐚𝐭𝐞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𝐕𝐚𝐥𝐮𝐞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𝐂𝐥𝐨𝐬𝐞𝐝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𝐋𝐨𝐨𝐩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𝐅𝐢𝐧𝐚𝐥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𝐒𝐭𝐞𝐚𝐝𝐲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𝐒𝐭𝐚𝐭𝐞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𝐕𝐚𝐥𝐮𝐞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The open loop system and closed loop systems are provided! You will need to adjust the step functions appropriately based on the experiment. </a:t>
                </a:r>
              </a:p>
              <a:p>
                <a:endParaRPr lang="en-US" dirty="0"/>
              </a:p>
              <a:p>
                <a:r>
                  <a:rPr lang="en-US" dirty="0"/>
                  <a:t>Extra: Create the closed loop system required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dirty="0"/>
                  <a:t> and calculate the value!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447A88-1429-D50B-ACAD-AFF1A3D7A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73124"/>
                <a:ext cx="8229600" cy="3397254"/>
              </a:xfrm>
              <a:blipFill>
                <a:blip r:embed="rId2"/>
                <a:stretch>
                  <a:fillRect l="-463" t="-743" b="-7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DB26AA-D77B-6C71-5C68-FABB14FA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63106"/>
            <a:ext cx="2062635" cy="537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6096"/>
            </a:solidFill>
          </a:ln>
        </p:spPr>
      </p:pic>
    </p:spTree>
    <p:extLst>
      <p:ext uri="{BB962C8B-B14F-4D97-AF65-F5344CB8AC3E}">
        <p14:creationId xmlns:p14="http://schemas.microsoft.com/office/powerpoint/2010/main" val="197765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2A38-F0FA-FAC5-B4A0-AA5CC7B5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RGA Analysis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73CB6-2513-8C31-1126-CA0EC0747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derive the RGA Matrix for this system as: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.2308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.769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.769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.2308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Recall j = {Hot Stream, Cold Stream} and </a:t>
                </a:r>
                <a:r>
                  <a:rPr lang="en-US" dirty="0" err="1"/>
                  <a:t>i</a:t>
                </a:r>
                <a:r>
                  <a:rPr lang="en-US" dirty="0"/>
                  <a:t> = {Liquid Level, Temperature}</a:t>
                </a:r>
              </a:p>
              <a:p>
                <a:endParaRPr lang="en-US" dirty="0"/>
              </a:p>
              <a:p>
                <a:r>
                  <a:rPr lang="en-US" dirty="0"/>
                  <a:t>Explain why this pairing makes sense intuitively.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F73CB6-2513-8C31-1126-CA0EC0747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3" t="-95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DA3876-943F-C765-FDF7-641B5901A53A}"/>
              </a:ext>
            </a:extLst>
          </p:cNvPr>
          <p:cNvSpPr txBox="1"/>
          <p:nvPr/>
        </p:nvSpPr>
        <p:spPr>
          <a:xfrm>
            <a:off x="1820636" y="4552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Ts = 40, Th = 90, Tc =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4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A1EF-C4C8-6E30-5900-99010D10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1117"/>
            <a:ext cx="8229600" cy="742950"/>
          </a:xfrm>
        </p:spPr>
        <p:txBody>
          <a:bodyPr/>
          <a:lstStyle/>
          <a:p>
            <a:r>
              <a:rPr lang="en-US" dirty="0"/>
              <a:t>Combining Both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7E89-72C8-FCB7-FF4D-13694A3A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783771"/>
            <a:ext cx="4694464" cy="31135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Make a copy of closed-loop model 3. Add an additional PID controller to close the second uncontrolled loop.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 the PID autotuning tool to generate a PI controller.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Generate a step response for time t = 5 for the hot or cold stream and at t = 10 for the other stream.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17805-9466-ADA3-A790-D40C5E11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80" y="859971"/>
            <a:ext cx="4261348" cy="171177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B5E67B-F24B-0BEE-8DC2-C7B3016CA758}"/>
              </a:ext>
            </a:extLst>
          </p:cNvPr>
          <p:cNvSpPr/>
          <p:nvPr/>
        </p:nvSpPr>
        <p:spPr>
          <a:xfrm>
            <a:off x="8302472" y="2210735"/>
            <a:ext cx="555172" cy="38621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3903A-7D4D-FAA9-C683-A890F1CF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06" y="2606901"/>
            <a:ext cx="3191023" cy="231865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446935D-D7A3-360F-5C93-A749C65685AB}"/>
              </a:ext>
            </a:extLst>
          </p:cNvPr>
          <p:cNvSpPr/>
          <p:nvPr/>
        </p:nvSpPr>
        <p:spPr>
          <a:xfrm>
            <a:off x="8286143" y="2203108"/>
            <a:ext cx="555172" cy="38621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5050F-E17B-12F8-2B2F-8C616CE332AE}"/>
              </a:ext>
            </a:extLst>
          </p:cNvPr>
          <p:cNvSpPr/>
          <p:nvPr/>
        </p:nvSpPr>
        <p:spPr>
          <a:xfrm>
            <a:off x="7779957" y="2714736"/>
            <a:ext cx="555172" cy="386217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5628"/>
      </p:ext>
    </p:extLst>
  </p:cSld>
  <p:clrMapOvr>
    <a:masterClrMapping/>
  </p:clrMapOvr>
</p:sld>
</file>

<file path=ppt/theme/theme1.xml><?xml version="1.0" encoding="utf-8"?>
<a:theme xmlns:a="http://schemas.openxmlformats.org/drawingml/2006/main" name="1920x1080-Option-1A">
  <a:themeElements>
    <a:clrScheme name="UD Primary and Secondary">
      <a:dk1>
        <a:sysClr val="windowText" lastClr="000000"/>
      </a:dk1>
      <a:lt1>
        <a:sysClr val="window" lastClr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1920x1080-Option-1A</Template>
  <TotalTime>1486</TotalTime>
  <Words>339</Words>
  <Application>Microsoft Macintosh PowerPoint</Application>
  <PresentationFormat>On-screen Show (16:9)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Helvetica Neue</vt:lpstr>
      <vt:lpstr>1920x1080-Option-1A</vt:lpstr>
      <vt:lpstr>PowerPoint Presentation</vt:lpstr>
      <vt:lpstr>RGA Analysis for Level and Temperature Control</vt:lpstr>
      <vt:lpstr>Review</vt:lpstr>
      <vt:lpstr>Review</vt:lpstr>
      <vt:lpstr>PowerPoint Presentation</vt:lpstr>
      <vt:lpstr>PowerPoint Presentation</vt:lpstr>
      <vt:lpstr>Experiment</vt:lpstr>
      <vt:lpstr>RGA Analysis </vt:lpstr>
      <vt:lpstr>Combining Both Controllers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Huynh, Dat</dc:creator>
  <cp:lastModifiedBy>Huynh, Dat</cp:lastModifiedBy>
  <cp:revision>4</cp:revision>
  <cp:lastPrinted>2024-11-13T19:04:18Z</cp:lastPrinted>
  <dcterms:created xsi:type="dcterms:W3CDTF">2024-11-13T15:22:16Z</dcterms:created>
  <dcterms:modified xsi:type="dcterms:W3CDTF">2024-11-14T16:08:17Z</dcterms:modified>
</cp:coreProperties>
</file>