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67864FA-209B-1043-A841-ED36060A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24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2CEFA-0C9E-F447-ADE1-E24CB476DE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397000"/>
            <a:ext cx="10363200" cy="1422400"/>
          </a:xfrm>
        </p:spPr>
        <p:txBody>
          <a:bodyPr anchor="ctr"/>
          <a:lstStyle>
            <a:lvl1pPr marL="0" indent="0" algn="ctr">
              <a:buNone/>
              <a:defRPr sz="4267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1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>
                <a:solidFill>
                  <a:srgbClr val="006096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0063"/>
          </a:xfrm>
        </p:spPr>
        <p:txBody>
          <a:bodyPr/>
          <a:lstStyle>
            <a:lvl1pPr marL="0" indent="0">
              <a:buNone/>
              <a:defRPr sz="1867">
                <a:solidFill>
                  <a:srgbClr val="00609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4704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4876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26400" cy="4876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228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68426"/>
            <a:ext cx="10363200" cy="1470025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24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03A62C-3036-4C46-B0F0-66308DE0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  <a:latin typeface="Helvetica Neue" charset="0"/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30600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03041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704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9060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9602"/>
            <a:ext cx="5384800" cy="3581399"/>
          </a:xfrm>
        </p:spPr>
        <p:txBody>
          <a:bodyPr/>
          <a:lstStyle>
            <a:lvl1pPr>
              <a:defRPr sz="3733">
                <a:solidFill>
                  <a:srgbClr val="006096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9602"/>
            <a:ext cx="5384800" cy="3581399"/>
          </a:xfrm>
        </p:spPr>
        <p:txBody>
          <a:bodyPr/>
          <a:lstStyle>
            <a:lvl1pPr>
              <a:defRPr sz="3733">
                <a:solidFill>
                  <a:srgbClr val="006096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69927"/>
            <a:ext cx="5386917" cy="1031875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00609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01800"/>
            <a:ext cx="5386917" cy="3951288"/>
          </a:xfrm>
        </p:spPr>
        <p:txBody>
          <a:bodyPr/>
          <a:lstStyle>
            <a:lvl1pPr>
              <a:defRPr sz="3200">
                <a:solidFill>
                  <a:srgbClr val="006096"/>
                </a:solidFill>
              </a:defRPr>
            </a:lvl1pPr>
            <a:lvl2pPr>
              <a:defRPr sz="2667">
                <a:solidFill>
                  <a:srgbClr val="006096"/>
                </a:solidFill>
              </a:defRPr>
            </a:lvl2pPr>
            <a:lvl3pPr>
              <a:defRPr sz="2400">
                <a:solidFill>
                  <a:srgbClr val="006096"/>
                </a:solidFill>
              </a:defRPr>
            </a:lvl3pPr>
            <a:lvl4pPr>
              <a:defRPr sz="2133">
                <a:solidFill>
                  <a:srgbClr val="006096"/>
                </a:solidFill>
              </a:defRPr>
            </a:lvl4pPr>
            <a:lvl5pPr>
              <a:defRPr sz="2133">
                <a:solidFill>
                  <a:srgbClr val="006096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669927"/>
            <a:ext cx="5389033" cy="1031875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00609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701800"/>
            <a:ext cx="5389033" cy="3951288"/>
          </a:xfrm>
        </p:spPr>
        <p:txBody>
          <a:bodyPr/>
          <a:lstStyle>
            <a:lvl1pPr>
              <a:defRPr sz="3200">
                <a:solidFill>
                  <a:srgbClr val="006096"/>
                </a:solidFill>
              </a:defRPr>
            </a:lvl1pPr>
            <a:lvl2pPr>
              <a:defRPr sz="2667">
                <a:solidFill>
                  <a:srgbClr val="006096"/>
                </a:solidFill>
              </a:defRPr>
            </a:lvl2pPr>
            <a:lvl3pPr>
              <a:defRPr sz="2400">
                <a:solidFill>
                  <a:srgbClr val="006096"/>
                </a:solidFill>
              </a:defRPr>
            </a:lvl3pPr>
            <a:lvl4pPr>
              <a:defRPr sz="2133">
                <a:solidFill>
                  <a:srgbClr val="006096"/>
                </a:solidFill>
              </a:defRPr>
            </a:lvl4pPr>
            <a:lvl5pPr>
              <a:defRPr sz="2133">
                <a:solidFill>
                  <a:srgbClr val="006096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736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5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85800"/>
            <a:ext cx="4011084" cy="1263651"/>
          </a:xfrm>
        </p:spPr>
        <p:txBody>
          <a:bodyPr anchor="b"/>
          <a:lstStyle>
            <a:lvl1pPr algn="l">
              <a:defRPr sz="2667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85801"/>
            <a:ext cx="6815667" cy="4775200"/>
          </a:xfrm>
        </p:spPr>
        <p:txBody>
          <a:bodyPr/>
          <a:lstStyle>
            <a:lvl1pPr>
              <a:defRPr sz="4267">
                <a:solidFill>
                  <a:srgbClr val="006096"/>
                </a:solidFill>
              </a:defRPr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209801"/>
            <a:ext cx="4011084" cy="3251200"/>
          </a:xfrm>
        </p:spPr>
        <p:txBody>
          <a:bodyPr/>
          <a:lstStyle>
            <a:lvl1pPr marL="0" indent="0">
              <a:buNone/>
              <a:defRPr sz="1867">
                <a:solidFill>
                  <a:srgbClr val="00609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470400" y="6356351"/>
            <a:ext cx="2844800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428D8A3-5DDE-A54D-981F-833B59E2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87400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59001"/>
            <a:ext cx="10972800" cy="353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4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D1C8D2-A4C3-1D31-D0FB-7856B1F62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3515B-4EB4-F8C0-A345-5C498605B1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Simulink – Simple </a:t>
            </a:r>
            <a:r>
              <a:rPr lang="en-US"/>
              <a:t>MIMO Example</a:t>
            </a:r>
          </a:p>
        </p:txBody>
      </p:sp>
    </p:spTree>
    <p:extLst>
      <p:ext uri="{BB962C8B-B14F-4D97-AF65-F5344CB8AC3E}">
        <p14:creationId xmlns:p14="http://schemas.microsoft.com/office/powerpoint/2010/main" val="30674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250F-78AA-1583-B769-A0953A71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087"/>
            <a:ext cx="10972800" cy="990600"/>
          </a:xfrm>
        </p:spPr>
        <p:txBody>
          <a:bodyPr/>
          <a:lstStyle/>
          <a:p>
            <a:r>
              <a:rPr lang="en-US" dirty="0"/>
              <a:t>MIMO Example – Level and T Control for Mixing Tank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1E593-CF44-D7FD-F388-99978A9F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40" y="1419863"/>
            <a:ext cx="7124816" cy="3683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AFCE59-58B9-D239-993D-9FD2FD42A733}"/>
                  </a:ext>
                </a:extLst>
              </p:cNvPr>
              <p:cNvSpPr txBox="1"/>
              <p:nvPr/>
            </p:nvSpPr>
            <p:spPr>
              <a:xfrm>
                <a:off x="188324" y="927578"/>
                <a:ext cx="4510216" cy="537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transfer function matrix for the dual level and temperature control of a mixing tank is given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+.447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+.447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+4.472</m:t>
                                </m:r>
                              </m:den>
                            </m:f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+4.472</m:t>
                                </m:r>
                              </m:den>
                            </m:f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1) Build the MIMO block diagram in Simulink. </a:t>
                </a:r>
              </a:p>
              <a:p>
                <a:r>
                  <a:rPr lang="en-US" sz="2400" dirty="0"/>
                  <a:t>2) Test step changes in the hot and cold stream at different time points. Describe the response.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AFCE59-58B9-D239-993D-9FD2FD42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4" y="927578"/>
                <a:ext cx="4510216" cy="5372176"/>
              </a:xfrm>
              <a:prstGeom prst="rect">
                <a:avLst/>
              </a:prstGeom>
              <a:blipFill>
                <a:blip r:embed="rId3"/>
                <a:stretch>
                  <a:fillRect l="-1961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D34E6D-5007-3C2A-93E2-C76EA7D15C17}"/>
              </a:ext>
            </a:extLst>
          </p:cNvPr>
          <p:cNvSpPr txBox="1"/>
          <p:nvPr/>
        </p:nvSpPr>
        <p:spPr>
          <a:xfrm>
            <a:off x="2471351" y="6065582"/>
            <a:ext cx="544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Example 20.5 in the textbook for</a:t>
            </a:r>
          </a:p>
          <a:p>
            <a:r>
              <a:rPr lang="en-US" dirty="0">
                <a:solidFill>
                  <a:schemeClr val="bg1"/>
                </a:solidFill>
              </a:rPr>
              <a:t>Ac = 10, </a:t>
            </a:r>
            <a:r>
              <a:rPr lang="en-US" dirty="0" err="1">
                <a:solidFill>
                  <a:schemeClr val="bg1"/>
                </a:solidFill>
              </a:rPr>
              <a:t>hs</a:t>
            </a:r>
            <a:r>
              <a:rPr lang="en-US" dirty="0">
                <a:solidFill>
                  <a:schemeClr val="bg1"/>
                </a:solidFill>
              </a:rPr>
              <a:t> = 5, K = 4, Ts = 40, Th = 90, Tc = 25</a:t>
            </a:r>
          </a:p>
        </p:txBody>
      </p:sp>
    </p:spTree>
    <p:extLst>
      <p:ext uri="{BB962C8B-B14F-4D97-AF65-F5344CB8AC3E}">
        <p14:creationId xmlns:p14="http://schemas.microsoft.com/office/powerpoint/2010/main" val="377919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39503-4626-3F4B-6E0E-8C3942A5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D5F0-773E-B711-10FE-0D59D5A6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087"/>
            <a:ext cx="10972800" cy="990600"/>
          </a:xfrm>
        </p:spPr>
        <p:txBody>
          <a:bodyPr/>
          <a:lstStyle/>
          <a:p>
            <a:r>
              <a:rPr lang="en-US" dirty="0"/>
              <a:t>MIMO Example – Level and T Control for Mixing Tank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E6274-B1DA-4994-36FD-5E4C74AFD484}"/>
                  </a:ext>
                </a:extLst>
              </p:cNvPr>
              <p:cNvSpPr txBox="1"/>
              <p:nvPr/>
            </p:nvSpPr>
            <p:spPr>
              <a:xfrm>
                <a:off x="188323" y="927578"/>
                <a:ext cx="4972255" cy="5095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transfer function matrix for the dual level and temperature control of a mixing tank is given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+.447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+.447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+4.472</m:t>
                                </m:r>
                              </m:den>
                            </m:f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+4.472</m:t>
                                </m:r>
                              </m:den>
                            </m:f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r>
                  <a:rPr lang="en-US" sz="2400" dirty="0"/>
                  <a:t>3) Given the transfer function matrix, perform an RGA to determine the optimal MIMO controller pairing</a:t>
                </a:r>
              </a:p>
              <a:p>
                <a:r>
                  <a:rPr lang="en-US" sz="2400" dirty="0"/>
                  <a:t>4) Test the provided MIMO controllers. Do they match the RGA analysis?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E6274-B1DA-4994-36FD-5E4C74AFD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3" y="927578"/>
                <a:ext cx="4972255" cy="5095177"/>
              </a:xfrm>
              <a:prstGeom prst="rect">
                <a:avLst/>
              </a:prstGeom>
              <a:blipFill>
                <a:blip r:embed="rId2"/>
                <a:stretch>
                  <a:fillRect l="-1781" t="-248" r="-3308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E00C8C3-9A68-6D45-F612-7E94A90F542B}"/>
              </a:ext>
            </a:extLst>
          </p:cNvPr>
          <p:cNvSpPr txBox="1"/>
          <p:nvPr/>
        </p:nvSpPr>
        <p:spPr>
          <a:xfrm>
            <a:off x="2471351" y="6065582"/>
            <a:ext cx="544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Example 20.5 in the textbook for</a:t>
            </a:r>
          </a:p>
          <a:p>
            <a:r>
              <a:rPr lang="en-US" dirty="0">
                <a:solidFill>
                  <a:schemeClr val="bg1"/>
                </a:solidFill>
              </a:rPr>
              <a:t>Ac = 10, </a:t>
            </a:r>
            <a:r>
              <a:rPr lang="en-US" dirty="0" err="1">
                <a:solidFill>
                  <a:schemeClr val="bg1"/>
                </a:solidFill>
              </a:rPr>
              <a:t>hs</a:t>
            </a:r>
            <a:r>
              <a:rPr lang="en-US" dirty="0">
                <a:solidFill>
                  <a:schemeClr val="bg1"/>
                </a:solidFill>
              </a:rPr>
              <a:t> = 5, K = 4, Ts = 40, Th = 90, Tc = 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BB121-C700-0FC5-8F38-0B876AAE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8" y="1450427"/>
            <a:ext cx="6691725" cy="34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113"/>
      </p:ext>
    </p:extLst>
  </p:cSld>
  <p:clrMapOvr>
    <a:masterClrMapping/>
  </p:clrMapOvr>
</p:sld>
</file>

<file path=ppt/theme/theme1.xml><?xml version="1.0" encoding="utf-8"?>
<a:theme xmlns:a="http://schemas.openxmlformats.org/drawingml/2006/main" name="1920x1080-Option-1A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1920x1080-Option-1A</Template>
  <TotalTime>35</TotalTime>
  <Words>194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Helvetica Neue</vt:lpstr>
      <vt:lpstr>1920x1080-Option-1A</vt:lpstr>
      <vt:lpstr>PowerPoint Presentation</vt:lpstr>
      <vt:lpstr>MIMO Example – Level and T Control for Mixing Tank</vt:lpstr>
      <vt:lpstr>MIMO Example – Level and T Control for Mixing Tank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Huynh, Dat</dc:creator>
  <cp:lastModifiedBy>Dat Huynh</cp:lastModifiedBy>
  <cp:revision>2</cp:revision>
  <dcterms:created xsi:type="dcterms:W3CDTF">2024-11-06T16:52:12Z</dcterms:created>
  <dcterms:modified xsi:type="dcterms:W3CDTF">2025-06-18T18:38:55Z</dcterms:modified>
</cp:coreProperties>
</file>