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7" r:id="rId3"/>
    <p:sldId id="257" r:id="rId4"/>
    <p:sldId id="258" r:id="rId5"/>
    <p:sldId id="259" r:id="rId6"/>
    <p:sldId id="260" r:id="rId7"/>
    <p:sldId id="261" r:id="rId8"/>
    <p:sldId id="262" r:id="rId9"/>
    <p:sldId id="271" r:id="rId10"/>
    <p:sldId id="270" r:id="rId11"/>
    <p:sldId id="272" r:id="rId12"/>
    <p:sldId id="268" r:id="rId13"/>
    <p:sldId id="269" r:id="rId14"/>
    <p:sldId id="264" r:id="rId15"/>
    <p:sldId id="265" r:id="rId16"/>
    <p:sldId id="266"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16"/>
    <p:restoredTop sz="94610"/>
  </p:normalViewPr>
  <p:slideViewPr>
    <p:cSldViewPr snapToGrid="0" snapToObjects="1">
      <p:cViewPr varScale="1">
        <p:scale>
          <a:sx n="90" d="100"/>
          <a:sy n="90" d="100"/>
        </p:scale>
        <p:origin x="31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97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3402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90600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07643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775170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8232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1742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05253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4806910" y="4672698"/>
            <a:ext cx="5332690" cy="833199"/>
          </a:xfrm>
          <a:prstGeom prst="rect">
            <a:avLst/>
          </a:prstGeom>
          <a:noFill/>
          <a:ln/>
        </p:spPr>
        <p:txBody>
          <a:bodyPr wrap="none" rtlCol="0" anchor="t"/>
          <a:lstStyle/>
          <a:p>
            <a:pPr marL="0" indent="0" algn="ctr">
              <a:lnSpc>
                <a:spcPts val="6561"/>
              </a:lnSpc>
              <a:buNone/>
            </a:pPr>
            <a:r>
              <a:rPr lang="en-US" sz="5249" b="1" dirty="0">
                <a:solidFill>
                  <a:srgbClr val="FFFFFF"/>
                </a:solidFill>
                <a:latin typeface="Nunito" pitchFamily="34" charset="0"/>
                <a:ea typeface="Nunito" pitchFamily="34" charset="-122"/>
                <a:cs typeface="Nunito" pitchFamily="34" charset="-120"/>
              </a:rPr>
              <a:t>Alberta a place to stay: ETL Process</a:t>
            </a:r>
            <a:endParaRPr lang="en-US" sz="5249" dirty="0"/>
          </a:p>
        </p:txBody>
      </p:sp>
      <p:sp>
        <p:nvSpPr>
          <p:cNvPr id="5" name="Text 2"/>
          <p:cNvSpPr/>
          <p:nvPr/>
        </p:nvSpPr>
        <p:spPr>
          <a:xfrm>
            <a:off x="4490798" y="5780663"/>
            <a:ext cx="4513717" cy="1066205"/>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During this presentation, we will explain the steps we took to convert and import data from multiple sources while maintaining a high level of quality.</a:t>
            </a:r>
            <a:endParaRPr lang="en-US" sz="1750" dirty="0"/>
          </a:p>
        </p:txBody>
      </p:sp>
      <p:pic>
        <p:nvPicPr>
          <p:cNvPr id="11" name="Picture 10" descr="A computer and servers with lights&#10;&#10;Description automatically generated with medium confidence">
            <a:extLst>
              <a:ext uri="{FF2B5EF4-FFF2-40B4-BE49-F238E27FC236}">
                <a16:creationId xmlns:a16="http://schemas.microsoft.com/office/drawing/2014/main" id="{00704B74-F612-8F07-8F21-E0F3ECD29475}"/>
              </a:ext>
            </a:extLst>
          </p:cNvPr>
          <p:cNvPicPr>
            <a:picLocks noChangeAspect="1"/>
          </p:cNvPicPr>
          <p:nvPr/>
        </p:nvPicPr>
        <p:blipFill>
          <a:blip r:embed="rId4"/>
          <a:stretch>
            <a:fillRect/>
          </a:stretch>
        </p:blipFill>
        <p:spPr>
          <a:xfrm>
            <a:off x="-1" y="0"/>
            <a:ext cx="14630400" cy="4397932"/>
          </a:xfrm>
          <a:prstGeom prst="rect">
            <a:avLst/>
          </a:prstGeom>
        </p:spPr>
      </p:pic>
      <p:sp>
        <p:nvSpPr>
          <p:cNvPr id="6" name="TextBox 5">
            <a:extLst>
              <a:ext uri="{FF2B5EF4-FFF2-40B4-BE49-F238E27FC236}">
                <a16:creationId xmlns:a16="http://schemas.microsoft.com/office/drawing/2014/main" id="{F4FEEFE7-A5E1-3BF8-4F4B-97151EBE0E4A}"/>
              </a:ext>
            </a:extLst>
          </p:cNvPr>
          <p:cNvSpPr txBox="1"/>
          <p:nvPr/>
        </p:nvSpPr>
        <p:spPr>
          <a:xfrm>
            <a:off x="11080377" y="-274766"/>
            <a:ext cx="4163209" cy="1508105"/>
          </a:xfrm>
          <a:prstGeom prst="rect">
            <a:avLst/>
          </a:prstGeom>
          <a:noFill/>
        </p:spPr>
        <p:txBody>
          <a:bodyPr wrap="square" rtlCol="0">
            <a:spAutoFit/>
          </a:bodyPr>
          <a:lstStyle/>
          <a:p>
            <a:pPr algn="ctr">
              <a:lnSpc>
                <a:spcPct val="200000"/>
              </a:lnSpc>
            </a:pPr>
            <a:r>
              <a:rPr lang="en-US" sz="1800" dirty="0">
                <a:solidFill>
                  <a:schemeClr val="bg1"/>
                </a:solidFill>
                <a:effectLst/>
                <a:latin typeface="Times New Roman" panose="02020603050405020304" pitchFamily="18" charset="0"/>
                <a:ea typeface="Calibri" panose="020F0502020204030204" pitchFamily="34" charset="0"/>
              </a:rPr>
              <a:t>Professor: Andreas Gausrab</a:t>
            </a:r>
            <a:endParaRPr lang="en-CA" sz="1800" dirty="0">
              <a:solidFill>
                <a:schemeClr val="bg1"/>
              </a:solidFill>
              <a:effectLst/>
              <a:latin typeface="Calibri" panose="020F0502020204030204" pitchFamily="34" charset="0"/>
              <a:ea typeface="Calibri" panose="020F0502020204030204" pitchFamily="34" charset="0"/>
            </a:endParaRPr>
          </a:p>
          <a:p>
            <a:pPr algn="ctr">
              <a:lnSpc>
                <a:spcPct val="200000"/>
              </a:lnSpc>
            </a:pPr>
            <a:r>
              <a:rPr lang="en-US" sz="1800" dirty="0">
                <a:solidFill>
                  <a:schemeClr val="bg1"/>
                </a:solidFill>
                <a:effectLst/>
                <a:latin typeface="Times New Roman" panose="02020603050405020304" pitchFamily="18" charset="0"/>
                <a:ea typeface="Calibri" panose="020F0502020204030204" pitchFamily="34" charset="0"/>
              </a:rPr>
              <a:t>Date: 13</a:t>
            </a:r>
            <a:r>
              <a:rPr lang="en-US" sz="1800" baseline="30000" dirty="0">
                <a:solidFill>
                  <a:schemeClr val="bg1"/>
                </a:solidFill>
                <a:effectLst/>
                <a:latin typeface="Times New Roman" panose="02020603050405020304" pitchFamily="18" charset="0"/>
                <a:ea typeface="Calibri" panose="020F0502020204030204" pitchFamily="34" charset="0"/>
              </a:rPr>
              <a:t>th</a:t>
            </a:r>
            <a:r>
              <a:rPr lang="en-US" sz="1800" dirty="0">
                <a:solidFill>
                  <a:schemeClr val="bg1"/>
                </a:solidFill>
                <a:effectLst/>
                <a:latin typeface="Times New Roman" panose="02020603050405020304" pitchFamily="18" charset="0"/>
                <a:ea typeface="Calibri" panose="020F0502020204030204" pitchFamily="34" charset="0"/>
              </a:rPr>
              <a:t> August 2023</a:t>
            </a:r>
            <a:endParaRPr lang="en-CA" sz="1800" dirty="0">
              <a:solidFill>
                <a:schemeClr val="bg1"/>
              </a:solidFill>
              <a:effectLst/>
              <a:latin typeface="Calibri" panose="020F0502020204030204" pitchFamily="34" charset="0"/>
              <a:ea typeface="Calibri" panose="020F0502020204030204" pitchFamily="34" charset="0"/>
            </a:endParaRPr>
          </a:p>
          <a:p>
            <a:endParaRPr lang="en-CA" sz="2000" dirty="0">
              <a:solidFill>
                <a:schemeClr val="bg1"/>
              </a:solidFill>
            </a:endParaRPr>
          </a:p>
        </p:txBody>
      </p:sp>
      <p:sp>
        <p:nvSpPr>
          <p:cNvPr id="7" name="TextBox 6">
            <a:extLst>
              <a:ext uri="{FF2B5EF4-FFF2-40B4-BE49-F238E27FC236}">
                <a16:creationId xmlns:a16="http://schemas.microsoft.com/office/drawing/2014/main" id="{EA6194A1-32D8-4023-DF4C-7041BF6659B9}"/>
              </a:ext>
            </a:extLst>
          </p:cNvPr>
          <p:cNvSpPr txBox="1"/>
          <p:nvPr/>
        </p:nvSpPr>
        <p:spPr>
          <a:xfrm>
            <a:off x="-591671" y="6335658"/>
            <a:ext cx="4125038" cy="2031325"/>
          </a:xfrm>
          <a:prstGeom prst="rect">
            <a:avLst/>
          </a:prstGeom>
          <a:noFill/>
        </p:spPr>
        <p:txBody>
          <a:bodyPr wrap="square" rtlCol="0">
            <a:spAutoFit/>
          </a:bodyPr>
          <a:lstStyle/>
          <a:p>
            <a:pPr algn="ctr">
              <a:lnSpc>
                <a:spcPct val="200000"/>
              </a:lnSpc>
            </a:pPr>
            <a:r>
              <a:rPr lang="en-US" sz="1800" u="sng" dirty="0">
                <a:solidFill>
                  <a:schemeClr val="bg1"/>
                </a:solidFill>
                <a:effectLst/>
                <a:latin typeface="Times New Roman" panose="02020603050405020304" pitchFamily="18" charset="0"/>
                <a:ea typeface="Calibri" panose="020F0502020204030204" pitchFamily="34" charset="0"/>
              </a:rPr>
              <a:t>Algonquin College</a:t>
            </a:r>
            <a:endParaRPr lang="en-CA" sz="1800" u="sng" dirty="0">
              <a:solidFill>
                <a:schemeClr val="bg1"/>
              </a:solidFill>
              <a:effectLst/>
              <a:latin typeface="Calibri" panose="020F0502020204030204" pitchFamily="34" charset="0"/>
              <a:ea typeface="Calibri" panose="020F0502020204030204" pitchFamily="34" charset="0"/>
            </a:endParaRPr>
          </a:p>
          <a:p>
            <a:pPr algn="ctr">
              <a:lnSpc>
                <a:spcPct val="200000"/>
              </a:lnSpc>
            </a:pPr>
            <a:r>
              <a:rPr lang="en-US" sz="1800" dirty="0">
                <a:solidFill>
                  <a:schemeClr val="bg1"/>
                </a:solidFill>
                <a:effectLst/>
                <a:latin typeface="Times New Roman" panose="02020603050405020304" pitchFamily="18" charset="0"/>
                <a:ea typeface="Calibri" panose="020F0502020204030204" pitchFamily="34" charset="0"/>
              </a:rPr>
              <a:t>Course Number: CST_0022_10 </a:t>
            </a:r>
            <a:endParaRPr lang="en-CA" sz="1800" dirty="0">
              <a:solidFill>
                <a:schemeClr val="bg1"/>
              </a:solidFill>
              <a:effectLst/>
              <a:latin typeface="Calibri" panose="020F0502020204030204" pitchFamily="34" charset="0"/>
              <a:ea typeface="Calibri" panose="020F0502020204030204" pitchFamily="34" charset="0"/>
            </a:endParaRPr>
          </a:p>
          <a:p>
            <a:pPr indent="457200" algn="ctr">
              <a:lnSpc>
                <a:spcPct val="200000"/>
              </a:lnSpc>
            </a:pPr>
            <a:r>
              <a:rPr lang="en-US" sz="18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  Database Systems Admin and </a:t>
            </a:r>
            <a:r>
              <a:rPr lang="en-US" sz="1800" dirty="0" err="1">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Mgmt</a:t>
            </a:r>
            <a:endParaRPr lang="en-CA"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0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722789" y="3767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rPr>
              <a:t>Data Script</a:t>
            </a:r>
            <a:endParaRPr lang="en-US" sz="4374" dirty="0"/>
          </a:p>
        </p:txBody>
      </p:sp>
      <p:pic>
        <p:nvPicPr>
          <p:cNvPr id="8" name="Picture 7" descr="A screenshot of a computer&#10;&#10;Description automatically generated">
            <a:extLst>
              <a:ext uri="{FF2B5EF4-FFF2-40B4-BE49-F238E27FC236}">
                <a16:creationId xmlns:a16="http://schemas.microsoft.com/office/drawing/2014/main" id="{C20FE3AC-5C0B-2F44-93EA-8925D7AD3F53}"/>
              </a:ext>
            </a:extLst>
          </p:cNvPr>
          <p:cNvPicPr>
            <a:picLocks noChangeAspect="1"/>
          </p:cNvPicPr>
          <p:nvPr/>
        </p:nvPicPr>
        <p:blipFill>
          <a:blip r:embed="rId4"/>
          <a:stretch>
            <a:fillRect/>
          </a:stretch>
        </p:blipFill>
        <p:spPr>
          <a:xfrm>
            <a:off x="457200" y="1419265"/>
            <a:ext cx="6858000" cy="481643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1E8279E-8F68-79CA-0EFD-B2D726EC177A}"/>
              </a:ext>
            </a:extLst>
          </p:cNvPr>
          <p:cNvPicPr>
            <a:picLocks noChangeAspect="1"/>
          </p:cNvPicPr>
          <p:nvPr/>
        </p:nvPicPr>
        <p:blipFill>
          <a:blip r:embed="rId5"/>
          <a:stretch>
            <a:fillRect/>
          </a:stretch>
        </p:blipFill>
        <p:spPr>
          <a:xfrm>
            <a:off x="7695212" y="2819400"/>
            <a:ext cx="6477988" cy="4939268"/>
          </a:xfrm>
          <a:prstGeom prst="rect">
            <a:avLst/>
          </a:prstGeom>
        </p:spPr>
      </p:pic>
    </p:spTree>
    <p:extLst>
      <p:ext uri="{BB962C8B-B14F-4D97-AF65-F5344CB8AC3E}">
        <p14:creationId xmlns:p14="http://schemas.microsoft.com/office/powerpoint/2010/main" val="358450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0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722789" y="3767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rPr>
              <a:t>Data Loading Script</a:t>
            </a:r>
            <a:endParaRPr lang="en-US" sz="4374" dirty="0"/>
          </a:p>
        </p:txBody>
      </p:sp>
      <p:pic>
        <p:nvPicPr>
          <p:cNvPr id="8" name="Picture 7" descr="A computer screen shot of a program&#10;&#10;Description automatically generated">
            <a:extLst>
              <a:ext uri="{FF2B5EF4-FFF2-40B4-BE49-F238E27FC236}">
                <a16:creationId xmlns:a16="http://schemas.microsoft.com/office/drawing/2014/main" id="{D67ED312-0F92-B8A5-011F-74CA1DBB1D56}"/>
              </a:ext>
            </a:extLst>
          </p:cNvPr>
          <p:cNvPicPr>
            <a:picLocks noChangeAspect="1"/>
          </p:cNvPicPr>
          <p:nvPr/>
        </p:nvPicPr>
        <p:blipFill>
          <a:blip r:embed="rId4"/>
          <a:stretch>
            <a:fillRect/>
          </a:stretch>
        </p:blipFill>
        <p:spPr>
          <a:xfrm>
            <a:off x="844550" y="1435259"/>
            <a:ext cx="12922250" cy="6114324"/>
          </a:xfrm>
          <a:prstGeom prst="rect">
            <a:avLst/>
          </a:prstGeom>
        </p:spPr>
      </p:pic>
    </p:spTree>
    <p:extLst>
      <p:ext uri="{BB962C8B-B14F-4D97-AF65-F5344CB8AC3E}">
        <p14:creationId xmlns:p14="http://schemas.microsoft.com/office/powerpoint/2010/main" val="227082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0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722789" y="3767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rPr>
              <a:t>Final Output</a:t>
            </a:r>
            <a:endParaRPr lang="en-US" sz="4374" dirty="0"/>
          </a:p>
        </p:txBody>
      </p:sp>
      <p:pic>
        <p:nvPicPr>
          <p:cNvPr id="9" name="Picture 8" descr="A computer screen with a white screen&#10;&#10;Description automatically generated">
            <a:extLst>
              <a:ext uri="{FF2B5EF4-FFF2-40B4-BE49-F238E27FC236}">
                <a16:creationId xmlns:a16="http://schemas.microsoft.com/office/drawing/2014/main" id="{F81E6DDA-8C49-E153-D935-CBB70A615535}"/>
              </a:ext>
            </a:extLst>
          </p:cNvPr>
          <p:cNvPicPr>
            <a:picLocks noChangeAspect="1"/>
          </p:cNvPicPr>
          <p:nvPr/>
        </p:nvPicPr>
        <p:blipFill>
          <a:blip r:embed="rId4"/>
          <a:stretch>
            <a:fillRect/>
          </a:stretch>
        </p:blipFill>
        <p:spPr>
          <a:xfrm>
            <a:off x="825499" y="1333499"/>
            <a:ext cx="6444881" cy="3625245"/>
          </a:xfrm>
          <a:prstGeom prst="rect">
            <a:avLst/>
          </a:prstGeom>
        </p:spPr>
      </p:pic>
      <p:pic>
        <p:nvPicPr>
          <p:cNvPr id="7" name="Picture 6" descr="A computer screen with a white screen&#10;&#10;Description automatically generated">
            <a:extLst>
              <a:ext uri="{FF2B5EF4-FFF2-40B4-BE49-F238E27FC236}">
                <a16:creationId xmlns:a16="http://schemas.microsoft.com/office/drawing/2014/main" id="{1191231A-8A4A-08C5-5FCD-96A48257AA4F}"/>
              </a:ext>
            </a:extLst>
          </p:cNvPr>
          <p:cNvPicPr>
            <a:picLocks noChangeAspect="1"/>
          </p:cNvPicPr>
          <p:nvPr/>
        </p:nvPicPr>
        <p:blipFill>
          <a:blip r:embed="rId5"/>
          <a:stretch>
            <a:fillRect/>
          </a:stretch>
        </p:blipFill>
        <p:spPr>
          <a:xfrm>
            <a:off x="6794436" y="3517900"/>
            <a:ext cx="7043469" cy="3955726"/>
          </a:xfrm>
          <a:prstGeom prst="rect">
            <a:avLst/>
          </a:prstGeom>
        </p:spPr>
      </p:pic>
    </p:spTree>
    <p:extLst>
      <p:ext uri="{BB962C8B-B14F-4D97-AF65-F5344CB8AC3E}">
        <p14:creationId xmlns:p14="http://schemas.microsoft.com/office/powerpoint/2010/main" val="327799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0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722789" y="3767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rPr>
              <a:t>Final Output</a:t>
            </a:r>
            <a:endParaRPr lang="en-US" sz="4374" dirty="0"/>
          </a:p>
        </p:txBody>
      </p:sp>
      <p:pic>
        <p:nvPicPr>
          <p:cNvPr id="5" name="Picture 4" descr="A screenshot of a computer&#10;&#10;Description automatically generated">
            <a:extLst>
              <a:ext uri="{FF2B5EF4-FFF2-40B4-BE49-F238E27FC236}">
                <a16:creationId xmlns:a16="http://schemas.microsoft.com/office/drawing/2014/main" id="{8D0FD5ED-1140-15F7-18E5-9E3AED039D9F}"/>
              </a:ext>
            </a:extLst>
          </p:cNvPr>
          <p:cNvPicPr>
            <a:picLocks noChangeAspect="1"/>
          </p:cNvPicPr>
          <p:nvPr/>
        </p:nvPicPr>
        <p:blipFill>
          <a:blip r:embed="rId4"/>
          <a:stretch>
            <a:fillRect/>
          </a:stretch>
        </p:blipFill>
        <p:spPr>
          <a:xfrm>
            <a:off x="722788" y="1435259"/>
            <a:ext cx="5944711" cy="417814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29ACF57-D7CE-8957-53EC-E50E961CE1AD}"/>
              </a:ext>
            </a:extLst>
          </p:cNvPr>
          <p:cNvPicPr>
            <a:picLocks noChangeAspect="1"/>
          </p:cNvPicPr>
          <p:nvPr/>
        </p:nvPicPr>
        <p:blipFill>
          <a:blip r:embed="rId5"/>
          <a:stretch>
            <a:fillRect/>
          </a:stretch>
        </p:blipFill>
        <p:spPr>
          <a:xfrm>
            <a:off x="6667499" y="3841012"/>
            <a:ext cx="6915903" cy="3891945"/>
          </a:xfrm>
          <a:prstGeom prst="rect">
            <a:avLst/>
          </a:prstGeom>
        </p:spPr>
      </p:pic>
    </p:spTree>
    <p:extLst>
      <p:ext uri="{BB962C8B-B14F-4D97-AF65-F5344CB8AC3E}">
        <p14:creationId xmlns:p14="http://schemas.microsoft.com/office/powerpoint/2010/main" val="119279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2348389" y="1634252"/>
            <a:ext cx="46786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What we learned?</a:t>
            </a:r>
            <a:endParaRPr lang="en-US" sz="4374" dirty="0"/>
          </a:p>
        </p:txBody>
      </p:sp>
      <p:sp>
        <p:nvSpPr>
          <p:cNvPr id="5" name="Shape 2"/>
          <p:cNvSpPr/>
          <p:nvPr/>
        </p:nvSpPr>
        <p:spPr>
          <a:xfrm>
            <a:off x="2348389" y="2772966"/>
            <a:ext cx="3088958" cy="1909048"/>
          </a:xfrm>
          <a:prstGeom prst="roundRect">
            <a:avLst>
              <a:gd name="adj" fmla="val 20951"/>
            </a:avLst>
          </a:prstGeom>
          <a:noFill/>
          <a:ln w="27742">
            <a:solidFill>
              <a:srgbClr val="F2B42D"/>
            </a:solidFill>
            <a:prstDash val="solid"/>
          </a:ln>
        </p:spPr>
        <p:txBody>
          <a:bodyPr/>
          <a:lstStyle/>
          <a:p>
            <a:endParaRPr lang="en-CA"/>
          </a:p>
        </p:txBody>
      </p:sp>
      <p:pic>
        <p:nvPicPr>
          <p:cNvPr id="6" name="Image 1" descr="preencoded.png"/>
          <p:cNvPicPr>
            <a:picLocks noChangeAspect="1"/>
          </p:cNvPicPr>
          <p:nvPr/>
        </p:nvPicPr>
        <p:blipFill>
          <a:blip r:embed="rId4"/>
          <a:stretch>
            <a:fillRect/>
          </a:stretch>
        </p:blipFill>
        <p:spPr>
          <a:xfrm>
            <a:off x="2376130" y="2800707"/>
            <a:ext cx="3033474" cy="1853565"/>
          </a:xfrm>
          <a:prstGeom prst="rect">
            <a:avLst/>
          </a:prstGeom>
        </p:spPr>
      </p:pic>
      <p:sp>
        <p:nvSpPr>
          <p:cNvPr id="7" name="Text 3"/>
          <p:cNvSpPr/>
          <p:nvPr/>
        </p:nvSpPr>
        <p:spPr>
          <a:xfrm>
            <a:off x="2348389" y="4959668"/>
            <a:ext cx="2221944"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Lesson 1</a:t>
            </a:r>
            <a:endParaRPr lang="en-US" sz="2187" dirty="0"/>
          </a:p>
        </p:txBody>
      </p:sp>
      <p:sp>
        <p:nvSpPr>
          <p:cNvPr id="8" name="Text 4"/>
          <p:cNvSpPr/>
          <p:nvPr/>
        </p:nvSpPr>
        <p:spPr>
          <a:xfrm>
            <a:off x="2348389" y="5529024"/>
            <a:ext cx="3088958" cy="1066205"/>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Consistent data cleaning techniques are the foundation of an effective ETL process.</a:t>
            </a:r>
            <a:endParaRPr lang="en-US" sz="1750" dirty="0"/>
          </a:p>
        </p:txBody>
      </p:sp>
      <p:sp>
        <p:nvSpPr>
          <p:cNvPr id="9" name="Shape 5"/>
          <p:cNvSpPr/>
          <p:nvPr/>
        </p:nvSpPr>
        <p:spPr>
          <a:xfrm>
            <a:off x="5770602" y="2772966"/>
            <a:ext cx="3088958" cy="1909048"/>
          </a:xfrm>
          <a:prstGeom prst="roundRect">
            <a:avLst>
              <a:gd name="adj" fmla="val 20951"/>
            </a:avLst>
          </a:prstGeom>
          <a:noFill/>
          <a:ln w="27742">
            <a:solidFill>
              <a:srgbClr val="D7425E"/>
            </a:solidFill>
            <a:prstDash val="solid"/>
          </a:ln>
        </p:spPr>
        <p:txBody>
          <a:bodyPr/>
          <a:lstStyle/>
          <a:p>
            <a:endParaRPr lang="en-CA"/>
          </a:p>
        </p:txBody>
      </p:sp>
      <p:pic>
        <p:nvPicPr>
          <p:cNvPr id="10" name="Image 2" descr="preencoded.png"/>
          <p:cNvPicPr>
            <a:picLocks noChangeAspect="1"/>
          </p:cNvPicPr>
          <p:nvPr/>
        </p:nvPicPr>
        <p:blipFill>
          <a:blip r:embed="rId5"/>
          <a:stretch>
            <a:fillRect/>
          </a:stretch>
        </p:blipFill>
        <p:spPr>
          <a:xfrm>
            <a:off x="5798344" y="2800707"/>
            <a:ext cx="3033474" cy="1853565"/>
          </a:xfrm>
          <a:prstGeom prst="rect">
            <a:avLst/>
          </a:prstGeom>
        </p:spPr>
      </p:pic>
      <p:sp>
        <p:nvSpPr>
          <p:cNvPr id="11" name="Text 6"/>
          <p:cNvSpPr/>
          <p:nvPr/>
        </p:nvSpPr>
        <p:spPr>
          <a:xfrm>
            <a:off x="5770602" y="4959668"/>
            <a:ext cx="2221944"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Lesson 2</a:t>
            </a:r>
            <a:endParaRPr lang="en-US" sz="2187" dirty="0"/>
          </a:p>
        </p:txBody>
      </p:sp>
      <p:sp>
        <p:nvSpPr>
          <p:cNvPr id="12" name="Text 7"/>
          <p:cNvSpPr/>
          <p:nvPr/>
        </p:nvSpPr>
        <p:spPr>
          <a:xfrm>
            <a:off x="5770602" y="5529024"/>
            <a:ext cx="3088958" cy="1066205"/>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Data transformations can reveal insights and deliver business value.</a:t>
            </a:r>
            <a:endParaRPr lang="en-US" sz="1750" dirty="0"/>
          </a:p>
        </p:txBody>
      </p:sp>
      <p:sp>
        <p:nvSpPr>
          <p:cNvPr id="13" name="Shape 8"/>
          <p:cNvSpPr/>
          <p:nvPr/>
        </p:nvSpPr>
        <p:spPr>
          <a:xfrm>
            <a:off x="9192816" y="2772966"/>
            <a:ext cx="3089077" cy="1909167"/>
          </a:xfrm>
          <a:prstGeom prst="roundRect">
            <a:avLst>
              <a:gd name="adj" fmla="val 20949"/>
            </a:avLst>
          </a:prstGeom>
          <a:noFill/>
          <a:ln w="27742">
            <a:solidFill>
              <a:srgbClr val="DD785E"/>
            </a:solidFill>
            <a:prstDash val="solid"/>
          </a:ln>
        </p:spPr>
        <p:txBody>
          <a:bodyPr/>
          <a:lstStyle/>
          <a:p>
            <a:endParaRPr lang="en-CA"/>
          </a:p>
        </p:txBody>
      </p:sp>
      <p:pic>
        <p:nvPicPr>
          <p:cNvPr id="14" name="Image 3" descr="preencoded.png"/>
          <p:cNvPicPr>
            <a:picLocks noChangeAspect="1"/>
          </p:cNvPicPr>
          <p:nvPr/>
        </p:nvPicPr>
        <p:blipFill>
          <a:blip r:embed="rId6"/>
          <a:stretch>
            <a:fillRect/>
          </a:stretch>
        </p:blipFill>
        <p:spPr>
          <a:xfrm>
            <a:off x="9220557" y="2800707"/>
            <a:ext cx="3033593" cy="1853684"/>
          </a:xfrm>
          <a:prstGeom prst="rect">
            <a:avLst/>
          </a:prstGeom>
        </p:spPr>
      </p:pic>
      <p:sp>
        <p:nvSpPr>
          <p:cNvPr id="15" name="Text 9"/>
          <p:cNvSpPr/>
          <p:nvPr/>
        </p:nvSpPr>
        <p:spPr>
          <a:xfrm>
            <a:off x="9192816" y="4959787"/>
            <a:ext cx="2221944"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Lesson 3</a:t>
            </a:r>
            <a:endParaRPr lang="en-US" sz="2187" dirty="0"/>
          </a:p>
        </p:txBody>
      </p:sp>
      <p:sp>
        <p:nvSpPr>
          <p:cNvPr id="16" name="Text 10"/>
          <p:cNvSpPr/>
          <p:nvPr/>
        </p:nvSpPr>
        <p:spPr>
          <a:xfrm>
            <a:off x="9192816" y="5529143"/>
            <a:ext cx="3089077" cy="1066205"/>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Time Management for loading the data efficiently.</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2348389" y="1957268"/>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a:t>
            </a:r>
            <a:endParaRPr lang="en-US" sz="4374" dirty="0"/>
          </a:p>
        </p:txBody>
      </p:sp>
      <p:sp>
        <p:nvSpPr>
          <p:cNvPr id="5" name="Text 2"/>
          <p:cNvSpPr/>
          <p:nvPr/>
        </p:nvSpPr>
        <p:spPr>
          <a:xfrm>
            <a:off x="2348389" y="3207068"/>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Success!</a:t>
            </a:r>
            <a:endParaRPr lang="en-US" sz="2624" dirty="0"/>
          </a:p>
        </p:txBody>
      </p:sp>
      <p:sp>
        <p:nvSpPr>
          <p:cNvPr id="6" name="Text 3"/>
          <p:cNvSpPr/>
          <p:nvPr/>
        </p:nvSpPr>
        <p:spPr>
          <a:xfrm>
            <a:off x="2348389" y="3845719"/>
            <a:ext cx="2949416"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ETL process achieved high data accuracy and consistency.</a:t>
            </a:r>
            <a:endParaRPr lang="en-US" sz="1750" dirty="0"/>
          </a:p>
        </p:txBody>
      </p:sp>
      <p:sp>
        <p:nvSpPr>
          <p:cNvPr id="7" name="Text 4"/>
          <p:cNvSpPr/>
          <p:nvPr/>
        </p:nvSpPr>
        <p:spPr>
          <a:xfrm>
            <a:off x="5847398" y="3207068"/>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Benefits</a:t>
            </a:r>
            <a:endParaRPr lang="en-US" sz="2624" dirty="0"/>
          </a:p>
        </p:txBody>
      </p:sp>
      <p:sp>
        <p:nvSpPr>
          <p:cNvPr id="8" name="Text 5"/>
          <p:cNvSpPr/>
          <p:nvPr/>
        </p:nvSpPr>
        <p:spPr>
          <a:xfrm>
            <a:off x="6202799" y="3873460"/>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Improved decision making</a:t>
            </a:r>
            <a:endParaRPr lang="en-US" sz="1750" dirty="0"/>
          </a:p>
        </p:txBody>
      </p:sp>
      <p:sp>
        <p:nvSpPr>
          <p:cNvPr id="9" name="Text 6"/>
          <p:cNvSpPr/>
          <p:nvPr/>
        </p:nvSpPr>
        <p:spPr>
          <a:xfrm>
            <a:off x="6202799" y="4317683"/>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Faster reporting</a:t>
            </a:r>
            <a:endParaRPr lang="en-US" sz="1750" dirty="0"/>
          </a:p>
        </p:txBody>
      </p:sp>
      <p:sp>
        <p:nvSpPr>
          <p:cNvPr id="10" name="Text 7"/>
          <p:cNvSpPr/>
          <p:nvPr/>
        </p:nvSpPr>
        <p:spPr>
          <a:xfrm>
            <a:off x="6202799" y="4761905"/>
            <a:ext cx="2594015"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Data insights</a:t>
            </a:r>
            <a:endParaRPr lang="en-US" sz="1750" dirty="0"/>
          </a:p>
        </p:txBody>
      </p:sp>
      <p:sp>
        <p:nvSpPr>
          <p:cNvPr id="11" name="Text 8"/>
          <p:cNvSpPr/>
          <p:nvPr/>
        </p:nvSpPr>
        <p:spPr>
          <a:xfrm>
            <a:off x="9346406" y="3207068"/>
            <a:ext cx="2804160" cy="416481"/>
          </a:xfrm>
          <a:prstGeom prst="rect">
            <a:avLst/>
          </a:prstGeom>
          <a:noFill/>
          <a:ln/>
        </p:spPr>
        <p:txBody>
          <a:bodyPr wrap="none" rtlCol="0" anchor="t"/>
          <a:lstStyle/>
          <a:p>
            <a:pPr marL="0" indent="0">
              <a:lnSpc>
                <a:spcPts val="3281"/>
              </a:lnSpc>
              <a:buNone/>
            </a:pPr>
            <a:r>
              <a:rPr lang="en-US" sz="2624" b="1" dirty="0">
                <a:solidFill>
                  <a:srgbClr val="FFFFFF"/>
                </a:solidFill>
                <a:latin typeface="Nunito" pitchFamily="34" charset="0"/>
                <a:ea typeface="Nunito" pitchFamily="34" charset="-122"/>
                <a:cs typeface="Nunito" pitchFamily="34" charset="-120"/>
              </a:rPr>
              <a:t>Recommendations</a:t>
            </a:r>
            <a:endParaRPr lang="en-US" sz="2624" dirty="0"/>
          </a:p>
        </p:txBody>
      </p:sp>
      <p:sp>
        <p:nvSpPr>
          <p:cNvPr id="12" name="Text 9"/>
          <p:cNvSpPr/>
          <p:nvPr/>
        </p:nvSpPr>
        <p:spPr>
          <a:xfrm>
            <a:off x="9701808" y="3873460"/>
            <a:ext cx="259401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Use industry-standard ETL tools</a:t>
            </a:r>
            <a:endParaRPr lang="en-US" sz="1750" dirty="0"/>
          </a:p>
        </p:txBody>
      </p:sp>
      <p:sp>
        <p:nvSpPr>
          <p:cNvPr id="13" name="Text 10"/>
          <p:cNvSpPr/>
          <p:nvPr/>
        </p:nvSpPr>
        <p:spPr>
          <a:xfrm>
            <a:off x="9701808" y="4673084"/>
            <a:ext cx="259401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Implement automated testing</a:t>
            </a:r>
            <a:endParaRPr lang="en-US" sz="1750" dirty="0"/>
          </a:p>
        </p:txBody>
      </p:sp>
      <p:sp>
        <p:nvSpPr>
          <p:cNvPr id="14" name="Text 11"/>
          <p:cNvSpPr/>
          <p:nvPr/>
        </p:nvSpPr>
        <p:spPr>
          <a:xfrm>
            <a:off x="9701808" y="5472708"/>
            <a:ext cx="2594015"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Invest in data profiling and data quality management</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957268"/>
            <a:ext cx="4443889" cy="694373"/>
          </a:xfrm>
          <a:prstGeom prst="rect">
            <a:avLst/>
          </a:prstGeom>
          <a:noFill/>
          <a:ln/>
        </p:spPr>
        <p:txBody>
          <a:bodyPr wrap="none" rtlCol="0" anchor="t"/>
          <a:lstStyle/>
          <a:p>
            <a:pPr marL="0" indent="0">
              <a:lnSpc>
                <a:spcPts val="5468"/>
              </a:lnSpc>
              <a:buNone/>
            </a:pPr>
            <a:endParaRPr lang="en-US" sz="4374" dirty="0"/>
          </a:p>
        </p:txBody>
      </p:sp>
      <p:sp>
        <p:nvSpPr>
          <p:cNvPr id="18" name="Text 1">
            <a:extLst>
              <a:ext uri="{FF2B5EF4-FFF2-40B4-BE49-F238E27FC236}">
                <a16:creationId xmlns:a16="http://schemas.microsoft.com/office/drawing/2014/main" id="{A9069BCA-F74A-D305-BB35-EB51C85F1E62}"/>
              </a:ext>
            </a:extLst>
          </p:cNvPr>
          <p:cNvSpPr/>
          <p:nvPr/>
        </p:nvSpPr>
        <p:spPr>
          <a:xfrm>
            <a:off x="4391582" y="2558170"/>
            <a:ext cx="6639878" cy="3113261"/>
          </a:xfrm>
          <a:prstGeom prst="rect">
            <a:avLst/>
          </a:prstGeom>
          <a:noFill/>
          <a:ln/>
        </p:spPr>
        <p:txBody>
          <a:bodyPr wrap="none" rtlCol="0" anchor="t"/>
          <a:lstStyle/>
          <a:p>
            <a:pPr marL="0" indent="0">
              <a:lnSpc>
                <a:spcPts val="5468"/>
              </a:lnSpc>
              <a:buNone/>
            </a:pPr>
            <a:r>
              <a:rPr lang="en-US" sz="7200" b="1" dirty="0">
                <a:solidFill>
                  <a:srgbClr val="FFFFFF"/>
                </a:solidFill>
                <a:latin typeface="Nunito" pitchFamily="34" charset="0"/>
                <a:ea typeface="Nunito" pitchFamily="34" charset="-122"/>
                <a:cs typeface="Nunito" pitchFamily="34" charset="-120"/>
              </a:rPr>
              <a:t>Thank You!</a:t>
            </a:r>
            <a:endParaRPr lang="en-US" sz="7200" dirty="0"/>
          </a:p>
        </p:txBody>
      </p:sp>
    </p:spTree>
    <p:extLst>
      <p:ext uri="{BB962C8B-B14F-4D97-AF65-F5344CB8AC3E}">
        <p14:creationId xmlns:p14="http://schemas.microsoft.com/office/powerpoint/2010/main" val="272014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4806910" y="4672698"/>
            <a:ext cx="5332690" cy="833199"/>
          </a:xfrm>
          <a:prstGeom prst="rect">
            <a:avLst/>
          </a:prstGeom>
          <a:noFill/>
          <a:ln/>
        </p:spPr>
        <p:txBody>
          <a:bodyPr wrap="none" rtlCol="0" anchor="t"/>
          <a:lstStyle/>
          <a:p>
            <a:pPr marL="0" indent="0">
              <a:lnSpc>
                <a:spcPts val="6561"/>
              </a:lnSpc>
              <a:buNone/>
            </a:pPr>
            <a:endParaRPr lang="en-US" sz="5249" dirty="0"/>
          </a:p>
        </p:txBody>
      </p:sp>
      <p:sp>
        <p:nvSpPr>
          <p:cNvPr id="6" name="Text 1">
            <a:extLst>
              <a:ext uri="{FF2B5EF4-FFF2-40B4-BE49-F238E27FC236}">
                <a16:creationId xmlns:a16="http://schemas.microsoft.com/office/drawing/2014/main" id="{B35E1C6B-417A-DB18-4DB9-6F3F14278089}"/>
              </a:ext>
            </a:extLst>
          </p:cNvPr>
          <p:cNvSpPr/>
          <p:nvPr/>
        </p:nvSpPr>
        <p:spPr>
          <a:xfrm>
            <a:off x="5182346" y="755032"/>
            <a:ext cx="5083871" cy="764115"/>
          </a:xfrm>
          <a:prstGeom prst="rect">
            <a:avLst/>
          </a:prstGeom>
          <a:noFill/>
          <a:ln/>
        </p:spPr>
        <p:txBody>
          <a:bodyPr wrap="none" rtlCol="0" anchor="t"/>
          <a:lstStyle/>
          <a:p>
            <a:pPr marL="0" indent="0">
              <a:lnSpc>
                <a:spcPts val="3827"/>
              </a:lnSpc>
              <a:buNone/>
            </a:pPr>
            <a:r>
              <a:rPr lang="en-US" sz="4000" b="1" dirty="0">
                <a:solidFill>
                  <a:srgbClr val="FFFFFF"/>
                </a:solidFill>
                <a:latin typeface="Nunito" pitchFamily="34" charset="0"/>
                <a:ea typeface="Nunito" pitchFamily="34" charset="-122"/>
                <a:cs typeface="Nunito" pitchFamily="34" charset="-120"/>
              </a:rPr>
              <a:t>Meet Our Team</a:t>
            </a:r>
            <a:endParaRPr lang="en-US" sz="4000" dirty="0"/>
          </a:p>
        </p:txBody>
      </p:sp>
      <p:pic>
        <p:nvPicPr>
          <p:cNvPr id="12" name="Picture 11" descr="A group of people working on their devices&#10;&#10;Description automatically generated">
            <a:extLst>
              <a:ext uri="{FF2B5EF4-FFF2-40B4-BE49-F238E27FC236}">
                <a16:creationId xmlns:a16="http://schemas.microsoft.com/office/drawing/2014/main" id="{792B3361-2508-28E5-53D8-BE11DA43139D}"/>
              </a:ext>
            </a:extLst>
          </p:cNvPr>
          <p:cNvPicPr>
            <a:picLocks noChangeAspect="1"/>
          </p:cNvPicPr>
          <p:nvPr/>
        </p:nvPicPr>
        <p:blipFill>
          <a:blip r:embed="rId4"/>
          <a:stretch>
            <a:fillRect/>
          </a:stretch>
        </p:blipFill>
        <p:spPr>
          <a:xfrm>
            <a:off x="279612" y="1263059"/>
            <a:ext cx="5715000" cy="5715000"/>
          </a:xfrm>
          <a:prstGeom prst="rect">
            <a:avLst/>
          </a:prstGeom>
        </p:spPr>
      </p:pic>
      <p:sp>
        <p:nvSpPr>
          <p:cNvPr id="14" name="TextBox 13">
            <a:extLst>
              <a:ext uri="{FF2B5EF4-FFF2-40B4-BE49-F238E27FC236}">
                <a16:creationId xmlns:a16="http://schemas.microsoft.com/office/drawing/2014/main" id="{48CDD72F-6DB2-97F7-59E8-EC43CAE65D0A}"/>
              </a:ext>
            </a:extLst>
          </p:cNvPr>
          <p:cNvSpPr txBox="1"/>
          <p:nvPr/>
        </p:nvSpPr>
        <p:spPr>
          <a:xfrm>
            <a:off x="6608618" y="2105107"/>
            <a:ext cx="7523018" cy="830997"/>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Dhruv Gadhiya - </a:t>
            </a:r>
            <a:r>
              <a:rPr lang="en-CA" sz="4800" dirty="0">
                <a:solidFill>
                  <a:schemeClr val="bg1"/>
                </a:solidFill>
              </a:rPr>
              <a:t>041089597</a:t>
            </a:r>
            <a:endParaRPr lang="en-US" sz="3600" b="1"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1955DED-D659-C28D-01B0-88DD4DB9A410}"/>
              </a:ext>
            </a:extLst>
          </p:cNvPr>
          <p:cNvSpPr txBox="1"/>
          <p:nvPr/>
        </p:nvSpPr>
        <p:spPr>
          <a:xfrm>
            <a:off x="6608618" y="3251240"/>
            <a:ext cx="7523018"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Het Patel - 041089597</a:t>
            </a:r>
          </a:p>
        </p:txBody>
      </p:sp>
      <p:sp>
        <p:nvSpPr>
          <p:cNvPr id="17" name="TextBox 16">
            <a:extLst>
              <a:ext uri="{FF2B5EF4-FFF2-40B4-BE49-F238E27FC236}">
                <a16:creationId xmlns:a16="http://schemas.microsoft.com/office/drawing/2014/main" id="{E034D54A-6B2E-4EC9-868B-52ABC5FDD58C}"/>
              </a:ext>
            </a:extLst>
          </p:cNvPr>
          <p:cNvSpPr txBox="1"/>
          <p:nvPr/>
        </p:nvSpPr>
        <p:spPr>
          <a:xfrm>
            <a:off x="6608618" y="4381056"/>
            <a:ext cx="7523018"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Vidhi Tripathi -041057189</a:t>
            </a:r>
          </a:p>
        </p:txBody>
      </p:sp>
      <p:sp>
        <p:nvSpPr>
          <p:cNvPr id="18" name="TextBox 17">
            <a:extLst>
              <a:ext uri="{FF2B5EF4-FFF2-40B4-BE49-F238E27FC236}">
                <a16:creationId xmlns:a16="http://schemas.microsoft.com/office/drawing/2014/main" id="{10332EC4-44F4-4972-B580-52BD261B78A9}"/>
              </a:ext>
            </a:extLst>
          </p:cNvPr>
          <p:cNvSpPr txBox="1"/>
          <p:nvPr/>
        </p:nvSpPr>
        <p:spPr>
          <a:xfrm>
            <a:off x="6608618" y="5527189"/>
            <a:ext cx="7523018"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Saiyam Shah - 041080364</a:t>
            </a:r>
          </a:p>
        </p:txBody>
      </p:sp>
    </p:spTree>
    <p:extLst>
      <p:ext uri="{BB962C8B-B14F-4D97-AF65-F5344CB8AC3E}">
        <p14:creationId xmlns:p14="http://schemas.microsoft.com/office/powerpoint/2010/main" val="192809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2348389" y="1705689"/>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What is ETL?</a:t>
            </a:r>
            <a:endParaRPr lang="en-US" sz="4374" dirty="0"/>
          </a:p>
        </p:txBody>
      </p:sp>
      <p:sp>
        <p:nvSpPr>
          <p:cNvPr id="5" name="Shape 2"/>
          <p:cNvSpPr/>
          <p:nvPr/>
        </p:nvSpPr>
        <p:spPr>
          <a:xfrm>
            <a:off x="2348389" y="3177659"/>
            <a:ext cx="9933503" cy="27742"/>
          </a:xfrm>
          <a:prstGeom prst="rect">
            <a:avLst/>
          </a:prstGeom>
          <a:solidFill>
            <a:srgbClr val="262654"/>
          </a:solidFill>
          <a:ln/>
        </p:spPr>
        <p:txBody>
          <a:bodyPr/>
          <a:lstStyle/>
          <a:p>
            <a:endParaRPr lang="en-CA"/>
          </a:p>
        </p:txBody>
      </p:sp>
      <p:sp>
        <p:nvSpPr>
          <p:cNvPr id="6" name="Shape 3"/>
          <p:cNvSpPr/>
          <p:nvPr/>
        </p:nvSpPr>
        <p:spPr>
          <a:xfrm>
            <a:off x="3916025" y="3177659"/>
            <a:ext cx="27742" cy="777597"/>
          </a:xfrm>
          <a:prstGeom prst="rect">
            <a:avLst/>
          </a:prstGeom>
          <a:solidFill>
            <a:srgbClr val="F2B42D"/>
          </a:solidFill>
          <a:ln/>
        </p:spPr>
        <p:txBody>
          <a:bodyPr/>
          <a:lstStyle/>
          <a:p>
            <a:endParaRPr lang="en-CA"/>
          </a:p>
        </p:txBody>
      </p:sp>
      <p:sp>
        <p:nvSpPr>
          <p:cNvPr id="7" name="Shape 4"/>
          <p:cNvSpPr/>
          <p:nvPr/>
        </p:nvSpPr>
        <p:spPr>
          <a:xfrm>
            <a:off x="3679984" y="2927747"/>
            <a:ext cx="499943" cy="499943"/>
          </a:xfrm>
          <a:prstGeom prst="roundRect">
            <a:avLst>
              <a:gd name="adj" fmla="val 80001"/>
            </a:avLst>
          </a:prstGeom>
          <a:solidFill>
            <a:srgbClr val="00002E"/>
          </a:solidFill>
          <a:ln w="27742">
            <a:solidFill>
              <a:srgbClr val="F2B42D"/>
            </a:solidFill>
            <a:prstDash val="solid"/>
          </a:ln>
        </p:spPr>
        <p:txBody>
          <a:bodyPr/>
          <a:lstStyle/>
          <a:p>
            <a:endParaRPr lang="en-CA"/>
          </a:p>
        </p:txBody>
      </p:sp>
      <p:sp>
        <p:nvSpPr>
          <p:cNvPr id="8" name="Text 5"/>
          <p:cNvSpPr/>
          <p:nvPr/>
        </p:nvSpPr>
        <p:spPr>
          <a:xfrm>
            <a:off x="3830836" y="2969419"/>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2818924" y="4177546"/>
            <a:ext cx="2221944" cy="347186"/>
          </a:xfrm>
          <a:prstGeom prst="rect">
            <a:avLst/>
          </a:prstGeom>
          <a:noFill/>
          <a:ln/>
        </p:spPr>
        <p:txBody>
          <a:bodyPr wrap="none" rtlCol="0" anchor="t"/>
          <a:lstStyle/>
          <a:p>
            <a:pPr marL="0" indent="0" algn="ctr">
              <a:lnSpc>
                <a:spcPts val="2734"/>
              </a:lnSpc>
              <a:buNone/>
            </a:pPr>
            <a:r>
              <a:rPr lang="en-US" sz="2187" b="1" dirty="0">
                <a:solidFill>
                  <a:srgbClr val="F2B42D"/>
                </a:solidFill>
                <a:latin typeface="Nunito" pitchFamily="34" charset="0"/>
                <a:ea typeface="Nunito" pitchFamily="34" charset="-122"/>
                <a:cs typeface="Nunito" pitchFamily="34" charset="-120"/>
              </a:rPr>
              <a:t>Extract</a:t>
            </a:r>
            <a:endParaRPr lang="en-US" sz="2187" dirty="0"/>
          </a:p>
        </p:txBody>
      </p:sp>
      <p:sp>
        <p:nvSpPr>
          <p:cNvPr id="10" name="Text 7"/>
          <p:cNvSpPr/>
          <p:nvPr/>
        </p:nvSpPr>
        <p:spPr>
          <a:xfrm>
            <a:off x="2570559" y="4746903"/>
            <a:ext cx="2718673" cy="1421606"/>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A variety of sources were used to gather data, including web-based, CSV files, and SQL databases.</a:t>
            </a:r>
            <a:endParaRPr lang="en-US" sz="1750" dirty="0"/>
          </a:p>
        </p:txBody>
      </p:sp>
      <p:sp>
        <p:nvSpPr>
          <p:cNvPr id="11" name="Shape 8"/>
          <p:cNvSpPr/>
          <p:nvPr/>
        </p:nvSpPr>
        <p:spPr>
          <a:xfrm>
            <a:off x="7301210" y="3177659"/>
            <a:ext cx="27742" cy="777597"/>
          </a:xfrm>
          <a:prstGeom prst="rect">
            <a:avLst/>
          </a:prstGeom>
          <a:solidFill>
            <a:srgbClr val="D7425E"/>
          </a:solidFill>
          <a:ln/>
        </p:spPr>
        <p:txBody>
          <a:bodyPr/>
          <a:lstStyle/>
          <a:p>
            <a:endParaRPr lang="en-CA"/>
          </a:p>
        </p:txBody>
      </p:sp>
      <p:sp>
        <p:nvSpPr>
          <p:cNvPr id="12" name="Shape 9"/>
          <p:cNvSpPr/>
          <p:nvPr/>
        </p:nvSpPr>
        <p:spPr>
          <a:xfrm>
            <a:off x="7065169" y="2927747"/>
            <a:ext cx="499943" cy="499943"/>
          </a:xfrm>
          <a:prstGeom prst="roundRect">
            <a:avLst>
              <a:gd name="adj" fmla="val 80001"/>
            </a:avLst>
          </a:prstGeom>
          <a:solidFill>
            <a:srgbClr val="00002E"/>
          </a:solidFill>
          <a:ln w="27742">
            <a:solidFill>
              <a:srgbClr val="D7425E"/>
            </a:solidFill>
            <a:prstDash val="solid"/>
          </a:ln>
        </p:spPr>
        <p:txBody>
          <a:bodyPr/>
          <a:lstStyle/>
          <a:p>
            <a:endParaRPr lang="en-CA"/>
          </a:p>
        </p:txBody>
      </p:sp>
      <p:sp>
        <p:nvSpPr>
          <p:cNvPr id="13" name="Text 10"/>
          <p:cNvSpPr/>
          <p:nvPr/>
        </p:nvSpPr>
        <p:spPr>
          <a:xfrm>
            <a:off x="7216021" y="2969419"/>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6204109" y="4177546"/>
            <a:ext cx="2221944" cy="347186"/>
          </a:xfrm>
          <a:prstGeom prst="rect">
            <a:avLst/>
          </a:prstGeom>
          <a:noFill/>
          <a:ln/>
        </p:spPr>
        <p:txBody>
          <a:bodyPr wrap="none" rtlCol="0" anchor="t"/>
          <a:lstStyle/>
          <a:p>
            <a:pPr marL="0" indent="0" algn="ctr">
              <a:lnSpc>
                <a:spcPts val="2734"/>
              </a:lnSpc>
              <a:buNone/>
            </a:pPr>
            <a:r>
              <a:rPr lang="en-US" sz="2187" b="1" dirty="0">
                <a:solidFill>
                  <a:srgbClr val="D7425E"/>
                </a:solidFill>
                <a:latin typeface="Nunito" pitchFamily="34" charset="0"/>
                <a:ea typeface="Nunito" pitchFamily="34" charset="-122"/>
                <a:cs typeface="Nunito" pitchFamily="34" charset="-120"/>
              </a:rPr>
              <a:t>Transform</a:t>
            </a:r>
            <a:endParaRPr lang="en-US" sz="2187" dirty="0"/>
          </a:p>
        </p:txBody>
      </p:sp>
      <p:sp>
        <p:nvSpPr>
          <p:cNvPr id="15" name="Text 12"/>
          <p:cNvSpPr/>
          <p:nvPr/>
        </p:nvSpPr>
        <p:spPr>
          <a:xfrm>
            <a:off x="5955744" y="4746903"/>
            <a:ext cx="2718673" cy="1777008"/>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A number of transformations were performed on the extracted data, including cleaning, filtering, and aggregating.</a:t>
            </a:r>
            <a:endParaRPr lang="en-US" sz="1750" dirty="0"/>
          </a:p>
        </p:txBody>
      </p:sp>
      <p:sp>
        <p:nvSpPr>
          <p:cNvPr id="16" name="Shape 13"/>
          <p:cNvSpPr/>
          <p:nvPr/>
        </p:nvSpPr>
        <p:spPr>
          <a:xfrm>
            <a:off x="10686395" y="3177659"/>
            <a:ext cx="27742" cy="777597"/>
          </a:xfrm>
          <a:prstGeom prst="rect">
            <a:avLst/>
          </a:prstGeom>
          <a:solidFill>
            <a:srgbClr val="DD785E"/>
          </a:solidFill>
          <a:ln/>
        </p:spPr>
        <p:txBody>
          <a:bodyPr/>
          <a:lstStyle/>
          <a:p>
            <a:endParaRPr lang="en-CA"/>
          </a:p>
        </p:txBody>
      </p:sp>
      <p:sp>
        <p:nvSpPr>
          <p:cNvPr id="17" name="Shape 14"/>
          <p:cNvSpPr/>
          <p:nvPr/>
        </p:nvSpPr>
        <p:spPr>
          <a:xfrm>
            <a:off x="10450354" y="2927747"/>
            <a:ext cx="499943" cy="499943"/>
          </a:xfrm>
          <a:prstGeom prst="roundRect">
            <a:avLst>
              <a:gd name="adj" fmla="val 80001"/>
            </a:avLst>
          </a:prstGeom>
          <a:solidFill>
            <a:srgbClr val="00002E"/>
          </a:solidFill>
          <a:ln w="27742">
            <a:solidFill>
              <a:srgbClr val="DD785E"/>
            </a:solidFill>
            <a:prstDash val="solid"/>
          </a:ln>
        </p:spPr>
        <p:txBody>
          <a:bodyPr/>
          <a:lstStyle/>
          <a:p>
            <a:endParaRPr lang="en-CA"/>
          </a:p>
        </p:txBody>
      </p:sp>
      <p:sp>
        <p:nvSpPr>
          <p:cNvPr id="18" name="Text 15"/>
          <p:cNvSpPr/>
          <p:nvPr/>
        </p:nvSpPr>
        <p:spPr>
          <a:xfrm>
            <a:off x="10601206" y="2969419"/>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9589294" y="4177546"/>
            <a:ext cx="2221944" cy="347186"/>
          </a:xfrm>
          <a:prstGeom prst="rect">
            <a:avLst/>
          </a:prstGeom>
          <a:noFill/>
          <a:ln/>
        </p:spPr>
        <p:txBody>
          <a:bodyPr wrap="none" rtlCol="0" anchor="t"/>
          <a:lstStyle/>
          <a:p>
            <a:pPr marL="0" indent="0" algn="ctr">
              <a:lnSpc>
                <a:spcPts val="2734"/>
              </a:lnSpc>
              <a:buNone/>
            </a:pPr>
            <a:r>
              <a:rPr lang="en-US" sz="2187" b="1" dirty="0">
                <a:solidFill>
                  <a:srgbClr val="DD785E"/>
                </a:solidFill>
                <a:latin typeface="Nunito" pitchFamily="34" charset="0"/>
                <a:ea typeface="Nunito" pitchFamily="34" charset="-122"/>
                <a:cs typeface="Nunito" pitchFamily="34" charset="-120"/>
              </a:rPr>
              <a:t>Load</a:t>
            </a:r>
            <a:endParaRPr lang="en-US" sz="2187" dirty="0"/>
          </a:p>
        </p:txBody>
      </p:sp>
      <p:sp>
        <p:nvSpPr>
          <p:cNvPr id="20" name="Text 17"/>
          <p:cNvSpPr/>
          <p:nvPr/>
        </p:nvSpPr>
        <p:spPr>
          <a:xfrm>
            <a:off x="9340929" y="4746903"/>
            <a:ext cx="2718792" cy="1421606"/>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Finally, the altered data is put into one or more designated databases or data repositories.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2348389" y="2122289"/>
            <a:ext cx="48768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Tools &amp; Techniques</a:t>
            </a:r>
            <a:endParaRPr lang="en-US" sz="4374" dirty="0"/>
          </a:p>
        </p:txBody>
      </p:sp>
      <p:sp>
        <p:nvSpPr>
          <p:cNvPr id="5" name="Shape 2"/>
          <p:cNvSpPr/>
          <p:nvPr/>
        </p:nvSpPr>
        <p:spPr>
          <a:xfrm>
            <a:off x="2348389" y="3261003"/>
            <a:ext cx="4855726" cy="2846189"/>
          </a:xfrm>
          <a:prstGeom prst="roundRect">
            <a:avLst>
              <a:gd name="adj" fmla="val 14052"/>
            </a:avLst>
          </a:prstGeom>
          <a:solidFill>
            <a:srgbClr val="00002E"/>
          </a:solidFill>
          <a:ln w="27742">
            <a:solidFill>
              <a:srgbClr val="F2B42D"/>
            </a:solidFill>
            <a:prstDash val="solid"/>
          </a:ln>
        </p:spPr>
        <p:txBody>
          <a:bodyPr/>
          <a:lstStyle/>
          <a:p>
            <a:endParaRPr lang="en-CA"/>
          </a:p>
        </p:txBody>
      </p:sp>
      <p:sp>
        <p:nvSpPr>
          <p:cNvPr id="6" name="Text 3"/>
          <p:cNvSpPr/>
          <p:nvPr/>
        </p:nvSpPr>
        <p:spPr>
          <a:xfrm>
            <a:off x="2598301" y="3510915"/>
            <a:ext cx="22219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Python</a:t>
            </a:r>
            <a:endParaRPr lang="en-US" sz="2187" dirty="0"/>
          </a:p>
        </p:txBody>
      </p:sp>
      <p:sp>
        <p:nvSpPr>
          <p:cNvPr id="7" name="Text 4"/>
          <p:cNvSpPr/>
          <p:nvPr/>
        </p:nvSpPr>
        <p:spPr>
          <a:xfrm>
            <a:off x="2598301" y="4080272"/>
            <a:ext cx="4355902" cy="1777008"/>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Identify dimensions, conduct statistical analyses, and determine data types within the Excel spreadsheet using data exploration. Scripting is also used to extract standardized data from the initial source.</a:t>
            </a:r>
            <a:endParaRPr lang="en-US" sz="1750" dirty="0"/>
          </a:p>
        </p:txBody>
      </p:sp>
      <p:sp>
        <p:nvSpPr>
          <p:cNvPr id="8" name="Shape 5"/>
          <p:cNvSpPr/>
          <p:nvPr/>
        </p:nvSpPr>
        <p:spPr>
          <a:xfrm>
            <a:off x="7426285" y="3261003"/>
            <a:ext cx="4855726" cy="2846189"/>
          </a:xfrm>
          <a:prstGeom prst="roundRect">
            <a:avLst>
              <a:gd name="adj" fmla="val 14052"/>
            </a:avLst>
          </a:prstGeom>
          <a:solidFill>
            <a:srgbClr val="00002E"/>
          </a:solidFill>
          <a:ln w="27742">
            <a:solidFill>
              <a:srgbClr val="D7425E"/>
            </a:solidFill>
            <a:prstDash val="solid"/>
          </a:ln>
        </p:spPr>
        <p:txBody>
          <a:bodyPr/>
          <a:lstStyle/>
          <a:p>
            <a:endParaRPr lang="en-CA"/>
          </a:p>
        </p:txBody>
      </p:sp>
      <p:sp>
        <p:nvSpPr>
          <p:cNvPr id="9" name="Text 6"/>
          <p:cNvSpPr/>
          <p:nvPr/>
        </p:nvSpPr>
        <p:spPr>
          <a:xfrm>
            <a:off x="7676198" y="3510915"/>
            <a:ext cx="412242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SQL Server Management Studio</a:t>
            </a:r>
            <a:endParaRPr lang="en-US" sz="2187" dirty="0"/>
          </a:p>
        </p:txBody>
      </p:sp>
      <p:sp>
        <p:nvSpPr>
          <p:cNvPr id="10" name="Text 7"/>
          <p:cNvSpPr/>
          <p:nvPr/>
        </p:nvSpPr>
        <p:spPr>
          <a:xfrm>
            <a:off x="7676198" y="4080272"/>
            <a:ext cx="4355902" cy="710803"/>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Data loading into the database is simplified with SQL Server Management Studio.</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2348389" y="927616"/>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Sources</a:t>
            </a:r>
            <a:endParaRPr lang="en-US" sz="4374" dirty="0"/>
          </a:p>
        </p:txBody>
      </p:sp>
      <p:sp>
        <p:nvSpPr>
          <p:cNvPr id="5" name="Shape 2"/>
          <p:cNvSpPr/>
          <p:nvPr/>
        </p:nvSpPr>
        <p:spPr>
          <a:xfrm>
            <a:off x="2348389" y="2066330"/>
            <a:ext cx="3088958" cy="1909048"/>
          </a:xfrm>
          <a:prstGeom prst="roundRect">
            <a:avLst>
              <a:gd name="adj" fmla="val 20951"/>
            </a:avLst>
          </a:prstGeom>
          <a:noFill/>
          <a:ln w="27742">
            <a:solidFill>
              <a:srgbClr val="F2B42D"/>
            </a:solidFill>
            <a:prstDash val="solid"/>
          </a:ln>
        </p:spPr>
        <p:txBody>
          <a:bodyPr/>
          <a:lstStyle/>
          <a:p>
            <a:endParaRPr lang="en-CA"/>
          </a:p>
        </p:txBody>
      </p:sp>
      <p:pic>
        <p:nvPicPr>
          <p:cNvPr id="6" name="Image 1" descr="preencoded.png"/>
          <p:cNvPicPr>
            <a:picLocks noChangeAspect="1"/>
          </p:cNvPicPr>
          <p:nvPr/>
        </p:nvPicPr>
        <p:blipFill>
          <a:blip r:embed="rId4"/>
          <a:stretch>
            <a:fillRect/>
          </a:stretch>
        </p:blipFill>
        <p:spPr>
          <a:xfrm>
            <a:off x="2376130" y="2094071"/>
            <a:ext cx="3033474" cy="1853565"/>
          </a:xfrm>
          <a:prstGeom prst="rect">
            <a:avLst/>
          </a:prstGeom>
        </p:spPr>
      </p:pic>
      <p:sp>
        <p:nvSpPr>
          <p:cNvPr id="7" name="Text 3"/>
          <p:cNvSpPr/>
          <p:nvPr/>
        </p:nvSpPr>
        <p:spPr>
          <a:xfrm>
            <a:off x="2348389" y="4253032"/>
            <a:ext cx="3088958" cy="694373"/>
          </a:xfrm>
          <a:prstGeom prst="rect">
            <a:avLst/>
          </a:prstGeom>
          <a:noFill/>
          <a:ln/>
        </p:spPr>
        <p:txBody>
          <a:bodyPr wrap="squar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Open Database of Address</a:t>
            </a:r>
            <a:endParaRPr lang="en-US" sz="2187" dirty="0"/>
          </a:p>
        </p:txBody>
      </p:sp>
      <p:sp>
        <p:nvSpPr>
          <p:cNvPr id="8" name="Text 4"/>
          <p:cNvSpPr/>
          <p:nvPr/>
        </p:nvSpPr>
        <p:spPr>
          <a:xfrm>
            <a:off x="2348389" y="5169575"/>
            <a:ext cx="3088958" cy="2132409"/>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An open database of addresses (ODA), provided by Statistics Canada under the Open Government License-Canada, is a collection of open address point data.</a:t>
            </a:r>
            <a:endParaRPr lang="en-US" sz="1750" dirty="0"/>
          </a:p>
        </p:txBody>
      </p:sp>
      <p:sp>
        <p:nvSpPr>
          <p:cNvPr id="9" name="Shape 5"/>
          <p:cNvSpPr/>
          <p:nvPr/>
        </p:nvSpPr>
        <p:spPr>
          <a:xfrm>
            <a:off x="5770602" y="2066330"/>
            <a:ext cx="3088958" cy="1909048"/>
          </a:xfrm>
          <a:prstGeom prst="roundRect">
            <a:avLst>
              <a:gd name="adj" fmla="val 20951"/>
            </a:avLst>
          </a:prstGeom>
          <a:noFill/>
          <a:ln w="27742">
            <a:solidFill>
              <a:srgbClr val="D7425E"/>
            </a:solidFill>
            <a:prstDash val="solid"/>
          </a:ln>
        </p:spPr>
        <p:txBody>
          <a:bodyPr/>
          <a:lstStyle/>
          <a:p>
            <a:endParaRPr lang="en-CA"/>
          </a:p>
        </p:txBody>
      </p:sp>
      <p:pic>
        <p:nvPicPr>
          <p:cNvPr id="10" name="Image 2" descr="preencoded.png"/>
          <p:cNvPicPr>
            <a:picLocks noChangeAspect="1"/>
          </p:cNvPicPr>
          <p:nvPr/>
        </p:nvPicPr>
        <p:blipFill>
          <a:blip r:embed="rId5"/>
          <a:stretch>
            <a:fillRect/>
          </a:stretch>
        </p:blipFill>
        <p:spPr>
          <a:xfrm>
            <a:off x="5798344" y="2094071"/>
            <a:ext cx="3033474" cy="1853565"/>
          </a:xfrm>
          <a:prstGeom prst="rect">
            <a:avLst/>
          </a:prstGeom>
        </p:spPr>
      </p:pic>
      <p:sp>
        <p:nvSpPr>
          <p:cNvPr id="11" name="Text 6"/>
          <p:cNvSpPr/>
          <p:nvPr/>
        </p:nvSpPr>
        <p:spPr>
          <a:xfrm>
            <a:off x="5770602" y="4253032"/>
            <a:ext cx="2221944"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CSV Files</a:t>
            </a:r>
            <a:endParaRPr lang="en-US" sz="2187" dirty="0"/>
          </a:p>
        </p:txBody>
      </p:sp>
      <p:sp>
        <p:nvSpPr>
          <p:cNvPr id="12" name="Text 7"/>
          <p:cNvSpPr/>
          <p:nvPr/>
        </p:nvSpPr>
        <p:spPr>
          <a:xfrm>
            <a:off x="5770602" y="4822388"/>
            <a:ext cx="3088958" cy="710803"/>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CSV files were used to process structured data.</a:t>
            </a:r>
            <a:endParaRPr lang="en-US" sz="1750" dirty="0"/>
          </a:p>
        </p:txBody>
      </p:sp>
      <p:sp>
        <p:nvSpPr>
          <p:cNvPr id="13" name="Shape 8"/>
          <p:cNvSpPr/>
          <p:nvPr/>
        </p:nvSpPr>
        <p:spPr>
          <a:xfrm>
            <a:off x="9192816" y="2066330"/>
            <a:ext cx="3089077" cy="1909167"/>
          </a:xfrm>
          <a:prstGeom prst="roundRect">
            <a:avLst>
              <a:gd name="adj" fmla="val 20949"/>
            </a:avLst>
          </a:prstGeom>
          <a:noFill/>
          <a:ln w="27742">
            <a:solidFill>
              <a:srgbClr val="DD785E"/>
            </a:solidFill>
            <a:prstDash val="solid"/>
          </a:ln>
        </p:spPr>
        <p:txBody>
          <a:bodyPr/>
          <a:lstStyle/>
          <a:p>
            <a:endParaRPr lang="en-CA"/>
          </a:p>
        </p:txBody>
      </p:sp>
      <p:pic>
        <p:nvPicPr>
          <p:cNvPr id="14" name="Image 3" descr="preencoded.png"/>
          <p:cNvPicPr>
            <a:picLocks noChangeAspect="1"/>
          </p:cNvPicPr>
          <p:nvPr/>
        </p:nvPicPr>
        <p:blipFill>
          <a:blip r:embed="rId6"/>
          <a:stretch>
            <a:fillRect/>
          </a:stretch>
        </p:blipFill>
        <p:spPr>
          <a:xfrm>
            <a:off x="9220557" y="2094071"/>
            <a:ext cx="3033593" cy="1853684"/>
          </a:xfrm>
          <a:prstGeom prst="rect">
            <a:avLst/>
          </a:prstGeom>
        </p:spPr>
      </p:pic>
      <p:sp>
        <p:nvSpPr>
          <p:cNvPr id="15" name="Text 9"/>
          <p:cNvSpPr/>
          <p:nvPr/>
        </p:nvSpPr>
        <p:spPr>
          <a:xfrm>
            <a:off x="9192816" y="4253151"/>
            <a:ext cx="2221944"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SQL Databases</a:t>
            </a:r>
            <a:endParaRPr lang="en-US" sz="2187" dirty="0"/>
          </a:p>
        </p:txBody>
      </p:sp>
      <p:sp>
        <p:nvSpPr>
          <p:cNvPr id="16" name="Text 10"/>
          <p:cNvSpPr/>
          <p:nvPr/>
        </p:nvSpPr>
        <p:spPr>
          <a:xfrm>
            <a:off x="9192816" y="4822508"/>
            <a:ext cx="3089077" cy="710803"/>
          </a:xfrm>
          <a:prstGeom prst="rect">
            <a:avLst/>
          </a:prstGeom>
          <a:noFill/>
          <a:ln/>
        </p:spPr>
        <p:txBody>
          <a:bodyPr wrap="squar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Different SQL databases were used to extract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2363015" y="1112148"/>
            <a:ext cx="60960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Understanding the Data</a:t>
            </a:r>
            <a:endParaRPr lang="en-US" sz="4374" dirty="0"/>
          </a:p>
        </p:txBody>
      </p:sp>
      <p:pic>
        <p:nvPicPr>
          <p:cNvPr id="5" name="Image 1" descr="preencoded.png"/>
          <p:cNvPicPr>
            <a:picLocks noChangeAspect="1"/>
          </p:cNvPicPr>
          <p:nvPr/>
        </p:nvPicPr>
        <p:blipFill>
          <a:blip r:embed="rId4"/>
          <a:stretch>
            <a:fillRect/>
          </a:stretch>
        </p:blipFill>
        <p:spPr>
          <a:xfrm>
            <a:off x="2363015" y="2413436"/>
            <a:ext cx="151126" cy="201548"/>
          </a:xfrm>
          <a:prstGeom prst="rect">
            <a:avLst/>
          </a:prstGeom>
        </p:spPr>
      </p:pic>
      <p:sp>
        <p:nvSpPr>
          <p:cNvPr id="8" name="TextBox 7">
            <a:extLst>
              <a:ext uri="{FF2B5EF4-FFF2-40B4-BE49-F238E27FC236}">
                <a16:creationId xmlns:a16="http://schemas.microsoft.com/office/drawing/2014/main" id="{2091E867-DC3C-3BF3-C635-466964D39553}"/>
              </a:ext>
            </a:extLst>
          </p:cNvPr>
          <p:cNvSpPr txBox="1"/>
          <p:nvPr/>
        </p:nvSpPr>
        <p:spPr>
          <a:xfrm>
            <a:off x="2836985" y="2316138"/>
            <a:ext cx="9445026" cy="5632311"/>
          </a:xfrm>
          <a:prstGeom prst="rect">
            <a:avLst/>
          </a:prstGeom>
          <a:noFill/>
        </p:spPr>
        <p:txBody>
          <a:bodyPr wrap="square" rtlCol="0">
            <a:spAutoFit/>
          </a:bodyPr>
          <a:lstStyle/>
          <a:p>
            <a:pPr algn="just">
              <a:buFont typeface="+mj-lt"/>
              <a:buAutoNum type="arabicPeriod"/>
            </a:pPr>
            <a:r>
              <a:rPr lang="en-CA" b="0" i="0" u="none" strike="noStrike" dirty="0">
                <a:solidFill>
                  <a:srgbClr val="D1D5DB"/>
                </a:solidFill>
                <a:effectLst/>
                <a:latin typeface="Söhne"/>
              </a:rPr>
              <a:t> The data is sourced from Statistics Canada's Open Database of Address (ODA) under the Open Government License-Canada.</a:t>
            </a:r>
          </a:p>
          <a:p>
            <a:pPr algn="just">
              <a:buFont typeface="+mj-lt"/>
              <a:buAutoNum type="arabicPeriod"/>
            </a:pPr>
            <a:endParaRPr lang="en-CA" b="0" i="0" u="none" strike="noStrike" dirty="0">
              <a:solidFill>
                <a:srgbClr val="D1D5DB"/>
              </a:solidFill>
              <a:effectLst/>
              <a:latin typeface="Söhne"/>
            </a:endParaRPr>
          </a:p>
          <a:p>
            <a:pPr algn="just">
              <a:buFont typeface="+mj-lt"/>
              <a:buAutoNum type="arabicPeriod"/>
            </a:pPr>
            <a:r>
              <a:rPr lang="en-CA" b="0" i="0" u="none" strike="noStrike" dirty="0">
                <a:solidFill>
                  <a:srgbClr val="D1D5DB"/>
                </a:solidFill>
                <a:effectLst/>
                <a:latin typeface="Söhne"/>
              </a:rPr>
              <a:t> The ODA contains approximately 10 million records, gathered from open government portals of municipal, regional, and provincial sources.</a:t>
            </a:r>
          </a:p>
          <a:p>
            <a:pPr algn="just">
              <a:buFont typeface="+mj-lt"/>
              <a:buAutoNum type="arabicPeriod"/>
            </a:pPr>
            <a:endParaRPr lang="en-CA" b="0" i="0" u="none" strike="noStrike" dirty="0">
              <a:solidFill>
                <a:srgbClr val="D1D5DB"/>
              </a:solidFill>
              <a:effectLst/>
              <a:latin typeface="Söhne"/>
            </a:endParaRPr>
          </a:p>
          <a:p>
            <a:pPr algn="just">
              <a:buFont typeface="+mj-lt"/>
              <a:buAutoNum type="arabicPeriod"/>
            </a:pPr>
            <a:r>
              <a:rPr lang="en-CA" b="0" i="0" u="none" strike="noStrike" dirty="0">
                <a:solidFill>
                  <a:srgbClr val="D1D5DB"/>
                </a:solidFill>
                <a:effectLst/>
                <a:latin typeface="Söhne"/>
              </a:rPr>
              <a:t> The ODA was created by harmonizing datasets from various open data portals, aiming for uniformity due to the lack of a standardization system in the original sources.</a:t>
            </a:r>
          </a:p>
          <a:p>
            <a:pPr algn="just">
              <a:buFont typeface="+mj-lt"/>
              <a:buAutoNum type="arabicPeriod"/>
            </a:pPr>
            <a:endParaRPr lang="en-CA" b="0" i="0" u="none" strike="noStrike" dirty="0">
              <a:solidFill>
                <a:srgbClr val="D1D5DB"/>
              </a:solidFill>
              <a:effectLst/>
              <a:latin typeface="Söhne"/>
            </a:endParaRPr>
          </a:p>
          <a:p>
            <a:pPr algn="just">
              <a:buFont typeface="+mj-lt"/>
              <a:buAutoNum type="arabicPeriod"/>
            </a:pPr>
            <a:r>
              <a:rPr lang="en-CA" b="0" i="0" u="none" strike="noStrike" dirty="0">
                <a:solidFill>
                  <a:srgbClr val="D1D5DB"/>
                </a:solidFill>
                <a:effectLst/>
                <a:latin typeface="Söhne"/>
              </a:rPr>
              <a:t> Key variables in the ODA include Source Index, ODA Index, Group Index, Civic Number, Street type, Street direction, Unit, Full Address, Postal Code, City, Processed City, Standardized street name, type, and direction, Census subdivision name, and unique identifiers for provinces/territories.</a:t>
            </a:r>
          </a:p>
          <a:p>
            <a:pPr algn="just">
              <a:buFont typeface="+mj-lt"/>
              <a:buAutoNum type="arabicPeriod"/>
            </a:pPr>
            <a:endParaRPr lang="en-CA" b="0" i="0" u="none" strike="noStrike" dirty="0">
              <a:solidFill>
                <a:srgbClr val="D1D5DB"/>
              </a:solidFill>
              <a:effectLst/>
              <a:latin typeface="Söhne"/>
            </a:endParaRPr>
          </a:p>
          <a:p>
            <a:pPr algn="just">
              <a:buFont typeface="+mj-lt"/>
              <a:buAutoNum type="arabicPeriod"/>
            </a:pPr>
            <a:r>
              <a:rPr lang="en-CA" b="0" i="0" u="none" strike="noStrike" dirty="0">
                <a:solidFill>
                  <a:srgbClr val="D1D5DB"/>
                </a:solidFill>
                <a:effectLst/>
                <a:latin typeface="Söhne"/>
              </a:rPr>
              <a:t> The focus is on Alberta, with a dataset having 1777428 rows and 22 columns.</a:t>
            </a:r>
          </a:p>
          <a:p>
            <a:pPr algn="just">
              <a:buFont typeface="+mj-lt"/>
              <a:buAutoNum type="arabicPeriod"/>
            </a:pPr>
            <a:endParaRPr lang="en-CA" b="0" i="0" u="none" strike="noStrike" dirty="0">
              <a:solidFill>
                <a:srgbClr val="D1D5DB"/>
              </a:solidFill>
              <a:effectLst/>
              <a:latin typeface="Söhne"/>
            </a:endParaRPr>
          </a:p>
          <a:p>
            <a:pPr algn="just">
              <a:buFont typeface="+mj-lt"/>
              <a:buAutoNum type="arabicPeriod"/>
            </a:pPr>
            <a:r>
              <a:rPr lang="en-CA" b="0" i="0" u="none" strike="noStrike" dirty="0">
                <a:solidFill>
                  <a:srgbClr val="D1D5DB"/>
                </a:solidFill>
                <a:effectLst/>
                <a:latin typeface="Söhne"/>
              </a:rPr>
              <a:t> Data types in the dataset are mainly objects, with some columns (latitude, longitude, postal code) as floats, and others (</a:t>
            </a:r>
            <a:r>
              <a:rPr lang="en-CA" b="0" i="0" u="none" strike="noStrike" dirty="0" err="1">
                <a:solidFill>
                  <a:srgbClr val="D1D5DB"/>
                </a:solidFill>
                <a:effectLst/>
                <a:latin typeface="Söhne"/>
              </a:rPr>
              <a:t>group_id</a:t>
            </a:r>
            <a:r>
              <a:rPr lang="en-CA" b="0" i="0" u="none" strike="noStrike" dirty="0">
                <a:solidFill>
                  <a:srgbClr val="D1D5DB"/>
                </a:solidFill>
                <a:effectLst/>
                <a:latin typeface="Söhne"/>
              </a:rPr>
              <a:t>, </a:t>
            </a:r>
            <a:r>
              <a:rPr lang="en-CA" b="0" i="0" u="none" strike="noStrike" dirty="0" err="1">
                <a:solidFill>
                  <a:srgbClr val="D1D5DB"/>
                </a:solidFill>
                <a:effectLst/>
                <a:latin typeface="Söhne"/>
              </a:rPr>
              <a:t>csdname</a:t>
            </a:r>
            <a:r>
              <a:rPr lang="en-CA" b="0" i="0" u="none" strike="noStrike" dirty="0">
                <a:solidFill>
                  <a:srgbClr val="D1D5DB"/>
                </a:solidFill>
                <a:effectLst/>
                <a:latin typeface="Söhne"/>
              </a:rPr>
              <a:t>, </a:t>
            </a:r>
            <a:r>
              <a:rPr lang="en-CA" b="0" i="0" u="none" strike="noStrike" dirty="0" err="1">
                <a:solidFill>
                  <a:srgbClr val="D1D5DB"/>
                </a:solidFill>
                <a:effectLst/>
                <a:latin typeface="Söhne"/>
              </a:rPr>
              <a:t>pruid</a:t>
            </a:r>
            <a:r>
              <a:rPr lang="en-CA" b="0" i="0" u="none" strike="noStrike" dirty="0">
                <a:solidFill>
                  <a:srgbClr val="D1D5DB"/>
                </a:solidFill>
                <a:effectLst/>
                <a:latin typeface="Söhne"/>
              </a:rPr>
              <a:t>) as integers.</a:t>
            </a:r>
          </a:p>
          <a:p>
            <a:pPr algn="just">
              <a:buFont typeface="+mj-lt"/>
              <a:buAutoNum type="arabicPeriod"/>
            </a:pPr>
            <a:endParaRPr lang="en-CA" b="0" i="0" u="none" strike="noStrike" dirty="0">
              <a:solidFill>
                <a:srgbClr val="D1D5DB"/>
              </a:solidFill>
              <a:effectLst/>
              <a:latin typeface="Söhne"/>
            </a:endParaRPr>
          </a:p>
          <a:p>
            <a:pPr algn="just">
              <a:buFont typeface="+mj-lt"/>
              <a:buAutoNum type="arabicPeriod"/>
            </a:pPr>
            <a:r>
              <a:rPr lang="en-CA" b="0" i="0" u="none" strike="noStrike" dirty="0">
                <a:solidFill>
                  <a:srgbClr val="D1D5DB"/>
                </a:solidFill>
                <a:effectLst/>
                <a:latin typeface="Söhne"/>
              </a:rPr>
              <a:t> The primary objective is to find the street ID while using a normalized column for the city 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CA"/>
          </a:p>
        </p:txBody>
      </p:sp>
      <p:sp>
        <p:nvSpPr>
          <p:cNvPr id="4" name="Text 1"/>
          <p:cNvSpPr/>
          <p:nvPr/>
        </p:nvSpPr>
        <p:spPr>
          <a:xfrm>
            <a:off x="2348389" y="656987"/>
            <a:ext cx="54787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Transformations</a:t>
            </a:r>
            <a:endParaRPr lang="en-US" sz="4374" dirty="0"/>
          </a:p>
        </p:txBody>
      </p:sp>
      <p:sp>
        <p:nvSpPr>
          <p:cNvPr id="5" name="Shape 2"/>
          <p:cNvSpPr/>
          <p:nvPr/>
        </p:nvSpPr>
        <p:spPr>
          <a:xfrm>
            <a:off x="2667833" y="1795701"/>
            <a:ext cx="27742" cy="5776793"/>
          </a:xfrm>
          <a:prstGeom prst="rect">
            <a:avLst/>
          </a:prstGeom>
          <a:solidFill>
            <a:srgbClr val="262654"/>
          </a:solidFill>
          <a:ln/>
        </p:spPr>
        <p:txBody>
          <a:bodyPr/>
          <a:lstStyle/>
          <a:p>
            <a:endParaRPr lang="en-CA"/>
          </a:p>
        </p:txBody>
      </p:sp>
      <p:sp>
        <p:nvSpPr>
          <p:cNvPr id="6" name="Shape 3"/>
          <p:cNvSpPr/>
          <p:nvPr/>
        </p:nvSpPr>
        <p:spPr>
          <a:xfrm>
            <a:off x="2931616" y="2205335"/>
            <a:ext cx="777597" cy="27742"/>
          </a:xfrm>
          <a:prstGeom prst="rect">
            <a:avLst/>
          </a:prstGeom>
          <a:solidFill>
            <a:srgbClr val="F2B42D"/>
          </a:solidFill>
          <a:ln/>
        </p:spPr>
        <p:txBody>
          <a:bodyPr/>
          <a:lstStyle/>
          <a:p>
            <a:endParaRPr lang="en-CA"/>
          </a:p>
        </p:txBody>
      </p:sp>
      <p:sp>
        <p:nvSpPr>
          <p:cNvPr id="7" name="Shape 4"/>
          <p:cNvSpPr/>
          <p:nvPr/>
        </p:nvSpPr>
        <p:spPr>
          <a:xfrm>
            <a:off x="2431673" y="1969294"/>
            <a:ext cx="499943" cy="499943"/>
          </a:xfrm>
          <a:prstGeom prst="roundRect">
            <a:avLst>
              <a:gd name="adj" fmla="val 80001"/>
            </a:avLst>
          </a:prstGeom>
          <a:solidFill>
            <a:srgbClr val="00002E"/>
          </a:solidFill>
          <a:ln w="27742">
            <a:solidFill>
              <a:srgbClr val="F2B42D"/>
            </a:solidFill>
            <a:prstDash val="solid"/>
          </a:ln>
        </p:spPr>
        <p:txBody>
          <a:bodyPr/>
          <a:lstStyle/>
          <a:p>
            <a:endParaRPr lang="en-CA"/>
          </a:p>
        </p:txBody>
      </p:sp>
      <p:sp>
        <p:nvSpPr>
          <p:cNvPr id="8" name="Text 5"/>
          <p:cNvSpPr/>
          <p:nvPr/>
        </p:nvSpPr>
        <p:spPr>
          <a:xfrm>
            <a:off x="2582525" y="2010966"/>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3903702" y="2017871"/>
            <a:ext cx="2221944"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Cleaning</a:t>
            </a:r>
            <a:endParaRPr lang="en-US" sz="2187" dirty="0"/>
          </a:p>
        </p:txBody>
      </p:sp>
      <p:sp>
        <p:nvSpPr>
          <p:cNvPr id="10" name="Text 7"/>
          <p:cNvSpPr/>
          <p:nvPr/>
        </p:nvSpPr>
        <p:spPr>
          <a:xfrm>
            <a:off x="3903702" y="2587228"/>
            <a:ext cx="8378190" cy="355402"/>
          </a:xfrm>
          <a:prstGeom prst="rect">
            <a:avLst/>
          </a:prstGeom>
          <a:noFill/>
          <a:ln/>
        </p:spPr>
        <p:txBody>
          <a:bodyPr wrap="non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We removed duplicates, corrected errors.</a:t>
            </a:r>
            <a:endParaRPr lang="en-US" sz="1750" dirty="0"/>
          </a:p>
        </p:txBody>
      </p:sp>
      <p:sp>
        <p:nvSpPr>
          <p:cNvPr id="11" name="Shape 8"/>
          <p:cNvSpPr/>
          <p:nvPr/>
        </p:nvSpPr>
        <p:spPr>
          <a:xfrm>
            <a:off x="2931616" y="4204990"/>
            <a:ext cx="777597" cy="27742"/>
          </a:xfrm>
          <a:prstGeom prst="rect">
            <a:avLst/>
          </a:prstGeom>
          <a:solidFill>
            <a:srgbClr val="D7425E"/>
          </a:solidFill>
          <a:ln/>
        </p:spPr>
        <p:txBody>
          <a:bodyPr/>
          <a:lstStyle/>
          <a:p>
            <a:endParaRPr lang="en-CA"/>
          </a:p>
        </p:txBody>
      </p:sp>
      <p:sp>
        <p:nvSpPr>
          <p:cNvPr id="12" name="Shape 9"/>
          <p:cNvSpPr/>
          <p:nvPr/>
        </p:nvSpPr>
        <p:spPr>
          <a:xfrm>
            <a:off x="2431673" y="3968948"/>
            <a:ext cx="499943" cy="499943"/>
          </a:xfrm>
          <a:prstGeom prst="roundRect">
            <a:avLst>
              <a:gd name="adj" fmla="val 80001"/>
            </a:avLst>
          </a:prstGeom>
          <a:solidFill>
            <a:srgbClr val="00002E"/>
          </a:solidFill>
          <a:ln w="27742">
            <a:solidFill>
              <a:srgbClr val="D7425E"/>
            </a:solidFill>
            <a:prstDash val="solid"/>
          </a:ln>
        </p:spPr>
        <p:txBody>
          <a:bodyPr/>
          <a:lstStyle/>
          <a:p>
            <a:endParaRPr lang="en-CA"/>
          </a:p>
        </p:txBody>
      </p:sp>
      <p:sp>
        <p:nvSpPr>
          <p:cNvPr id="13" name="Text 10"/>
          <p:cNvSpPr/>
          <p:nvPr/>
        </p:nvSpPr>
        <p:spPr>
          <a:xfrm>
            <a:off x="2582525" y="4010620"/>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3903702" y="4017526"/>
            <a:ext cx="2221944"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Filtering</a:t>
            </a:r>
            <a:endParaRPr lang="en-US" sz="2187" dirty="0"/>
          </a:p>
        </p:txBody>
      </p:sp>
      <p:sp>
        <p:nvSpPr>
          <p:cNvPr id="15" name="Text 12"/>
          <p:cNvSpPr/>
          <p:nvPr/>
        </p:nvSpPr>
        <p:spPr>
          <a:xfrm>
            <a:off x="3903702" y="4586883"/>
            <a:ext cx="8378190" cy="355402"/>
          </a:xfrm>
          <a:prstGeom prst="rect">
            <a:avLst/>
          </a:prstGeom>
          <a:noFill/>
          <a:ln/>
        </p:spPr>
        <p:txBody>
          <a:bodyPr wrap="non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We filtered out irrelevant data using various criteria.</a:t>
            </a:r>
            <a:endParaRPr lang="en-US" sz="1750" dirty="0"/>
          </a:p>
        </p:txBody>
      </p:sp>
      <p:sp>
        <p:nvSpPr>
          <p:cNvPr id="16" name="Shape 13"/>
          <p:cNvSpPr/>
          <p:nvPr/>
        </p:nvSpPr>
        <p:spPr>
          <a:xfrm>
            <a:off x="2931616" y="6204645"/>
            <a:ext cx="777597" cy="27742"/>
          </a:xfrm>
          <a:prstGeom prst="rect">
            <a:avLst/>
          </a:prstGeom>
          <a:solidFill>
            <a:srgbClr val="DD785E"/>
          </a:solidFill>
          <a:ln/>
        </p:spPr>
        <p:txBody>
          <a:bodyPr/>
          <a:lstStyle/>
          <a:p>
            <a:endParaRPr lang="en-CA"/>
          </a:p>
        </p:txBody>
      </p:sp>
      <p:sp>
        <p:nvSpPr>
          <p:cNvPr id="17" name="Shape 14"/>
          <p:cNvSpPr/>
          <p:nvPr/>
        </p:nvSpPr>
        <p:spPr>
          <a:xfrm>
            <a:off x="2431673" y="5968603"/>
            <a:ext cx="499943" cy="499943"/>
          </a:xfrm>
          <a:prstGeom prst="roundRect">
            <a:avLst>
              <a:gd name="adj" fmla="val 80001"/>
            </a:avLst>
          </a:prstGeom>
          <a:solidFill>
            <a:srgbClr val="00002E"/>
          </a:solidFill>
          <a:ln w="27742">
            <a:solidFill>
              <a:srgbClr val="DD785E"/>
            </a:solidFill>
            <a:prstDash val="solid"/>
          </a:ln>
        </p:spPr>
        <p:txBody>
          <a:bodyPr/>
          <a:lstStyle/>
          <a:p>
            <a:endParaRPr lang="en-CA"/>
          </a:p>
        </p:txBody>
      </p:sp>
      <p:sp>
        <p:nvSpPr>
          <p:cNvPr id="18" name="Text 15"/>
          <p:cNvSpPr/>
          <p:nvPr/>
        </p:nvSpPr>
        <p:spPr>
          <a:xfrm>
            <a:off x="2582525" y="6010275"/>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3903702" y="6017181"/>
            <a:ext cx="2221944"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Aggregation</a:t>
            </a:r>
            <a:endParaRPr lang="en-US" sz="2187" dirty="0"/>
          </a:p>
        </p:txBody>
      </p:sp>
      <p:sp>
        <p:nvSpPr>
          <p:cNvPr id="20" name="Text 17"/>
          <p:cNvSpPr/>
          <p:nvPr/>
        </p:nvSpPr>
        <p:spPr>
          <a:xfrm>
            <a:off x="3903702" y="6586538"/>
            <a:ext cx="8378190" cy="355402"/>
          </a:xfrm>
          <a:prstGeom prst="rect">
            <a:avLst/>
          </a:prstGeom>
          <a:noFill/>
          <a:ln/>
        </p:spPr>
        <p:txBody>
          <a:bodyPr wrap="none" rtlCol="0" anchor="t"/>
          <a:lstStyle/>
          <a:p>
            <a:pPr marL="0" indent="0" algn="just">
              <a:lnSpc>
                <a:spcPts val="2799"/>
              </a:lnSpc>
              <a:buNone/>
            </a:pPr>
            <a:r>
              <a:rPr lang="en-US" sz="1750" dirty="0">
                <a:solidFill>
                  <a:srgbClr val="FFFFFF"/>
                </a:solidFill>
                <a:latin typeface="PT Sans" pitchFamily="34" charset="0"/>
                <a:ea typeface="PT Sans" pitchFamily="34" charset="-122"/>
                <a:cs typeface="PT Sans" pitchFamily="34" charset="-120"/>
              </a:rPr>
              <a:t>We summarized and combined data to gain insights.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2348389" y="21928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Loading</a:t>
            </a:r>
            <a:endParaRPr lang="en-US" sz="4374" dirty="0"/>
          </a:p>
        </p:txBody>
      </p:sp>
      <p:sp>
        <p:nvSpPr>
          <p:cNvPr id="5" name="Shape 2"/>
          <p:cNvSpPr/>
          <p:nvPr/>
        </p:nvSpPr>
        <p:spPr>
          <a:xfrm>
            <a:off x="2348389" y="3331607"/>
            <a:ext cx="9933503" cy="2010728"/>
          </a:xfrm>
          <a:prstGeom prst="roundRect">
            <a:avLst>
              <a:gd name="adj" fmla="val 14785"/>
            </a:avLst>
          </a:prstGeom>
          <a:solidFill>
            <a:schemeClr val="bg1">
              <a:lumMod val="50000"/>
            </a:schemeClr>
          </a:solidFill>
          <a:ln w="55483">
            <a:solidFill>
              <a:srgbClr val="262654"/>
            </a:solidFill>
            <a:prstDash val="solid"/>
          </a:ln>
        </p:spPr>
        <p:txBody>
          <a:bodyPr/>
          <a:lstStyle/>
          <a:p>
            <a:endParaRPr lang="en-CA"/>
          </a:p>
        </p:txBody>
      </p:sp>
      <p:sp>
        <p:nvSpPr>
          <p:cNvPr id="6" name="Text 3"/>
          <p:cNvSpPr/>
          <p:nvPr/>
        </p:nvSpPr>
        <p:spPr>
          <a:xfrm>
            <a:off x="2626162" y="3527941"/>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Target Database Type:</a:t>
            </a:r>
            <a:endParaRPr lang="en-US" sz="1750" dirty="0"/>
          </a:p>
        </p:txBody>
      </p:sp>
      <p:sp>
        <p:nvSpPr>
          <p:cNvPr id="7" name="Text 4"/>
          <p:cNvSpPr/>
          <p:nvPr/>
        </p:nvSpPr>
        <p:spPr>
          <a:xfrm>
            <a:off x="7541181" y="3527941"/>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Sql Server Management Studio</a:t>
            </a:r>
            <a:endParaRPr lang="en-US" sz="1750" dirty="0"/>
          </a:p>
        </p:txBody>
      </p:sp>
      <p:sp>
        <p:nvSpPr>
          <p:cNvPr id="10" name="Text 7"/>
          <p:cNvSpPr/>
          <p:nvPr/>
        </p:nvSpPr>
        <p:spPr>
          <a:xfrm>
            <a:off x="2626162" y="4112145"/>
            <a:ext cx="4463058" cy="652343"/>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Load Speed:</a:t>
            </a:r>
            <a:endParaRPr lang="en-US" sz="1750" dirty="0"/>
          </a:p>
        </p:txBody>
      </p:sp>
      <p:sp>
        <p:nvSpPr>
          <p:cNvPr id="11" name="Text 8"/>
          <p:cNvSpPr/>
          <p:nvPr/>
        </p:nvSpPr>
        <p:spPr>
          <a:xfrm>
            <a:off x="7541181" y="4112145"/>
            <a:ext cx="4463058" cy="652343"/>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1,000 records per second</a:t>
            </a:r>
            <a:endParaRPr lang="en-US" sz="1750" dirty="0"/>
          </a:p>
        </p:txBody>
      </p:sp>
      <p:sp>
        <p:nvSpPr>
          <p:cNvPr id="12" name="Text 9"/>
          <p:cNvSpPr/>
          <p:nvPr/>
        </p:nvSpPr>
        <p:spPr>
          <a:xfrm>
            <a:off x="2626162" y="4764488"/>
            <a:ext cx="4463058" cy="1796368"/>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Time Taken to convert into normalize form:</a:t>
            </a:r>
            <a:endParaRPr lang="en-US" sz="1750" dirty="0"/>
          </a:p>
        </p:txBody>
      </p:sp>
      <p:sp>
        <p:nvSpPr>
          <p:cNvPr id="13" name="Text 10"/>
          <p:cNvSpPr/>
          <p:nvPr/>
        </p:nvSpPr>
        <p:spPr>
          <a:xfrm>
            <a:off x="7541181" y="4764488"/>
            <a:ext cx="4463058" cy="1796368"/>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28 Hours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00"/>
            <a:ext cx="14630400" cy="8229600"/>
          </a:xfrm>
          <a:prstGeom prst="rect">
            <a:avLst/>
          </a:prstGeom>
          <a:solidFill>
            <a:srgbClr val="00002E">
              <a:alpha val="75000"/>
            </a:srgbClr>
          </a:solidFill>
          <a:ln w="55483">
            <a:solidFill>
              <a:srgbClr val="262654"/>
            </a:solidFill>
            <a:prstDash val="solid"/>
          </a:ln>
        </p:spPr>
        <p:txBody>
          <a:bodyPr/>
          <a:lstStyle/>
          <a:p>
            <a:endParaRPr lang="en-US" dirty="0"/>
          </a:p>
        </p:txBody>
      </p:sp>
      <p:sp>
        <p:nvSpPr>
          <p:cNvPr id="4" name="Text 1"/>
          <p:cNvSpPr/>
          <p:nvPr/>
        </p:nvSpPr>
        <p:spPr>
          <a:xfrm>
            <a:off x="722789" y="3767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rPr>
              <a:t>Data Script</a:t>
            </a:r>
            <a:endParaRPr lang="en-US" sz="4374" dirty="0"/>
          </a:p>
        </p:txBody>
      </p:sp>
      <p:pic>
        <p:nvPicPr>
          <p:cNvPr id="5" name="Picture 4" descr="A screenshot of a computer&#10;&#10;Description automatically generated">
            <a:extLst>
              <a:ext uri="{FF2B5EF4-FFF2-40B4-BE49-F238E27FC236}">
                <a16:creationId xmlns:a16="http://schemas.microsoft.com/office/drawing/2014/main" id="{3E82F23D-F6D6-09ED-06CE-1358C8D05E6A}"/>
              </a:ext>
            </a:extLst>
          </p:cNvPr>
          <p:cNvPicPr>
            <a:picLocks noChangeAspect="1"/>
          </p:cNvPicPr>
          <p:nvPr/>
        </p:nvPicPr>
        <p:blipFill>
          <a:blip r:embed="rId4"/>
          <a:stretch>
            <a:fillRect/>
          </a:stretch>
        </p:blipFill>
        <p:spPr>
          <a:xfrm>
            <a:off x="350800" y="1435259"/>
            <a:ext cx="7653584" cy="5333841"/>
          </a:xfrm>
          <a:prstGeom prst="rect">
            <a:avLst/>
          </a:prstGeom>
        </p:spPr>
      </p:pic>
      <p:pic>
        <p:nvPicPr>
          <p:cNvPr id="6" name="Picture 5" descr="A diagram of a data flow&#10;&#10;Description automatically generated">
            <a:extLst>
              <a:ext uri="{FF2B5EF4-FFF2-40B4-BE49-F238E27FC236}">
                <a16:creationId xmlns:a16="http://schemas.microsoft.com/office/drawing/2014/main" id="{C778746D-1299-5F52-2D93-32B428AA2BF5}"/>
              </a:ext>
            </a:extLst>
          </p:cNvPr>
          <p:cNvPicPr>
            <a:picLocks noChangeAspect="1"/>
          </p:cNvPicPr>
          <p:nvPr/>
        </p:nvPicPr>
        <p:blipFill>
          <a:blip r:embed="rId5"/>
          <a:stretch>
            <a:fillRect/>
          </a:stretch>
        </p:blipFill>
        <p:spPr>
          <a:xfrm>
            <a:off x="8261349" y="1976634"/>
            <a:ext cx="5911125" cy="4360666"/>
          </a:xfrm>
          <a:prstGeom prst="rect">
            <a:avLst/>
          </a:prstGeom>
        </p:spPr>
      </p:pic>
    </p:spTree>
    <p:extLst>
      <p:ext uri="{BB962C8B-B14F-4D97-AF65-F5344CB8AC3E}">
        <p14:creationId xmlns:p14="http://schemas.microsoft.com/office/powerpoint/2010/main" val="100283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630</Words>
  <Application>Microsoft Office PowerPoint</Application>
  <PresentationFormat>Custom</PresentationFormat>
  <Paragraphs>105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Nunito</vt:lpstr>
      <vt:lpstr>PT Sans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Dhruv Gadhiya</cp:lastModifiedBy>
  <cp:revision>19</cp:revision>
  <dcterms:created xsi:type="dcterms:W3CDTF">2023-08-13T15:03:31Z</dcterms:created>
  <dcterms:modified xsi:type="dcterms:W3CDTF">2024-03-10T18:55:50Z</dcterms:modified>
</cp:coreProperties>
</file>