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61" r:id="rId5"/>
    <p:sldId id="264" r:id="rId6"/>
    <p:sldId id="263" r:id="rId7"/>
    <p:sldId id="262" r:id="rId8"/>
    <p:sldId id="265" r:id="rId9"/>
    <p:sldId id="267" r:id="rId10"/>
    <p:sldId id="268" r:id="rId11"/>
    <p:sldId id="270" r:id="rId12"/>
    <p:sldId id="269" r:id="rId13"/>
    <p:sldId id="272" r:id="rId14"/>
    <p:sldId id="273" r:id="rId15"/>
    <p:sldId id="27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Vũ Dương" initials="HVD" lastIdx="1" clrIdx="0">
    <p:extLst>
      <p:ext uri="{19B8F6BF-5375-455C-9EA6-DF929625EA0E}">
        <p15:presenceInfo xmlns:p15="http://schemas.microsoft.com/office/powerpoint/2012/main" userId="c98d27628d7302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DC5FF-28A7-4143-AD90-94883EA12B17}" type="datetimeFigureOut">
              <a:rPr lang="vi-VN" smtClean="0"/>
              <a:t>06/01/2023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E6A2-156F-40BE-A1FA-6EE3D9DC8B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37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4E6A2-156F-40BE-A1FA-6EE3D9DC8BA2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04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" y="3967343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Sinh Viên: DƯƠNG HOÀNG VŨ – Mã SV: B18DCCN694 – Lớp: E18CQCN02-B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2787774"/>
            <a:ext cx="7632848" cy="1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3886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ỨNG DỤNG HỖ TRỢ THỂ HÌNH </a:t>
            </a:r>
          </a:p>
          <a:p>
            <a:pPr marL="457200" marR="3886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NỀN TẢNG ANDROID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195736" y="1239894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ĐỒ ÁN </a:t>
            </a:r>
          </a:p>
          <a:p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        TỐT NGHIỆP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BEF7208-2E48-FBFD-A0E2-858A22F9CBE2}"/>
              </a:ext>
            </a:extLst>
          </p:cNvPr>
          <p:cNvSpPr txBox="1"/>
          <p:nvPr/>
        </p:nvSpPr>
        <p:spPr>
          <a:xfrm>
            <a:off x="4" y="4398172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Người hướng dẫn: ThS. NGUYỄN HOÀNG ANH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997FF10-D253-C67F-BEE5-3DC55292728C}"/>
              </a:ext>
            </a:extLst>
          </p:cNvPr>
          <p:cNvSpPr txBox="1"/>
          <p:nvPr/>
        </p:nvSpPr>
        <p:spPr>
          <a:xfrm>
            <a:off x="107504" y="2449278"/>
            <a:ext cx="914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HỘI ĐỒNG 7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F0B238-4B92-C719-1E48-86924E9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Phát triển và chạy ứng dụng</a:t>
            </a:r>
            <a:endParaRPr lang="vi-VN"/>
          </a:p>
        </p:txBody>
      </p: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C992D898-62DE-F00E-F5E3-0E5FD5CF1E1F}"/>
              </a:ext>
            </a:extLst>
          </p:cNvPr>
          <p:cNvSpPr txBox="1"/>
          <p:nvPr/>
        </p:nvSpPr>
        <p:spPr>
          <a:xfrm>
            <a:off x="683568" y="10548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Chạy ứng dụng (Demo):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1E95128-CF38-374B-0A67-47F79989C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93291"/>
            <a:ext cx="1656184" cy="331236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986F78A-8133-4D6C-3663-9549B4E5C9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83188"/>
            <a:ext cx="1656184" cy="331236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FF2BF6A-102C-6AD0-7690-639768A71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21" y="1583188"/>
            <a:ext cx="1638941" cy="327788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247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FC3A9A-B17B-0BA7-4CC9-60B80557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4. Kết luận</a:t>
            </a:r>
            <a:endParaRPr lang="vi-VN"/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F5A92FE0-1644-2244-33AF-1BE2D949EF04}"/>
              </a:ext>
            </a:extLst>
          </p:cNvPr>
          <p:cNvGrpSpPr/>
          <p:nvPr/>
        </p:nvGrpSpPr>
        <p:grpSpPr>
          <a:xfrm>
            <a:off x="777815" y="1127723"/>
            <a:ext cx="6026433" cy="1622501"/>
            <a:chOff x="777815" y="1127723"/>
            <a:chExt cx="6026433" cy="1622501"/>
          </a:xfrm>
        </p:grpSpPr>
        <p:sp>
          <p:nvSpPr>
            <p:cNvPr id="3" name="Hộp Văn bản 2">
              <a:extLst>
                <a:ext uri="{FF2B5EF4-FFF2-40B4-BE49-F238E27FC236}">
                  <a16:creationId xmlns:a16="http://schemas.microsoft.com/office/drawing/2014/main" id="{37BEC2C3-E3F4-11C6-917C-3116433B7D55}"/>
                </a:ext>
              </a:extLst>
            </p:cNvPr>
            <p:cNvSpPr txBox="1"/>
            <p:nvPr/>
          </p:nvSpPr>
          <p:spPr>
            <a:xfrm>
              <a:off x="1043608" y="1180563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Ưu điểm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E3D81583-DE7B-2DFA-AEA9-1DF1C44B1FAB}"/>
                </a:ext>
              </a:extLst>
            </p:cNvPr>
            <p:cNvSpPr txBox="1"/>
            <p:nvPr/>
          </p:nvSpPr>
          <p:spPr>
            <a:xfrm>
              <a:off x="1043608" y="1549895"/>
              <a:ext cx="5760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Thực hiện được các chức năng đề ra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Đúng với mô hình đề ra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en-US" sz="18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hạy tốt với tốc độ mạng nhanh, ổn định</a:t>
              </a:r>
            </a:p>
            <a:p>
              <a:pPr marL="285750" indent="-285750">
                <a:buFontTx/>
                <a:buChar char="-"/>
              </a:pP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Hình chữ L 4">
              <a:extLst>
                <a:ext uri="{FF2B5EF4-FFF2-40B4-BE49-F238E27FC236}">
                  <a16:creationId xmlns:a16="http://schemas.microsoft.com/office/drawing/2014/main" id="{BDECC893-CF26-41FC-07A2-09DBBE773E45}"/>
                </a:ext>
              </a:extLst>
            </p:cNvPr>
            <p:cNvSpPr/>
            <p:nvPr/>
          </p:nvSpPr>
          <p:spPr>
            <a:xfrm rot="18770081">
              <a:off x="691321" y="1214217"/>
              <a:ext cx="344533" cy="171545"/>
            </a:xfrm>
            <a:prstGeom prst="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F6B99BF-77E7-B287-2684-E11E8A41D326}"/>
              </a:ext>
            </a:extLst>
          </p:cNvPr>
          <p:cNvGrpSpPr/>
          <p:nvPr/>
        </p:nvGrpSpPr>
        <p:grpSpPr>
          <a:xfrm>
            <a:off x="683567" y="2895932"/>
            <a:ext cx="7128793" cy="1668059"/>
            <a:chOff x="683567" y="2895932"/>
            <a:chExt cx="7128793" cy="1668059"/>
          </a:xfrm>
        </p:grpSpPr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55A707D5-7BF7-D918-D786-49E46A40C61A}"/>
                </a:ext>
              </a:extLst>
            </p:cNvPr>
            <p:cNvSpPr txBox="1"/>
            <p:nvPr/>
          </p:nvSpPr>
          <p:spPr>
            <a:xfrm>
              <a:off x="1129380" y="290045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Nhược điểm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7E1DE2A6-CED7-470D-CB08-991A40C0EAC6}"/>
                </a:ext>
              </a:extLst>
            </p:cNvPr>
            <p:cNvSpPr txBox="1"/>
            <p:nvPr/>
          </p:nvSpPr>
          <p:spPr>
            <a:xfrm>
              <a:off x="1129380" y="3269791"/>
              <a:ext cx="6682980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Độ bảo mật không cao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vi-VN">
                  <a:latin typeface="Arial" panose="020B0604020202020204" pitchFamily="34" charset="0"/>
                  <a:cs typeface="Arial" panose="020B0604020202020204" pitchFamily="34" charset="0"/>
                </a:rPr>
                <a:t>Chậm hoặc lỗi trong trường hợp mạng yếu và không ổn định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Tính tiện ích chưa được tối ưu</a:t>
              </a:r>
            </a:p>
            <a:p>
              <a:pPr marL="285750" indent="-285750">
                <a:buFontTx/>
                <a:buChar char="-"/>
              </a:pP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Dấu Nhân 10">
              <a:extLst>
                <a:ext uri="{FF2B5EF4-FFF2-40B4-BE49-F238E27FC236}">
                  <a16:creationId xmlns:a16="http://schemas.microsoft.com/office/drawing/2014/main" id="{89ABD146-E7D2-35A7-B502-C64599F6E123}"/>
                </a:ext>
              </a:extLst>
            </p:cNvPr>
            <p:cNvSpPr/>
            <p:nvPr/>
          </p:nvSpPr>
          <p:spPr>
            <a:xfrm>
              <a:off x="683567" y="2895932"/>
              <a:ext cx="432048" cy="3913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642325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FC3A9A-B17B-0BA7-4CC9-60B80557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4. Kết luận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7BEC2C3-E3F4-11C6-917C-3116433B7D55}"/>
              </a:ext>
            </a:extLst>
          </p:cNvPr>
          <p:cNvSpPr txBox="1"/>
          <p:nvPr/>
        </p:nvSpPr>
        <p:spPr>
          <a:xfrm>
            <a:off x="1691680" y="1347614"/>
            <a:ext cx="2387384" cy="3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ao: 6 Cánh 6">
            <a:extLst>
              <a:ext uri="{FF2B5EF4-FFF2-40B4-BE49-F238E27FC236}">
                <a16:creationId xmlns:a16="http://schemas.microsoft.com/office/drawing/2014/main" id="{E3D3C279-85FF-E39E-F838-44F2A44F284D}"/>
              </a:ext>
            </a:extLst>
          </p:cNvPr>
          <p:cNvSpPr/>
          <p:nvPr/>
        </p:nvSpPr>
        <p:spPr>
          <a:xfrm>
            <a:off x="1210898" y="1347613"/>
            <a:ext cx="360040" cy="369285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A4944E7-8591-9018-9D1B-A0FBB1151636}"/>
              </a:ext>
            </a:extLst>
          </p:cNvPr>
          <p:cNvSpPr txBox="1"/>
          <p:nvPr/>
        </p:nvSpPr>
        <p:spPr>
          <a:xfrm>
            <a:off x="1030878" y="197985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Cung cấp dịch vụ ngày cả khi không truy cập được vào mạng   để tăng tính linh động, thực tế của ứng dụng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63BFFD3-D054-4146-BF06-A72937FF07A7}"/>
              </a:ext>
            </a:extLst>
          </p:cNvPr>
          <p:cNvSpPr txBox="1"/>
          <p:nvPr/>
        </p:nvSpPr>
        <p:spPr>
          <a:xfrm>
            <a:off x="1030878" y="277194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Khắc phục các hạn chế của ứng dụng khi sử dụng với truy cập mạng 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EE5750F-3BBD-03F5-908B-F1CDAE9F8699}"/>
              </a:ext>
            </a:extLst>
          </p:cNvPr>
          <p:cNvSpPr txBox="1"/>
          <p:nvPr/>
        </p:nvSpPr>
        <p:spPr>
          <a:xfrm>
            <a:off x="1009772" y="35755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Mở rộng ứng dụng với các chức năng mới và đa dạng bài tập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B8C6C6-3AEA-3510-0753-1DF8071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43270"/>
            <a:ext cx="1872208" cy="1425993"/>
          </a:xfrm>
        </p:spPr>
        <p:txBody>
          <a:bodyPr/>
          <a:lstStyle/>
          <a:p>
            <a:r>
              <a:rPr lang="en-US" sz="2800"/>
              <a:t>Nội </a:t>
            </a:r>
            <a:br>
              <a:rPr lang="en-US" sz="2800"/>
            </a:br>
            <a:r>
              <a:rPr lang="en-US" sz="2800"/>
              <a:t>dung</a:t>
            </a:r>
            <a:br>
              <a:rPr lang="en-US" sz="2800"/>
            </a:br>
            <a:r>
              <a:rPr lang="en-US" sz="2800"/>
              <a:t>trình</a:t>
            </a:r>
            <a:br>
              <a:rPr lang="en-US" sz="2800"/>
            </a:br>
            <a:r>
              <a:rPr lang="en-US" sz="2800"/>
              <a:t>bày </a:t>
            </a:r>
            <a:endParaRPr lang="vi-VN" sz="280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74053DC5-2F8D-795C-8473-491810A51B97}"/>
              </a:ext>
            </a:extLst>
          </p:cNvPr>
          <p:cNvGrpSpPr/>
          <p:nvPr/>
        </p:nvGrpSpPr>
        <p:grpSpPr>
          <a:xfrm>
            <a:off x="2483768" y="627534"/>
            <a:ext cx="5124692" cy="720080"/>
            <a:chOff x="1145558" y="1103490"/>
            <a:chExt cx="5124692" cy="720080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71CAB94A-6D22-0F98-7838-C47DA407D5B1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Đồ họa 5" descr="Mũ cử nhân">
              <a:extLst>
                <a:ext uri="{FF2B5EF4-FFF2-40B4-BE49-F238E27FC236}">
                  <a16:creationId xmlns:a16="http://schemas.microsoft.com/office/drawing/2014/main" id="{2952E399-FFDD-2780-5294-CE8B9DA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D4CB78F-6D83-B42D-3B33-1D516A3B3E84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1. Giới thiệu về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9D04D63-1B11-55E7-154A-508FE75392C8}"/>
              </a:ext>
            </a:extLst>
          </p:cNvPr>
          <p:cNvGrpSpPr/>
          <p:nvPr/>
        </p:nvGrpSpPr>
        <p:grpSpPr>
          <a:xfrm>
            <a:off x="2483768" y="1566638"/>
            <a:ext cx="5124692" cy="720080"/>
            <a:chOff x="1145558" y="1103490"/>
            <a:chExt cx="5124692" cy="720080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D9A8B58-7E84-4F4C-5871-CF7BE974FEF4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Đồ họa 16" descr="Mũ cử nhân">
              <a:extLst>
                <a:ext uri="{FF2B5EF4-FFF2-40B4-BE49-F238E27FC236}">
                  <a16:creationId xmlns:a16="http://schemas.microsoft.com/office/drawing/2014/main" id="{950CCF10-3976-7032-4599-E50679A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367C490B-47B7-FA4B-6C5D-BDA17D10FC61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2. Phân tích thiết kế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C9DC53D-4B23-82A6-9017-ED6F774827EB}"/>
              </a:ext>
            </a:extLst>
          </p:cNvPr>
          <p:cNvGrpSpPr/>
          <p:nvPr/>
        </p:nvGrpSpPr>
        <p:grpSpPr>
          <a:xfrm>
            <a:off x="2483768" y="3564054"/>
            <a:ext cx="5124692" cy="720080"/>
            <a:chOff x="1145558" y="1103490"/>
            <a:chExt cx="5124692" cy="720080"/>
          </a:xfrm>
        </p:grpSpPr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B4E00B66-15AA-56B8-1FB5-08751A68B6D8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Đồ họa 20" descr="Mũ cử nhân">
              <a:extLst>
                <a:ext uri="{FF2B5EF4-FFF2-40B4-BE49-F238E27FC236}">
                  <a16:creationId xmlns:a16="http://schemas.microsoft.com/office/drawing/2014/main" id="{7A070C67-3004-F60B-5B1E-C27879DE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AC13D318-7B9E-234D-97C1-48ED929C0E50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4. Kết luận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621C13D7-19A9-9714-8CFF-2611C1F308FA}"/>
              </a:ext>
            </a:extLst>
          </p:cNvPr>
          <p:cNvGrpSpPr/>
          <p:nvPr/>
        </p:nvGrpSpPr>
        <p:grpSpPr>
          <a:xfrm>
            <a:off x="2483768" y="2628129"/>
            <a:ext cx="5124692" cy="720080"/>
            <a:chOff x="1145558" y="1103490"/>
            <a:chExt cx="5124692" cy="720080"/>
          </a:xfrm>
        </p:grpSpPr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8FC67FA2-3A5F-2E65-E216-1625D57AB7FF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Đồ họa 24" descr="Mũ cử nhân">
              <a:extLst>
                <a:ext uri="{FF2B5EF4-FFF2-40B4-BE49-F238E27FC236}">
                  <a16:creationId xmlns:a16="http://schemas.microsoft.com/office/drawing/2014/main" id="{FED3469C-5D1C-D5A8-8875-F8FB3A4B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A79E6AFF-9B29-1C75-BB18-652A5260B8BE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3. Phát triển và chạy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6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BB812F84-C139-462E-B81C-548240AE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2" y="303497"/>
            <a:ext cx="8823896" cy="4536505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EE21878-5768-4296-6FA5-C75DFBEDD74B}"/>
              </a:ext>
            </a:extLst>
          </p:cNvPr>
          <p:cNvSpPr txBox="1"/>
          <p:nvPr/>
        </p:nvSpPr>
        <p:spPr>
          <a:xfrm>
            <a:off x="1835696" y="2355726"/>
            <a:ext cx="5965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Sinh viên xin chân thành cám ơn </a:t>
            </a:r>
          </a:p>
        </p:txBody>
      </p:sp>
    </p:spTree>
    <p:extLst>
      <p:ext uri="{BB962C8B-B14F-4D97-AF65-F5344CB8AC3E}">
        <p14:creationId xmlns:p14="http://schemas.microsoft.com/office/powerpoint/2010/main" val="9292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B8C6C6-3AEA-3510-0753-1DF80713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43270"/>
            <a:ext cx="1872208" cy="1425993"/>
          </a:xfrm>
        </p:spPr>
        <p:txBody>
          <a:bodyPr/>
          <a:lstStyle/>
          <a:p>
            <a:r>
              <a:rPr lang="en-US" sz="2800"/>
              <a:t>Nội </a:t>
            </a:r>
            <a:br>
              <a:rPr lang="en-US" sz="2800"/>
            </a:br>
            <a:r>
              <a:rPr lang="en-US" sz="2800"/>
              <a:t>dung</a:t>
            </a:r>
            <a:br>
              <a:rPr lang="en-US" sz="2800"/>
            </a:br>
            <a:r>
              <a:rPr lang="en-US" sz="2800"/>
              <a:t>trình</a:t>
            </a:r>
            <a:br>
              <a:rPr lang="en-US" sz="2800"/>
            </a:br>
            <a:r>
              <a:rPr lang="en-US" sz="2800"/>
              <a:t>bày </a:t>
            </a:r>
            <a:endParaRPr lang="vi-VN" sz="2800"/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74053DC5-2F8D-795C-8473-491810A51B97}"/>
              </a:ext>
            </a:extLst>
          </p:cNvPr>
          <p:cNvGrpSpPr/>
          <p:nvPr/>
        </p:nvGrpSpPr>
        <p:grpSpPr>
          <a:xfrm>
            <a:off x="2483768" y="627534"/>
            <a:ext cx="5124692" cy="720080"/>
            <a:chOff x="1145558" y="1103490"/>
            <a:chExt cx="5124692" cy="720080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71CAB94A-6D22-0F98-7838-C47DA407D5B1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Đồ họa 5" descr="Mũ cử nhân">
              <a:extLst>
                <a:ext uri="{FF2B5EF4-FFF2-40B4-BE49-F238E27FC236}">
                  <a16:creationId xmlns:a16="http://schemas.microsoft.com/office/drawing/2014/main" id="{2952E399-FFDD-2780-5294-CE8B9DA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3D4CB78F-6D83-B42D-3B33-1D516A3B3E84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1. Giới thiệu về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9D04D63-1B11-55E7-154A-508FE75392C8}"/>
              </a:ext>
            </a:extLst>
          </p:cNvPr>
          <p:cNvGrpSpPr/>
          <p:nvPr/>
        </p:nvGrpSpPr>
        <p:grpSpPr>
          <a:xfrm>
            <a:off x="2483768" y="1566638"/>
            <a:ext cx="5124692" cy="720080"/>
            <a:chOff x="1145558" y="1103490"/>
            <a:chExt cx="5124692" cy="720080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3D9A8B58-7E84-4F4C-5871-CF7BE974FEF4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Đồ họa 16" descr="Mũ cử nhân">
              <a:extLst>
                <a:ext uri="{FF2B5EF4-FFF2-40B4-BE49-F238E27FC236}">
                  <a16:creationId xmlns:a16="http://schemas.microsoft.com/office/drawing/2014/main" id="{950CCF10-3976-7032-4599-E50679A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367C490B-47B7-FA4B-6C5D-BDA17D10FC61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2. Phân tích thiết kế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C9DC53D-4B23-82A6-9017-ED6F774827EB}"/>
              </a:ext>
            </a:extLst>
          </p:cNvPr>
          <p:cNvGrpSpPr/>
          <p:nvPr/>
        </p:nvGrpSpPr>
        <p:grpSpPr>
          <a:xfrm>
            <a:off x="2483768" y="3564054"/>
            <a:ext cx="5124692" cy="720080"/>
            <a:chOff x="1145558" y="1103490"/>
            <a:chExt cx="5124692" cy="720080"/>
          </a:xfrm>
        </p:grpSpPr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B4E00B66-15AA-56B8-1FB5-08751A68B6D8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Đồ họa 20" descr="Mũ cử nhân">
              <a:extLst>
                <a:ext uri="{FF2B5EF4-FFF2-40B4-BE49-F238E27FC236}">
                  <a16:creationId xmlns:a16="http://schemas.microsoft.com/office/drawing/2014/main" id="{7A070C67-3004-F60B-5B1E-C27879DED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AC13D318-7B9E-234D-97C1-48ED929C0E50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4. Kết luận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621C13D7-19A9-9714-8CFF-2611C1F308FA}"/>
              </a:ext>
            </a:extLst>
          </p:cNvPr>
          <p:cNvGrpSpPr/>
          <p:nvPr/>
        </p:nvGrpSpPr>
        <p:grpSpPr>
          <a:xfrm>
            <a:off x="2483768" y="2628129"/>
            <a:ext cx="5124692" cy="720080"/>
            <a:chOff x="1145558" y="1103490"/>
            <a:chExt cx="5124692" cy="720080"/>
          </a:xfrm>
        </p:grpSpPr>
        <p:sp>
          <p:nvSpPr>
            <p:cNvPr id="24" name="Hình chữ nhật 23">
              <a:extLst>
                <a:ext uri="{FF2B5EF4-FFF2-40B4-BE49-F238E27FC236}">
                  <a16:creationId xmlns:a16="http://schemas.microsoft.com/office/drawing/2014/main" id="{8FC67FA2-3A5F-2E65-E216-1625D57AB7FF}"/>
                </a:ext>
              </a:extLst>
            </p:cNvPr>
            <p:cNvSpPr/>
            <p:nvPr/>
          </p:nvSpPr>
          <p:spPr>
            <a:xfrm>
              <a:off x="1547664" y="1175498"/>
              <a:ext cx="4608512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Đồ họa 24" descr="Mũ cử nhân">
              <a:extLst>
                <a:ext uri="{FF2B5EF4-FFF2-40B4-BE49-F238E27FC236}">
                  <a16:creationId xmlns:a16="http://schemas.microsoft.com/office/drawing/2014/main" id="{FED3469C-5D1C-D5A8-8875-F8FB3A4B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5558" y="1103490"/>
              <a:ext cx="720080" cy="720080"/>
            </a:xfrm>
            <a:prstGeom prst="rect">
              <a:avLst/>
            </a:prstGeom>
          </p:spPr>
        </p:pic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A79E6AFF-9B29-1C75-BB18-652A5260B8BE}"/>
                </a:ext>
              </a:extLst>
            </p:cNvPr>
            <p:cNvSpPr txBox="1"/>
            <p:nvPr/>
          </p:nvSpPr>
          <p:spPr>
            <a:xfrm>
              <a:off x="1979712" y="1278864"/>
              <a:ext cx="429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3. Phát triển và chạy ứng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4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5C033-3743-DAD3-0FF2-4D3FCFB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1. Giới thiệu về ứng dụng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78C14-71E9-1DC9-6023-81E145E2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Lí do xây dựng ứng dụng:</a:t>
            </a:r>
            <a:endParaRPr lang="vi-VN"/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8D885ECE-034D-16A1-0457-76D979019879}"/>
              </a:ext>
            </a:extLst>
          </p:cNvPr>
          <p:cNvGrpSpPr/>
          <p:nvPr/>
        </p:nvGrpSpPr>
        <p:grpSpPr>
          <a:xfrm>
            <a:off x="922571" y="1735876"/>
            <a:ext cx="7969909" cy="646331"/>
            <a:chOff x="922571" y="1735876"/>
            <a:chExt cx="7969909" cy="646331"/>
          </a:xfrm>
        </p:grpSpPr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7053E3A8-47E5-433F-568C-E31CA13FBDC7}"/>
                </a:ext>
              </a:extLst>
            </p:cNvPr>
            <p:cNvSpPr txBox="1"/>
            <p:nvPr/>
          </p:nvSpPr>
          <p:spPr>
            <a:xfrm>
              <a:off x="1907704" y="1735876"/>
              <a:ext cx="6984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Vấn đề sức khỏe rèn luyện luôn được mọi người quan tâm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ứng dụng hỗ trợ thể thao rèn luyện phổ biến hữu dụng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320DAB05-3BE6-E618-E216-FBA23A8F739D}"/>
                </a:ext>
              </a:extLst>
            </p:cNvPr>
            <p:cNvSpPr txBox="1"/>
            <p:nvPr/>
          </p:nvSpPr>
          <p:spPr>
            <a:xfrm>
              <a:off x="922571" y="1878254"/>
              <a:ext cx="98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Xã hội: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A8E10028-434C-023B-B34F-CE9361004C27}"/>
              </a:ext>
            </a:extLst>
          </p:cNvPr>
          <p:cNvGrpSpPr/>
          <p:nvPr/>
        </p:nvGrpSpPr>
        <p:grpSpPr>
          <a:xfrm>
            <a:off x="755576" y="2596872"/>
            <a:ext cx="8145381" cy="380930"/>
            <a:chOff x="755576" y="2596872"/>
            <a:chExt cx="8145381" cy="380930"/>
          </a:xfrm>
        </p:grpSpPr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2EB277EF-0677-9C33-D348-B15C890CCEE7}"/>
                </a:ext>
              </a:extLst>
            </p:cNvPr>
            <p:cNvSpPr txBox="1"/>
            <p:nvPr/>
          </p:nvSpPr>
          <p:spPr>
            <a:xfrm>
              <a:off x="1916181" y="2596872"/>
              <a:ext cx="698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Có sở thích rèn luyện thể dục thể thao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382CE6AE-3282-B6A7-154C-50AF6417BC7B}"/>
                </a:ext>
              </a:extLst>
            </p:cNvPr>
            <p:cNvSpPr txBox="1"/>
            <p:nvPr/>
          </p:nvSpPr>
          <p:spPr>
            <a:xfrm>
              <a:off x="755576" y="260847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 nhân: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0F443821-77C8-02E0-6AB0-F10F566FEC5D}"/>
              </a:ext>
            </a:extLst>
          </p:cNvPr>
          <p:cNvGrpSpPr/>
          <p:nvPr/>
        </p:nvGrpSpPr>
        <p:grpSpPr>
          <a:xfrm>
            <a:off x="107504" y="3232584"/>
            <a:ext cx="8822396" cy="923330"/>
            <a:chOff x="107504" y="3232584"/>
            <a:chExt cx="8822396" cy="923330"/>
          </a:xfrm>
        </p:grpSpPr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CB224580-0580-681D-D373-73360786DE29}"/>
                </a:ext>
              </a:extLst>
            </p:cNvPr>
            <p:cNvSpPr txBox="1"/>
            <p:nvPr/>
          </p:nvSpPr>
          <p:spPr>
            <a:xfrm>
              <a:off x="1945124" y="3232584"/>
              <a:ext cx="69847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hạn sự sáng tạo người dùng với các bài tập có sẵn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Không hỗ trợ tạo bài tập riêng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Không hỗ trợ chạy các bộ đếm riêng lẻ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D06A56CF-D2AA-F95F-8DC5-182226361691}"/>
                </a:ext>
              </a:extLst>
            </p:cNvPr>
            <p:cNvSpPr txBox="1"/>
            <p:nvPr/>
          </p:nvSpPr>
          <p:spPr>
            <a:xfrm>
              <a:off x="107504" y="3252039"/>
              <a:ext cx="183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Ứng dụng khác: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5C033-3743-DAD3-0FF2-4D3FCFB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1. Giới thiệu về ứng dụng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78C14-71E9-1DC9-6023-81E145E2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</p:spPr>
        <p:txBody>
          <a:bodyPr/>
          <a:lstStyle/>
          <a:p>
            <a:r>
              <a:rPr lang="en-US"/>
              <a:t>Công cụ hỗ trợ:</a:t>
            </a:r>
            <a:endParaRPr lang="vi-VN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65F3A22A-3CA9-8A51-03B4-F21AD19DFA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3725" y="2139702"/>
            <a:ext cx="936104" cy="1099278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960FE7D-D32B-5B65-451E-E8DA181AC536}"/>
              </a:ext>
            </a:extLst>
          </p:cNvPr>
          <p:cNvSpPr txBox="1"/>
          <p:nvPr/>
        </p:nvSpPr>
        <p:spPr>
          <a:xfrm>
            <a:off x="755576" y="352416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6B02849F-05DB-97B3-B60A-3EB4F4C1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22" y="2243824"/>
            <a:ext cx="1071375" cy="962882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01E5483-CAB0-D7C7-81E4-C880C49D9890}"/>
              </a:ext>
            </a:extLst>
          </p:cNvPr>
          <p:cNvSpPr txBox="1"/>
          <p:nvPr/>
        </p:nvSpPr>
        <p:spPr>
          <a:xfrm>
            <a:off x="3743908" y="34831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AECBFEF3-C86E-2691-253E-3B952C724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17" y="2142870"/>
            <a:ext cx="1008112" cy="1008112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EACF486-B79C-A61E-E14F-58B3C3481EC8}"/>
              </a:ext>
            </a:extLst>
          </p:cNvPr>
          <p:cNvSpPr txBox="1"/>
          <p:nvPr/>
        </p:nvSpPr>
        <p:spPr>
          <a:xfrm>
            <a:off x="6948264" y="34831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74133FB-C799-269D-1B14-50EF3EA855CE}"/>
              </a:ext>
            </a:extLst>
          </p:cNvPr>
          <p:cNvSpPr txBox="1"/>
          <p:nvPr/>
        </p:nvSpPr>
        <p:spPr>
          <a:xfrm>
            <a:off x="539552" y="4011910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Phát triển ứng dụng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Tạo màn hình giao diện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58808D1-48C8-9476-9AC7-F833CF4A20A5}"/>
              </a:ext>
            </a:extLst>
          </p:cNvPr>
          <p:cNvSpPr txBox="1"/>
          <p:nvPr/>
        </p:nvSpPr>
        <p:spPr>
          <a:xfrm>
            <a:off x="3635896" y="3971358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Tạo API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Kết nối cơ sở dữ liệu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C4E8B23E-8835-6954-D99C-7B414B90B05D}"/>
              </a:ext>
            </a:extLst>
          </p:cNvPr>
          <p:cNvSpPr txBox="1"/>
          <p:nvPr/>
        </p:nvSpPr>
        <p:spPr>
          <a:xfrm>
            <a:off x="6660232" y="3925191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Lưu dữ liệu ảnh</a:t>
            </a:r>
            <a:endParaRPr lang="vi-V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B5C033-3743-DAD3-0FF2-4D3FCFB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1. Giới thiệu về ứng dụng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A78C14-71E9-1DC9-6023-81E145E2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60929"/>
            <a:ext cx="8496944" cy="460648"/>
          </a:xfrm>
        </p:spPr>
        <p:txBody>
          <a:bodyPr/>
          <a:lstStyle/>
          <a:p>
            <a:r>
              <a:rPr lang="en-US"/>
              <a:t>Chức năng ứng dụng:</a:t>
            </a:r>
            <a:endParaRPr lang="vi-VN"/>
          </a:p>
        </p:txBody>
      </p: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4CA7053B-BCDC-ECE4-4B07-C114F8B56196}"/>
              </a:ext>
            </a:extLst>
          </p:cNvPr>
          <p:cNvGrpSpPr/>
          <p:nvPr/>
        </p:nvGrpSpPr>
        <p:grpSpPr>
          <a:xfrm>
            <a:off x="1009454" y="1778729"/>
            <a:ext cx="1836204" cy="1214809"/>
            <a:chOff x="539552" y="1839846"/>
            <a:chExt cx="1836204" cy="1214809"/>
          </a:xfrm>
        </p:grpSpPr>
        <p:pic>
          <p:nvPicPr>
            <p:cNvPr id="11" name="Đồ họa 10" descr="Người dùng">
              <a:extLst>
                <a:ext uri="{FF2B5EF4-FFF2-40B4-BE49-F238E27FC236}">
                  <a16:creationId xmlns:a16="http://schemas.microsoft.com/office/drawing/2014/main" id="{9C8BB643-F151-2BFE-38DA-395676B03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614" y="1839846"/>
              <a:ext cx="720080" cy="720080"/>
            </a:xfrm>
            <a:prstGeom prst="rect">
              <a:avLst/>
            </a:prstGeom>
          </p:spPr>
        </p:pic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B49E55BA-A904-9891-E956-006D94806320}"/>
                </a:ext>
              </a:extLst>
            </p:cNvPr>
            <p:cNvSpPr txBox="1"/>
            <p:nvPr/>
          </p:nvSpPr>
          <p:spPr>
            <a:xfrm>
              <a:off x="539552" y="2531435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Đăng nhập</a:t>
              </a:r>
            </a:p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Tạo tài khoản</a:t>
              </a:r>
              <a:endParaRPr lang="vi-V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5E955AE0-705B-1403-219C-33F334ED1880}"/>
              </a:ext>
            </a:extLst>
          </p:cNvPr>
          <p:cNvGrpSpPr/>
          <p:nvPr/>
        </p:nvGrpSpPr>
        <p:grpSpPr>
          <a:xfrm>
            <a:off x="3470402" y="1771779"/>
            <a:ext cx="1836204" cy="1221759"/>
            <a:chOff x="2555776" y="1832896"/>
            <a:chExt cx="1836204" cy="1221759"/>
          </a:xfrm>
        </p:grpSpPr>
        <p:pic>
          <p:nvPicPr>
            <p:cNvPr id="15" name="Đồ họa 14" descr="Cánh tay cơ bắp">
              <a:extLst>
                <a:ext uri="{FF2B5EF4-FFF2-40B4-BE49-F238E27FC236}">
                  <a16:creationId xmlns:a16="http://schemas.microsoft.com/office/drawing/2014/main" id="{C8D061A3-D5E9-8C6F-3D35-9F424BDEF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3838" y="1832896"/>
              <a:ext cx="720080" cy="720080"/>
            </a:xfrm>
            <a:prstGeom prst="rect">
              <a:avLst/>
            </a:prstGeom>
          </p:spPr>
        </p:pic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9530ED3-9342-25AC-4097-9997882F75C5}"/>
                </a:ext>
              </a:extLst>
            </p:cNvPr>
            <p:cNvSpPr txBox="1"/>
            <p:nvPr/>
          </p:nvSpPr>
          <p:spPr>
            <a:xfrm>
              <a:off x="2555776" y="2531435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Quản lý thông tin</a:t>
              </a:r>
            </a:p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động tác và bài tập</a:t>
              </a:r>
            </a:p>
          </p:txBody>
        </p: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CA3CD945-F1B3-1745-C226-6A159CA9F3BF}"/>
              </a:ext>
            </a:extLst>
          </p:cNvPr>
          <p:cNvGrpSpPr/>
          <p:nvPr/>
        </p:nvGrpSpPr>
        <p:grpSpPr>
          <a:xfrm>
            <a:off x="6012160" y="1740935"/>
            <a:ext cx="1836204" cy="1215795"/>
            <a:chOff x="4582338" y="1838860"/>
            <a:chExt cx="1836204" cy="1215795"/>
          </a:xfrm>
        </p:grpSpPr>
        <p:pic>
          <p:nvPicPr>
            <p:cNvPr id="17" name="Đồ họa 16" descr="Đồng hồ bấm giờ">
              <a:extLst>
                <a:ext uri="{FF2B5EF4-FFF2-40B4-BE49-F238E27FC236}">
                  <a16:creationId xmlns:a16="http://schemas.microsoft.com/office/drawing/2014/main" id="{C6260BF2-A97A-C27C-7A49-22CF69FB2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130062" y="1838860"/>
              <a:ext cx="720080" cy="72008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C5BB4FEA-8455-430E-87AF-FA3A45ED3A61}"/>
                </a:ext>
              </a:extLst>
            </p:cNvPr>
            <p:cNvSpPr txBox="1"/>
            <p:nvPr/>
          </p:nvSpPr>
          <p:spPr>
            <a:xfrm>
              <a:off x="4582338" y="2531435"/>
              <a:ext cx="1836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Bộ đếm</a:t>
              </a:r>
            </a:p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 thời gian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D8F0479D-9047-F9F1-D2E2-ADF678068D1A}"/>
              </a:ext>
            </a:extLst>
          </p:cNvPr>
          <p:cNvGrpSpPr/>
          <p:nvPr/>
        </p:nvGrpSpPr>
        <p:grpSpPr>
          <a:xfrm>
            <a:off x="1369494" y="3423928"/>
            <a:ext cx="1116124" cy="1206115"/>
            <a:chOff x="6738289" y="1854299"/>
            <a:chExt cx="1116124" cy="1206115"/>
          </a:xfrm>
        </p:grpSpPr>
        <p:pic>
          <p:nvPicPr>
            <p:cNvPr id="19" name="Đồ họa 18" descr="Còi báo động">
              <a:extLst>
                <a:ext uri="{FF2B5EF4-FFF2-40B4-BE49-F238E27FC236}">
                  <a16:creationId xmlns:a16="http://schemas.microsoft.com/office/drawing/2014/main" id="{20CF98A3-609E-6181-AEFB-82EF4219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936311" y="1854299"/>
              <a:ext cx="720080" cy="72008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ECFE4B57-57F6-A2C0-EDD0-5A35042AD1F6}"/>
                </a:ext>
              </a:extLst>
            </p:cNvPr>
            <p:cNvSpPr txBox="1"/>
            <p:nvPr/>
          </p:nvSpPr>
          <p:spPr>
            <a:xfrm>
              <a:off x="6738289" y="2537194"/>
              <a:ext cx="1116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Thông báo nhắc nhở</a:t>
              </a: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217611F7-EE20-41F9-543D-93E728C3F28E}"/>
              </a:ext>
            </a:extLst>
          </p:cNvPr>
          <p:cNvGrpSpPr/>
          <p:nvPr/>
        </p:nvGrpSpPr>
        <p:grpSpPr>
          <a:xfrm>
            <a:off x="3473356" y="3480271"/>
            <a:ext cx="1890210" cy="1027980"/>
            <a:chOff x="1430651" y="3261884"/>
            <a:chExt cx="1890210" cy="1027980"/>
          </a:xfrm>
        </p:grpSpPr>
        <p:pic>
          <p:nvPicPr>
            <p:cNvPr id="21" name="Đồ họa 20" descr="Danh sách">
              <a:extLst>
                <a:ext uri="{FF2B5EF4-FFF2-40B4-BE49-F238E27FC236}">
                  <a16:creationId xmlns:a16="http://schemas.microsoft.com/office/drawing/2014/main" id="{961D5743-559E-DB3B-69F3-5E64CC62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979712" y="3261884"/>
              <a:ext cx="720080" cy="72008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2679C79D-809B-E877-6683-A1DF357FFAD1}"/>
                </a:ext>
              </a:extLst>
            </p:cNvPr>
            <p:cNvSpPr txBox="1"/>
            <p:nvPr/>
          </p:nvSpPr>
          <p:spPr>
            <a:xfrm>
              <a:off x="1430651" y="3982087"/>
              <a:ext cx="189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Thống kê chỉ số</a:t>
              </a:r>
            </a:p>
          </p:txBody>
        </p:sp>
      </p:grpSp>
      <p:grpSp>
        <p:nvGrpSpPr>
          <p:cNvPr id="39" name="Nhóm 38">
            <a:extLst>
              <a:ext uri="{FF2B5EF4-FFF2-40B4-BE49-F238E27FC236}">
                <a16:creationId xmlns:a16="http://schemas.microsoft.com/office/drawing/2014/main" id="{EBC83281-CB6A-2311-BDF9-D3EDB461D66A}"/>
              </a:ext>
            </a:extLst>
          </p:cNvPr>
          <p:cNvGrpSpPr/>
          <p:nvPr/>
        </p:nvGrpSpPr>
        <p:grpSpPr>
          <a:xfrm>
            <a:off x="6012160" y="3480271"/>
            <a:ext cx="1890210" cy="1009643"/>
            <a:chOff x="3866206" y="3344433"/>
            <a:chExt cx="1890210" cy="1009643"/>
          </a:xfrm>
        </p:grpSpPr>
        <p:pic>
          <p:nvPicPr>
            <p:cNvPr id="32" name="Đồ họa 31" descr="Ruy-băng">
              <a:extLst>
                <a:ext uri="{FF2B5EF4-FFF2-40B4-BE49-F238E27FC236}">
                  <a16:creationId xmlns:a16="http://schemas.microsoft.com/office/drawing/2014/main" id="{E09EB2FA-E8B9-BA90-4BA4-9E3ED6CCC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451271" y="3344433"/>
              <a:ext cx="720080" cy="720080"/>
            </a:xfrm>
            <a:prstGeom prst="rect">
              <a:avLst/>
            </a:prstGeom>
          </p:spPr>
        </p:pic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82924FAB-CF08-FF9D-8C62-86384E4CB4F1}"/>
                </a:ext>
              </a:extLst>
            </p:cNvPr>
            <p:cNvSpPr txBox="1"/>
            <p:nvPr/>
          </p:nvSpPr>
          <p:spPr>
            <a:xfrm>
              <a:off x="3866206" y="4046299"/>
              <a:ext cx="1890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Lịch sử tập luyện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5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89D2E8-D057-EB88-DFDF-E03E1D51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2. Phân tích ứng dụng</a:t>
            </a:r>
            <a:endParaRPr lang="vi-VN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7BD4BC4-CB19-0118-16D9-EB3D8FAB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76" y="1131590"/>
            <a:ext cx="4684048" cy="372767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DD1E33A-5DDA-623F-99D1-634FB37D2B3B}"/>
              </a:ext>
            </a:extLst>
          </p:cNvPr>
          <p:cNvSpPr txBox="1"/>
          <p:nvPr/>
        </p:nvSpPr>
        <p:spPr>
          <a:xfrm>
            <a:off x="395536" y="134761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Kiến trúc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2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89D2E8-D057-EB88-DFDF-E03E1D51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2. Phân tích ứng dụng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3350355-E350-BE05-68A9-7BA0C7FB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7574"/>
            <a:ext cx="7416824" cy="39653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EBCB377-6FAC-0FFB-A9D9-3B0C4DC247EE}"/>
              </a:ext>
            </a:extLst>
          </p:cNvPr>
          <p:cNvSpPr txBox="1"/>
          <p:nvPr/>
        </p:nvSpPr>
        <p:spPr>
          <a:xfrm>
            <a:off x="611560" y="1131590"/>
            <a:ext cx="12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lớp: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20E2D752-E25B-CF6B-EA69-C4BD09F8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059582"/>
            <a:ext cx="8676456" cy="392723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489D2E8-D057-EB88-DFDF-E03E1D51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2. Phân tích ứng dụng</a:t>
            </a:r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EBCB377-6FAC-0FFB-A9D9-3B0C4DC247EE}"/>
              </a:ext>
            </a:extLst>
          </p:cNvPr>
          <p:cNvSpPr txBox="1"/>
          <p:nvPr/>
        </p:nvSpPr>
        <p:spPr>
          <a:xfrm>
            <a:off x="611560" y="113159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Cơ sở dữ liệu: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F0B238-4B92-C719-1E48-86924E9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3. Phát triển và chạy ứng dụng</a:t>
            </a:r>
            <a:endParaRPr lang="vi-VN"/>
          </a:p>
        </p:txBody>
      </p:sp>
      <p:pic>
        <p:nvPicPr>
          <p:cNvPr id="71" name="Hình ảnh 70">
            <a:extLst>
              <a:ext uri="{FF2B5EF4-FFF2-40B4-BE49-F238E27FC236}">
                <a16:creationId xmlns:a16="http://schemas.microsoft.com/office/drawing/2014/main" id="{3AA129BD-5759-59D2-1256-1F579CA8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70" y="936011"/>
            <a:ext cx="3816424" cy="3972500"/>
          </a:xfrm>
          <a:prstGeom prst="rect">
            <a:avLst/>
          </a:prstGeom>
        </p:spPr>
      </p:pic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C992D898-62DE-F00E-F5E3-0E5FD5CF1E1F}"/>
              </a:ext>
            </a:extLst>
          </p:cNvPr>
          <p:cNvSpPr txBox="1"/>
          <p:nvPr/>
        </p:nvSpPr>
        <p:spPr>
          <a:xfrm>
            <a:off x="971600" y="105958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Kiến trúc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hệ thống: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19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472</Words>
  <Application>Microsoft Office PowerPoint</Application>
  <PresentationFormat>Trình chiếu Trên màn hình (16:9)</PresentationFormat>
  <Paragraphs>77</Paragraphs>
  <Slides>14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Times New Roman</vt:lpstr>
      <vt:lpstr>Office Theme</vt:lpstr>
      <vt:lpstr>Custom Design</vt:lpstr>
      <vt:lpstr>Bản trình bày PowerPoint</vt:lpstr>
      <vt:lpstr>Nội  dung trình bày </vt:lpstr>
      <vt:lpstr>  1. Giới thiệu về ứng dụng</vt:lpstr>
      <vt:lpstr>  1. Giới thiệu về ứng dụng</vt:lpstr>
      <vt:lpstr>  1. Giới thiệu về ứng dụng</vt:lpstr>
      <vt:lpstr>  2. Phân tích ứng dụng</vt:lpstr>
      <vt:lpstr>  2. Phân tích ứng dụng</vt:lpstr>
      <vt:lpstr>  2. Phân tích ứng dụng</vt:lpstr>
      <vt:lpstr> 3. Phát triển và chạy ứng dụng</vt:lpstr>
      <vt:lpstr> 3. Phát triển và chạy ứng dụng</vt:lpstr>
      <vt:lpstr>  4. Kết luận</vt:lpstr>
      <vt:lpstr>  4. Kết luận</vt:lpstr>
      <vt:lpstr>Nội  dung trình bày </vt:lpstr>
      <vt:lpstr>Bản trình bày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Hoàng Vũ Dương</cp:lastModifiedBy>
  <cp:revision>33</cp:revision>
  <dcterms:created xsi:type="dcterms:W3CDTF">2014-04-01T16:27:38Z</dcterms:created>
  <dcterms:modified xsi:type="dcterms:W3CDTF">2023-01-06T14:23:53Z</dcterms:modified>
</cp:coreProperties>
</file>