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Roboto" panose="02000000000000000000" pitchFamily="2" charset="0"/>
      <p:regular r:id="rId22"/>
      <p:bold r:id="rId23"/>
      <p:italic r:id="rId24"/>
      <p:boldItalic r:id="rId25"/>
    </p:embeddedFont>
    <p:embeddedFont>
      <p:font typeface="Roboto Slab"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769B77-3189-44F1-AA4D-957200C80EC2}">
  <a:tblStyle styleId="{C4769B77-3189-44F1-AA4D-957200C80EC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74ac03668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74ac03668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4ac036682_0_3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74ac036682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CA, NY, NJ ,OH, AZ, TX higher sales. Clothing and sporting goods do not do well in 2012.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4ac036682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74ac036682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Cost is less so demand is high for basic rental.(students, younger people use basic plans)</a:t>
            </a:r>
            <a:endParaRPr/>
          </a:p>
          <a:p>
            <a:pPr marL="0" lvl="0" indent="0" algn="l" rtl="0">
              <a:spcBef>
                <a:spcPts val="0"/>
              </a:spcBef>
              <a:spcAft>
                <a:spcPts val="0"/>
              </a:spcAft>
              <a:buNone/>
            </a:pPr>
            <a:r>
              <a:rPr lang="en-GB"/>
              <a:t>Clothing - Basic necessities have greater demand. Electronics prices are going high so demand is decreasing.</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4ac036682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4ac036682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Region wise California is generating the highest revenue as much marketing is done there. This needs to be followed by other states. Sales in 2012 is dropping as many competitors entered the market such as Target, Aldi.</a:t>
            </a:r>
            <a:endParaRPr/>
          </a:p>
          <a:p>
            <a:pPr marL="0" lvl="0" indent="0" algn="l" rtl="0">
              <a:spcBef>
                <a:spcPts val="0"/>
              </a:spcBef>
              <a:spcAft>
                <a:spcPts val="0"/>
              </a:spcAft>
              <a:buNone/>
            </a:pPr>
            <a:r>
              <a:rPr lang="en-GB"/>
              <a:t>Except clothing everything is dropping in 2012 as it is prioritized.</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74ac036682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74ac036682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FudgeFlix sales is highest in NY followed by California. Surprisingly, FudgeFlix market grew in 2012 due to digital streaming becoming a trend, internet becoming cheaper. The two plans just started so not much data. Densely populated. Streaming only got shut in 2011.</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4ac036682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4ac036682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4ac036682_0_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4ac036682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4ac036682_1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4ac036682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Sales drop in NY in november of 2012 due to hurricane sandy </a:t>
            </a:r>
            <a:endParaRPr/>
          </a:p>
          <a:p>
            <a:pPr marL="0" lvl="0" indent="0" algn="l" rtl="0">
              <a:spcBef>
                <a:spcPts val="0"/>
              </a:spcBef>
              <a:spcAft>
                <a:spcPts val="0"/>
              </a:spcAft>
              <a:buNone/>
            </a:pPr>
            <a:r>
              <a:rPr lang="en-GB"/>
              <a:t>Third Quarter always gives most sales due to summer months bringing most revenue from clothing and sporting goods</a:t>
            </a:r>
            <a:endParaRPr/>
          </a:p>
          <a:p>
            <a:pPr marL="0" lvl="0" indent="0" algn="l" rtl="0">
              <a:spcBef>
                <a:spcPts val="0"/>
              </a:spcBef>
              <a:spcAft>
                <a:spcPts val="0"/>
              </a:spcAft>
              <a:buNone/>
            </a:pPr>
            <a:r>
              <a:rPr lang="en-GB"/>
              <a:t>American taxpayer relief act of 2012 led to increase in taxes along with surcharges for the high class which are mostly concentrated in CA thus affecting clothing and sporting goods which are items of luxury in california</a:t>
            </a:r>
            <a:endParaRPr/>
          </a:p>
          <a:p>
            <a:pPr marL="0" lvl="0" indent="0" algn="l" rtl="0">
              <a:spcBef>
                <a:spcPts val="0"/>
              </a:spcBef>
              <a:spcAft>
                <a:spcPts val="0"/>
              </a:spcAft>
              <a:buNone/>
            </a:pPr>
            <a:r>
              <a:rPr lang="en-GB"/>
              <a:t>Also other players enter the market</a:t>
            </a:r>
            <a:endParaRPr/>
          </a:p>
          <a:p>
            <a:pPr marL="0" lvl="0" indent="0" algn="l" rtl="0">
              <a:spcBef>
                <a:spcPts val="0"/>
              </a:spcBef>
              <a:spcAft>
                <a:spcPts val="0"/>
              </a:spcAft>
              <a:buNone/>
            </a:pPr>
            <a:r>
              <a:rPr lang="en-GB"/>
              <a:t>Sales increase across all in 2010 as financial crisis of 2008 mitigates</a:t>
            </a:r>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4ddfd9ee7_7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4ddfd9ee7_7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Weekends  shows the highest sales across all the months </a:t>
            </a:r>
            <a:endParaRPr/>
          </a:p>
          <a:p>
            <a:pPr marL="0" lvl="0" indent="0" algn="l" rtl="0">
              <a:spcBef>
                <a:spcPts val="0"/>
              </a:spcBef>
              <a:spcAft>
                <a:spcPts val="0"/>
              </a:spcAft>
              <a:buNone/>
            </a:pPr>
            <a:r>
              <a:rPr lang="en-GB"/>
              <a:t>As customers tend to order and watch movies more frequently on weekends</a:t>
            </a:r>
            <a:endParaRPr/>
          </a:p>
          <a:p>
            <a:pPr marL="0" lvl="0" indent="0" algn="l" rtl="0">
              <a:spcBef>
                <a:spcPts val="0"/>
              </a:spcBef>
              <a:spcAft>
                <a:spcPts val="0"/>
              </a:spcAft>
              <a:buNone/>
            </a:pPr>
            <a:r>
              <a:rPr lang="en-GB"/>
              <a:t>December and January has equal sales across the week as it is the holiday season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4ac036682_1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4ac036682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Font typeface="Roboto"/>
              <a:buChar char="●"/>
            </a:pPr>
            <a:r>
              <a:rPr lang="en-GB" sz="1800">
                <a:solidFill>
                  <a:schemeClr val="dk1"/>
                </a:solidFill>
                <a:latin typeface="Roboto"/>
                <a:ea typeface="Roboto"/>
                <a:cs typeface="Roboto"/>
                <a:sym typeface="Roboto"/>
              </a:rPr>
              <a:t>Electronics have the highest unit price .Since there is a dip in 2012 we can infer that customers are price sensitive.We can cut costs across all domains</a:t>
            </a:r>
            <a:endParaRPr sz="1800">
              <a:solidFill>
                <a:schemeClr val="dk1"/>
              </a:solidFill>
              <a:latin typeface="Roboto"/>
              <a:ea typeface="Roboto"/>
              <a:cs typeface="Roboto"/>
              <a:sym typeface="Roboto"/>
            </a:endParaRPr>
          </a:p>
          <a:p>
            <a:pPr marL="457200" lvl="0" indent="-342900" algn="l" rtl="0">
              <a:lnSpc>
                <a:spcPct val="115000"/>
              </a:lnSpc>
              <a:spcBef>
                <a:spcPts val="0"/>
              </a:spcBef>
              <a:spcAft>
                <a:spcPts val="0"/>
              </a:spcAft>
              <a:buClr>
                <a:schemeClr val="dk1"/>
              </a:buClr>
              <a:buSzPts val="1800"/>
              <a:buFont typeface="Roboto"/>
              <a:buChar char="●"/>
            </a:pPr>
            <a:endParaRPr sz="1800">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74ddfd9ee7_4_3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74ddfd9ee7_4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74ac036682_0_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74ac036682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74ac036682_0_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74ac036682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sz="13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4ddfd9ee7_4_3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4ddfd9ee7_4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74ac036682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74ac036682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4ac036682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4ac036682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4ac036682_0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4ac036682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4ac036682_0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4ac036682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3rd Quarter Sales are crucial</a:t>
            </a:r>
            <a:endParaRPr/>
          </a:p>
          <a:p>
            <a:pPr marL="0" lvl="0" indent="0" algn="l" rtl="0">
              <a:spcBef>
                <a:spcPts val="0"/>
              </a:spcBef>
              <a:spcAft>
                <a:spcPts val="0"/>
              </a:spcAft>
              <a:buNone/>
            </a:pPr>
            <a:r>
              <a:rPr lang="en-GB"/>
              <a:t>August and september are the best months for sales revenue.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4ddfd9ee7_3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74ddfd9ee7_3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85750" algn="just" rtl="0">
              <a:spcBef>
                <a:spcPts val="0"/>
              </a:spcBef>
              <a:spcAft>
                <a:spcPts val="0"/>
              </a:spcAft>
              <a:buSzPts val="900"/>
              <a:buFont typeface="Times New Roman"/>
              <a:buChar char="●"/>
            </a:pPr>
            <a:r>
              <a:rPr lang="en-GB" sz="900">
                <a:latin typeface="Times New Roman"/>
                <a:ea typeface="Times New Roman"/>
                <a:cs typeface="Times New Roman"/>
                <a:sym typeface="Times New Roman"/>
              </a:rPr>
              <a:t>All Electronics and clothings are the highAll Electronics and clothings are the highest sellers.</a:t>
            </a:r>
            <a:endParaRPr sz="900">
              <a:latin typeface="Times New Roman"/>
              <a:ea typeface="Times New Roman"/>
              <a:cs typeface="Times New Roman"/>
              <a:sym typeface="Times New Roman"/>
            </a:endParaRPr>
          </a:p>
          <a:p>
            <a:pPr marL="457200" lvl="0" indent="-285750" algn="just" rtl="0">
              <a:spcBef>
                <a:spcPts val="0"/>
              </a:spcBef>
              <a:spcAft>
                <a:spcPts val="0"/>
              </a:spcAft>
              <a:buSzPts val="900"/>
              <a:buFont typeface="Times New Roman"/>
              <a:buChar char="●"/>
            </a:pPr>
            <a:r>
              <a:rPr lang="en-GB" sz="900">
                <a:latin typeface="Times New Roman"/>
                <a:ea typeface="Times New Roman"/>
                <a:cs typeface="Times New Roman"/>
                <a:sym typeface="Times New Roman"/>
              </a:rPr>
              <a:t>Housewares and Hardwares dont have high sales</a:t>
            </a:r>
            <a:endParaRPr sz="900">
              <a:latin typeface="Times New Roman"/>
              <a:ea typeface="Times New Roman"/>
              <a:cs typeface="Times New Roman"/>
              <a:sym typeface="Times New Roman"/>
            </a:endParaRPr>
          </a:p>
          <a:p>
            <a:pPr marL="457200" lvl="0" indent="-285750" algn="just" rtl="0">
              <a:spcBef>
                <a:spcPts val="0"/>
              </a:spcBef>
              <a:spcAft>
                <a:spcPts val="0"/>
              </a:spcAft>
              <a:buSzPts val="900"/>
              <a:buFont typeface="Times New Roman"/>
              <a:buChar char="●"/>
            </a:pPr>
            <a:r>
              <a:rPr lang="en-GB" sz="900">
                <a:latin typeface="Times New Roman"/>
                <a:ea typeface="Times New Roman"/>
                <a:cs typeface="Times New Roman"/>
                <a:sym typeface="Times New Roman"/>
              </a:rPr>
              <a:t>New York,New Jersey and other NorthEastern States have high sales records </a:t>
            </a:r>
            <a:endParaRPr sz="900">
              <a:latin typeface="Times New Roman"/>
              <a:ea typeface="Times New Roman"/>
              <a:cs typeface="Times New Roman"/>
              <a:sym typeface="Times New Roman"/>
            </a:endParaRPr>
          </a:p>
          <a:p>
            <a:pPr marL="457200" lvl="0" indent="-285750" algn="just" rtl="0">
              <a:spcBef>
                <a:spcPts val="0"/>
              </a:spcBef>
              <a:spcAft>
                <a:spcPts val="0"/>
              </a:spcAft>
              <a:buSzPts val="900"/>
              <a:buFont typeface="Times New Roman"/>
              <a:buChar char="●"/>
            </a:pPr>
            <a:r>
              <a:rPr lang="en-GB" sz="900">
                <a:latin typeface="Times New Roman"/>
                <a:ea typeface="Times New Roman"/>
                <a:cs typeface="Times New Roman"/>
                <a:sym typeface="Times New Roman"/>
              </a:rPr>
              <a:t>The same trend can be seen in southwestern states like California and Arizona</a:t>
            </a:r>
            <a:endParaRPr sz="900">
              <a:latin typeface="Times New Roman"/>
              <a:ea typeface="Times New Roman"/>
              <a:cs typeface="Times New Roman"/>
              <a:sym typeface="Times New Roman"/>
            </a:endParaRPr>
          </a:p>
          <a:p>
            <a:pPr marL="457200" lvl="0" indent="-285750" algn="just" rtl="0">
              <a:spcBef>
                <a:spcPts val="0"/>
              </a:spcBef>
              <a:spcAft>
                <a:spcPts val="0"/>
              </a:spcAft>
              <a:buSzPts val="900"/>
              <a:buFont typeface="Times New Roman"/>
              <a:buChar char="●"/>
            </a:pPr>
            <a:r>
              <a:rPr lang="en-GB" sz="900">
                <a:latin typeface="Times New Roman"/>
                <a:ea typeface="Times New Roman"/>
                <a:cs typeface="Times New Roman"/>
                <a:sym typeface="Times New Roman"/>
              </a:rPr>
              <a:t>These Categories could have lead to Fudgemart Sale Attritionest sellers.All Electronics and clothings are the highest sellers.</a:t>
            </a:r>
            <a:endParaRPr sz="900">
              <a:latin typeface="Times New Roman"/>
              <a:ea typeface="Times New Roman"/>
              <a:cs typeface="Times New Roman"/>
              <a:sym typeface="Times New Roman"/>
            </a:endParaRPr>
          </a:p>
          <a:p>
            <a:pPr marL="457200" lvl="0" indent="-285750" algn="just" rtl="0">
              <a:spcBef>
                <a:spcPts val="0"/>
              </a:spcBef>
              <a:spcAft>
                <a:spcPts val="0"/>
              </a:spcAft>
              <a:buSzPts val="900"/>
              <a:buFont typeface="Times New Roman"/>
              <a:buChar char="●"/>
            </a:pPr>
            <a:r>
              <a:rPr lang="en-GB" sz="900">
                <a:latin typeface="Times New Roman"/>
                <a:ea typeface="Times New Roman"/>
                <a:cs typeface="Times New Roman"/>
                <a:sym typeface="Times New Roman"/>
              </a:rPr>
              <a:t>Housewares and Hardwares dont have high sales</a:t>
            </a:r>
            <a:endParaRPr sz="900">
              <a:latin typeface="Times New Roman"/>
              <a:ea typeface="Times New Roman"/>
              <a:cs typeface="Times New Roman"/>
              <a:sym typeface="Times New Roman"/>
            </a:endParaRPr>
          </a:p>
          <a:p>
            <a:pPr marL="457200" lvl="0" indent="-285750" algn="just" rtl="0">
              <a:spcBef>
                <a:spcPts val="0"/>
              </a:spcBef>
              <a:spcAft>
                <a:spcPts val="0"/>
              </a:spcAft>
              <a:buSzPts val="900"/>
              <a:buFont typeface="Times New Roman"/>
              <a:buChar char="●"/>
            </a:pPr>
            <a:r>
              <a:rPr lang="en-GB" sz="900">
                <a:latin typeface="Times New Roman"/>
                <a:ea typeface="Times New Roman"/>
                <a:cs typeface="Times New Roman"/>
                <a:sym typeface="Times New Roman"/>
              </a:rPr>
              <a:t>New York,New Jersey and other NorthEastern States have high sales records </a:t>
            </a:r>
            <a:endParaRPr sz="900">
              <a:latin typeface="Times New Roman"/>
              <a:ea typeface="Times New Roman"/>
              <a:cs typeface="Times New Roman"/>
              <a:sym typeface="Times New Roman"/>
            </a:endParaRPr>
          </a:p>
          <a:p>
            <a:pPr marL="457200" lvl="0" indent="-285750" algn="just" rtl="0">
              <a:spcBef>
                <a:spcPts val="0"/>
              </a:spcBef>
              <a:spcAft>
                <a:spcPts val="0"/>
              </a:spcAft>
              <a:buSzPts val="900"/>
              <a:buFont typeface="Times New Roman"/>
              <a:buChar char="●"/>
            </a:pPr>
            <a:r>
              <a:rPr lang="en-GB" sz="900">
                <a:latin typeface="Times New Roman"/>
                <a:ea typeface="Times New Roman"/>
                <a:cs typeface="Times New Roman"/>
                <a:sym typeface="Times New Roman"/>
              </a:rPr>
              <a:t>The same trend can be seen in southwestern states like California and Arizona</a:t>
            </a:r>
            <a:endParaRPr sz="900">
              <a:latin typeface="Times New Roman"/>
              <a:ea typeface="Times New Roman"/>
              <a:cs typeface="Times New Roman"/>
              <a:sym typeface="Times New Roman"/>
            </a:endParaRPr>
          </a:p>
          <a:p>
            <a:pPr marL="457200" lvl="0" indent="-285750" algn="just" rtl="0">
              <a:spcBef>
                <a:spcPts val="0"/>
              </a:spcBef>
              <a:spcAft>
                <a:spcPts val="0"/>
              </a:spcAft>
              <a:buSzPts val="900"/>
              <a:buFont typeface="Times New Roman"/>
              <a:buChar char="●"/>
            </a:pPr>
            <a:r>
              <a:rPr lang="en-GB" sz="900">
                <a:latin typeface="Times New Roman"/>
                <a:ea typeface="Times New Roman"/>
                <a:cs typeface="Times New Roman"/>
                <a:sym typeface="Times New Roman"/>
              </a:rPr>
              <a:t>These Categories could have lead to Fudgemart Sale Attrition</a:t>
            </a:r>
            <a:endParaRPr sz="900">
              <a:latin typeface="Times New Roman"/>
              <a:ea typeface="Times New Roman"/>
              <a:cs typeface="Times New Roman"/>
              <a:sym typeface="Times New Roman"/>
            </a:endParaRPr>
          </a:p>
          <a:p>
            <a:pPr marL="457200" lvl="0" indent="-285750" algn="just" rtl="0">
              <a:spcBef>
                <a:spcPts val="0"/>
              </a:spcBef>
              <a:spcAft>
                <a:spcPts val="0"/>
              </a:spcAft>
              <a:buSzPts val="900"/>
              <a:buFont typeface="Times New Roman"/>
              <a:buChar char="●"/>
            </a:pPr>
            <a:r>
              <a:rPr lang="en-GB" sz="900">
                <a:latin typeface="Times New Roman"/>
                <a:ea typeface="Times New Roman"/>
                <a:cs typeface="Times New Roman"/>
                <a:sym typeface="Times New Roman"/>
              </a:rPr>
              <a:t>Housewares and Hardwares dont have high sales</a:t>
            </a:r>
            <a:endParaRPr sz="900">
              <a:latin typeface="Times New Roman"/>
              <a:ea typeface="Times New Roman"/>
              <a:cs typeface="Times New Roman"/>
              <a:sym typeface="Times New Roman"/>
            </a:endParaRPr>
          </a:p>
          <a:p>
            <a:pPr marL="457200" lvl="0" indent="-285750" algn="just" rtl="0">
              <a:spcBef>
                <a:spcPts val="0"/>
              </a:spcBef>
              <a:spcAft>
                <a:spcPts val="0"/>
              </a:spcAft>
              <a:buSzPts val="900"/>
              <a:buFont typeface="Times New Roman"/>
              <a:buChar char="●"/>
            </a:pPr>
            <a:r>
              <a:rPr lang="en-GB" sz="900">
                <a:latin typeface="Times New Roman"/>
                <a:ea typeface="Times New Roman"/>
                <a:cs typeface="Times New Roman"/>
                <a:sym typeface="Times New Roman"/>
              </a:rPr>
              <a:t>New York,New Jersey and other NorthEastern States have high sales records </a:t>
            </a:r>
            <a:endParaRPr sz="900">
              <a:latin typeface="Times New Roman"/>
              <a:ea typeface="Times New Roman"/>
              <a:cs typeface="Times New Roman"/>
              <a:sym typeface="Times New Roman"/>
            </a:endParaRPr>
          </a:p>
          <a:p>
            <a:pPr marL="457200" lvl="0" indent="-285750" algn="just" rtl="0">
              <a:spcBef>
                <a:spcPts val="0"/>
              </a:spcBef>
              <a:spcAft>
                <a:spcPts val="0"/>
              </a:spcAft>
              <a:buSzPts val="900"/>
              <a:buFont typeface="Times New Roman"/>
              <a:buChar char="●"/>
            </a:pPr>
            <a:r>
              <a:rPr lang="en-GB" sz="900">
                <a:latin typeface="Times New Roman"/>
                <a:ea typeface="Times New Roman"/>
                <a:cs typeface="Times New Roman"/>
                <a:sym typeface="Times New Roman"/>
              </a:rPr>
              <a:t>The same trend can be seen in southwestern states like California and Arizona</a:t>
            </a:r>
            <a:endParaRPr sz="900">
              <a:latin typeface="Times New Roman"/>
              <a:ea typeface="Times New Roman"/>
              <a:cs typeface="Times New Roman"/>
              <a:sym typeface="Times New Roman"/>
            </a:endParaRPr>
          </a:p>
          <a:p>
            <a:pPr marL="457200" lvl="0" indent="-285750" algn="just" rtl="0">
              <a:spcBef>
                <a:spcPts val="0"/>
              </a:spcBef>
              <a:spcAft>
                <a:spcPts val="0"/>
              </a:spcAft>
              <a:buSzPts val="900"/>
              <a:buFont typeface="Times New Roman"/>
              <a:buChar char="●"/>
            </a:pPr>
            <a:r>
              <a:rPr lang="en-GB" sz="900">
                <a:latin typeface="Times New Roman"/>
                <a:ea typeface="Times New Roman"/>
                <a:cs typeface="Times New Roman"/>
                <a:sym typeface="Times New Roman"/>
              </a:rPr>
              <a:t>These Categories could have lead to Fudgemart Sale Attrition</a:t>
            </a:r>
            <a:endParaRPr sz="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13000"/>
              <a:buNone/>
              <a:defRPr sz="13000">
                <a:solidFill>
                  <a:schemeClr val="accent5"/>
                </a:solidFill>
              </a:defRPr>
            </a:lvl1pPr>
            <a:lvl2pPr lvl="1" algn="ctr" rtl="0">
              <a:spcBef>
                <a:spcPts val="0"/>
              </a:spcBef>
              <a:spcAft>
                <a:spcPts val="0"/>
              </a:spcAft>
              <a:buClr>
                <a:schemeClr val="accent5"/>
              </a:buClr>
              <a:buSzPts val="13000"/>
              <a:buNone/>
              <a:defRPr sz="13000">
                <a:solidFill>
                  <a:schemeClr val="accent5"/>
                </a:solidFill>
              </a:defRPr>
            </a:lvl2pPr>
            <a:lvl3pPr lvl="2" algn="ctr" rtl="0">
              <a:spcBef>
                <a:spcPts val="0"/>
              </a:spcBef>
              <a:spcAft>
                <a:spcPts val="0"/>
              </a:spcAft>
              <a:buClr>
                <a:schemeClr val="accent5"/>
              </a:buClr>
              <a:buSzPts val="13000"/>
              <a:buNone/>
              <a:defRPr sz="13000">
                <a:solidFill>
                  <a:schemeClr val="accent5"/>
                </a:solidFill>
              </a:defRPr>
            </a:lvl3pPr>
            <a:lvl4pPr lvl="3" algn="ctr" rtl="0">
              <a:spcBef>
                <a:spcPts val="0"/>
              </a:spcBef>
              <a:spcAft>
                <a:spcPts val="0"/>
              </a:spcAft>
              <a:buClr>
                <a:schemeClr val="accent5"/>
              </a:buClr>
              <a:buSzPts val="13000"/>
              <a:buNone/>
              <a:defRPr sz="13000">
                <a:solidFill>
                  <a:schemeClr val="accent5"/>
                </a:solidFill>
              </a:defRPr>
            </a:lvl4pPr>
            <a:lvl5pPr lvl="4" algn="ctr" rtl="0">
              <a:spcBef>
                <a:spcPts val="0"/>
              </a:spcBef>
              <a:spcAft>
                <a:spcPts val="0"/>
              </a:spcAft>
              <a:buClr>
                <a:schemeClr val="accent5"/>
              </a:buClr>
              <a:buSzPts val="13000"/>
              <a:buNone/>
              <a:defRPr sz="13000">
                <a:solidFill>
                  <a:schemeClr val="accent5"/>
                </a:solidFill>
              </a:defRPr>
            </a:lvl5pPr>
            <a:lvl6pPr lvl="5" algn="ctr" rtl="0">
              <a:spcBef>
                <a:spcPts val="0"/>
              </a:spcBef>
              <a:spcAft>
                <a:spcPts val="0"/>
              </a:spcAft>
              <a:buClr>
                <a:schemeClr val="accent5"/>
              </a:buClr>
              <a:buSzPts val="13000"/>
              <a:buNone/>
              <a:defRPr sz="13000">
                <a:solidFill>
                  <a:schemeClr val="accent5"/>
                </a:solidFill>
              </a:defRPr>
            </a:lvl6pPr>
            <a:lvl7pPr lvl="6" algn="ctr" rtl="0">
              <a:spcBef>
                <a:spcPts val="0"/>
              </a:spcBef>
              <a:spcAft>
                <a:spcPts val="0"/>
              </a:spcAft>
              <a:buClr>
                <a:schemeClr val="accent5"/>
              </a:buClr>
              <a:buSzPts val="13000"/>
              <a:buNone/>
              <a:defRPr sz="13000">
                <a:solidFill>
                  <a:schemeClr val="accent5"/>
                </a:solidFill>
              </a:defRPr>
            </a:lvl7pPr>
            <a:lvl8pPr lvl="7" algn="ctr" rtl="0">
              <a:spcBef>
                <a:spcPts val="0"/>
              </a:spcBef>
              <a:spcAft>
                <a:spcPts val="0"/>
              </a:spcAft>
              <a:buClr>
                <a:schemeClr val="accent5"/>
              </a:buClr>
              <a:buSzPts val="13000"/>
              <a:buNone/>
              <a:defRPr sz="13000">
                <a:solidFill>
                  <a:schemeClr val="accent5"/>
                </a:solidFill>
              </a:defRPr>
            </a:lvl8pPr>
            <a:lvl9pPr lvl="8" algn="ctr" rtl="0">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2100"/>
              <a:buNone/>
              <a:defRPr sz="2100">
                <a:solidFill>
                  <a:schemeClr val="accent5"/>
                </a:solidFill>
              </a:defRPr>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Roboto"/>
                <a:ea typeface="Roboto"/>
                <a:cs typeface="Roboto"/>
                <a:sym typeface="Roboto"/>
              </a:defRPr>
            </a:lvl1pPr>
            <a:lvl2pPr lvl="1" algn="r" rtl="0">
              <a:buNone/>
              <a:defRPr sz="1000">
                <a:solidFill>
                  <a:schemeClr val="dk1"/>
                </a:solidFill>
                <a:latin typeface="Roboto"/>
                <a:ea typeface="Roboto"/>
                <a:cs typeface="Roboto"/>
                <a:sym typeface="Roboto"/>
              </a:defRPr>
            </a:lvl2pPr>
            <a:lvl3pPr lvl="2" algn="r" rtl="0">
              <a:buNone/>
              <a:defRPr sz="1000">
                <a:solidFill>
                  <a:schemeClr val="dk1"/>
                </a:solidFill>
                <a:latin typeface="Roboto"/>
                <a:ea typeface="Roboto"/>
                <a:cs typeface="Roboto"/>
                <a:sym typeface="Roboto"/>
              </a:defRPr>
            </a:lvl3pPr>
            <a:lvl4pPr lvl="3" algn="r" rtl="0">
              <a:buNone/>
              <a:defRPr sz="1000">
                <a:solidFill>
                  <a:schemeClr val="dk1"/>
                </a:solidFill>
                <a:latin typeface="Roboto"/>
                <a:ea typeface="Roboto"/>
                <a:cs typeface="Roboto"/>
                <a:sym typeface="Roboto"/>
              </a:defRPr>
            </a:lvl4pPr>
            <a:lvl5pPr lvl="4" algn="r" rtl="0">
              <a:buNone/>
              <a:defRPr sz="1000">
                <a:solidFill>
                  <a:schemeClr val="dk1"/>
                </a:solidFill>
                <a:latin typeface="Roboto"/>
                <a:ea typeface="Roboto"/>
                <a:cs typeface="Roboto"/>
                <a:sym typeface="Roboto"/>
              </a:defRPr>
            </a:lvl5pPr>
            <a:lvl6pPr lvl="5" algn="r" rtl="0">
              <a:buNone/>
              <a:defRPr sz="1000">
                <a:solidFill>
                  <a:schemeClr val="dk1"/>
                </a:solidFill>
                <a:latin typeface="Roboto"/>
                <a:ea typeface="Roboto"/>
                <a:cs typeface="Roboto"/>
                <a:sym typeface="Roboto"/>
              </a:defRPr>
            </a:lvl6pPr>
            <a:lvl7pPr lvl="6" algn="r" rtl="0">
              <a:buNone/>
              <a:defRPr sz="1000">
                <a:solidFill>
                  <a:schemeClr val="dk1"/>
                </a:solidFill>
                <a:latin typeface="Roboto"/>
                <a:ea typeface="Roboto"/>
                <a:cs typeface="Roboto"/>
                <a:sym typeface="Roboto"/>
              </a:defRPr>
            </a:lvl7pPr>
            <a:lvl8pPr lvl="7" algn="r" rtl="0">
              <a:buNone/>
              <a:defRPr sz="1000">
                <a:solidFill>
                  <a:schemeClr val="dk1"/>
                </a:solidFill>
                <a:latin typeface="Roboto"/>
                <a:ea typeface="Roboto"/>
                <a:cs typeface="Roboto"/>
                <a:sym typeface="Roboto"/>
              </a:defRPr>
            </a:lvl8pPr>
            <a:lvl9pPr lvl="8" algn="r" rtl="0">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00400" y="868900"/>
            <a:ext cx="5783400" cy="68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600">
                <a:latin typeface="Times New Roman"/>
                <a:ea typeface="Times New Roman"/>
                <a:cs typeface="Times New Roman"/>
                <a:sym typeface="Times New Roman"/>
              </a:rPr>
              <a:t>Data Warehouse Project</a:t>
            </a:r>
            <a:r>
              <a:rPr lang="en-GB" sz="4100">
                <a:latin typeface="Times New Roman"/>
                <a:ea typeface="Times New Roman"/>
                <a:cs typeface="Times New Roman"/>
                <a:sym typeface="Times New Roman"/>
              </a:rPr>
              <a:t> </a:t>
            </a:r>
            <a:endParaRPr sz="4400">
              <a:solidFill>
                <a:srgbClr val="FFFFFF"/>
              </a:solidFill>
              <a:latin typeface="Times New Roman"/>
              <a:ea typeface="Times New Roman"/>
              <a:cs typeface="Times New Roman"/>
              <a:sym typeface="Times New Roman"/>
            </a:endParaRPr>
          </a:p>
        </p:txBody>
      </p:sp>
      <p:sp>
        <p:nvSpPr>
          <p:cNvPr id="64" name="Google Shape;64;p13"/>
          <p:cNvSpPr txBox="1">
            <a:spLocks noGrp="1"/>
          </p:cNvSpPr>
          <p:nvPr>
            <p:ph type="subTitle" idx="1"/>
          </p:nvPr>
        </p:nvSpPr>
        <p:spPr>
          <a:xfrm>
            <a:off x="5413150" y="2856400"/>
            <a:ext cx="2207100" cy="158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a:latin typeface="Times New Roman"/>
                <a:ea typeface="Times New Roman"/>
                <a:cs typeface="Times New Roman"/>
                <a:sym typeface="Times New Roman"/>
              </a:rPr>
              <a:t>Group 2</a:t>
            </a:r>
            <a:endParaRPr sz="1600" dirty="0">
              <a:latin typeface="Times New Roman"/>
              <a:ea typeface="Times New Roman"/>
              <a:cs typeface="Times New Roman"/>
              <a:sym typeface="Times New Roman"/>
            </a:endParaRPr>
          </a:p>
          <a:p>
            <a:pPr marL="0" lvl="0" indent="0" algn="l" rtl="0">
              <a:spcBef>
                <a:spcPts val="0"/>
              </a:spcBef>
              <a:spcAft>
                <a:spcPts val="0"/>
              </a:spcAft>
              <a:buNone/>
            </a:pPr>
            <a:r>
              <a:rPr lang="en-GB" sz="1600" dirty="0">
                <a:latin typeface="Times New Roman"/>
                <a:ea typeface="Times New Roman"/>
                <a:cs typeface="Times New Roman"/>
                <a:sym typeface="Times New Roman"/>
              </a:rPr>
              <a:t>1. Sheetal Chowdhary </a:t>
            </a:r>
            <a:endParaRPr sz="1600" dirty="0">
              <a:latin typeface="Times New Roman"/>
              <a:ea typeface="Times New Roman"/>
              <a:cs typeface="Times New Roman"/>
              <a:sym typeface="Times New Roman"/>
            </a:endParaRPr>
          </a:p>
          <a:p>
            <a:pPr marL="0" lvl="0" indent="0" algn="l" rtl="0">
              <a:spcBef>
                <a:spcPts val="0"/>
              </a:spcBef>
              <a:spcAft>
                <a:spcPts val="0"/>
              </a:spcAft>
              <a:buNone/>
            </a:pPr>
            <a:r>
              <a:rPr lang="en-GB" sz="1600" dirty="0">
                <a:latin typeface="Times New Roman"/>
                <a:ea typeface="Times New Roman"/>
                <a:cs typeface="Times New Roman"/>
                <a:sym typeface="Times New Roman"/>
              </a:rPr>
              <a:t>2. Dhwani Gandhi </a:t>
            </a:r>
          </a:p>
          <a:p>
            <a:pPr marL="0" lvl="0" indent="0" algn="l" rtl="0">
              <a:spcBef>
                <a:spcPts val="0"/>
              </a:spcBef>
              <a:spcAft>
                <a:spcPts val="0"/>
              </a:spcAft>
              <a:buNone/>
            </a:pPr>
            <a:r>
              <a:rPr lang="en-GB" sz="1600" dirty="0">
                <a:latin typeface="Times New Roman"/>
                <a:ea typeface="Times New Roman"/>
                <a:cs typeface="Times New Roman"/>
                <a:sym typeface="Times New Roman"/>
              </a:rPr>
              <a:t>3. </a:t>
            </a:r>
            <a:r>
              <a:rPr lang="en-GB" sz="1600" dirty="0" err="1">
                <a:latin typeface="Times New Roman"/>
                <a:ea typeface="Times New Roman"/>
                <a:cs typeface="Times New Roman"/>
                <a:sym typeface="Times New Roman"/>
              </a:rPr>
              <a:t>Rashika</a:t>
            </a:r>
            <a:r>
              <a:rPr lang="en-GB" sz="1600" dirty="0">
                <a:latin typeface="Times New Roman"/>
                <a:ea typeface="Times New Roman"/>
                <a:cs typeface="Times New Roman"/>
                <a:sym typeface="Times New Roman"/>
              </a:rPr>
              <a:t> Singh</a:t>
            </a:r>
            <a:endParaRPr sz="1600" dirty="0">
              <a:latin typeface="Times New Roman"/>
              <a:ea typeface="Times New Roman"/>
              <a:cs typeface="Times New Roman"/>
              <a:sym typeface="Times New Roman"/>
            </a:endParaRPr>
          </a:p>
          <a:p>
            <a:pPr marL="0" lvl="0" indent="0" algn="l" rtl="0">
              <a:spcBef>
                <a:spcPts val="0"/>
              </a:spcBef>
              <a:spcAft>
                <a:spcPts val="0"/>
              </a:spcAft>
              <a:buNone/>
            </a:pPr>
            <a:r>
              <a:rPr lang="en-GB" sz="1600" dirty="0">
                <a:latin typeface="Times New Roman"/>
                <a:ea typeface="Times New Roman"/>
                <a:cs typeface="Times New Roman"/>
                <a:sym typeface="Times New Roman"/>
              </a:rPr>
              <a:t>4. Karan Ashar</a:t>
            </a:r>
            <a:endParaRPr sz="1600" dirty="0">
              <a:latin typeface="Times New Roman"/>
              <a:ea typeface="Times New Roman"/>
              <a:cs typeface="Times New Roman"/>
              <a:sym typeface="Times New Roman"/>
            </a:endParaRPr>
          </a:p>
          <a:p>
            <a:pPr marL="0" indent="0" algn="l"/>
            <a:r>
              <a:rPr lang="en-GB" sz="1600" dirty="0">
                <a:latin typeface="Times New Roman"/>
                <a:ea typeface="Times New Roman"/>
                <a:cs typeface="Times New Roman"/>
                <a:sym typeface="Times New Roman"/>
              </a:rPr>
              <a:t>5. </a:t>
            </a:r>
            <a:r>
              <a:rPr lang="en-GB" sz="1600" dirty="0" err="1">
                <a:latin typeface="Times New Roman"/>
                <a:ea typeface="Times New Roman"/>
                <a:cs typeface="Times New Roman"/>
                <a:sym typeface="Times New Roman"/>
              </a:rPr>
              <a:t>Sharvil</a:t>
            </a:r>
            <a:r>
              <a:rPr lang="en-GB" sz="1600" dirty="0">
                <a:latin typeface="Times New Roman"/>
                <a:ea typeface="Times New Roman"/>
                <a:cs typeface="Times New Roman"/>
                <a:sym typeface="Times New Roman"/>
              </a:rPr>
              <a:t> </a:t>
            </a:r>
            <a:r>
              <a:rPr lang="en-GB" sz="1600" dirty="0" err="1">
                <a:latin typeface="Times New Roman"/>
                <a:ea typeface="Times New Roman"/>
                <a:cs typeface="Times New Roman"/>
                <a:sym typeface="Times New Roman"/>
              </a:rPr>
              <a:t>Turbadkar</a:t>
            </a:r>
            <a:endParaRPr lang="en-GB" sz="1600" dirty="0">
              <a:latin typeface="Times New Roman"/>
              <a:ea typeface="Times New Roman"/>
              <a:cs typeface="Times New Roman"/>
              <a:sym typeface="Times New Roman"/>
            </a:endParaRPr>
          </a:p>
          <a:p>
            <a:pPr marL="0" lvl="0" indent="0" algn="l" rtl="0">
              <a:spcBef>
                <a:spcPts val="0"/>
              </a:spcBef>
              <a:spcAft>
                <a:spcPts val="0"/>
              </a:spcAft>
              <a:buNone/>
            </a:pPr>
            <a:endParaRPr sz="1600" dirty="0">
              <a:latin typeface="Times New Roman"/>
              <a:ea typeface="Times New Roman"/>
              <a:cs typeface="Times New Roman"/>
              <a:sym typeface="Times New Roman"/>
            </a:endParaRPr>
          </a:p>
        </p:txBody>
      </p:sp>
      <p:sp>
        <p:nvSpPr>
          <p:cNvPr id="65" name="Google Shape;65;p13"/>
          <p:cNvSpPr txBox="1"/>
          <p:nvPr/>
        </p:nvSpPr>
        <p:spPr>
          <a:xfrm>
            <a:off x="2576750" y="1797725"/>
            <a:ext cx="3335700" cy="68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100">
                <a:solidFill>
                  <a:srgbClr val="FFFFFF"/>
                </a:solidFill>
                <a:latin typeface="Times New Roman"/>
                <a:ea typeface="Times New Roman"/>
                <a:cs typeface="Times New Roman"/>
                <a:sym typeface="Times New Roman"/>
              </a:rPr>
              <a:t>FudgeMart Corporation</a:t>
            </a:r>
            <a:endParaRPr sz="2100">
              <a:solidFill>
                <a:srgbClr val="FFFFF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469400" y="139825"/>
            <a:ext cx="8213700" cy="62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latin typeface="Times New Roman"/>
                <a:ea typeface="Times New Roman"/>
                <a:cs typeface="Times New Roman"/>
                <a:sym typeface="Times New Roman"/>
              </a:rPr>
              <a:t>Fudge Sales</a:t>
            </a:r>
            <a:endParaRPr>
              <a:latin typeface="Times New Roman"/>
              <a:ea typeface="Times New Roman"/>
              <a:cs typeface="Times New Roman"/>
              <a:sym typeface="Times New Roman"/>
            </a:endParaRPr>
          </a:p>
        </p:txBody>
      </p:sp>
      <p:pic>
        <p:nvPicPr>
          <p:cNvPr id="131" name="Google Shape;131;p22"/>
          <p:cNvPicPr preferRelativeResize="0"/>
          <p:nvPr/>
        </p:nvPicPr>
        <p:blipFill rotWithShape="1">
          <a:blip r:embed="rId3">
            <a:alphaModFix/>
          </a:blip>
          <a:srcRect l="-2883" t="1090" r="978" b="-2996"/>
          <a:stretch/>
        </p:blipFill>
        <p:spPr>
          <a:xfrm>
            <a:off x="944375" y="932675"/>
            <a:ext cx="7255247" cy="4070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1408225" y="156875"/>
            <a:ext cx="6941100" cy="5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latin typeface="Times New Roman"/>
                <a:ea typeface="Times New Roman"/>
                <a:cs typeface="Times New Roman"/>
                <a:sym typeface="Times New Roman"/>
              </a:rPr>
              <a:t>Demand of Products </a:t>
            </a:r>
            <a:endParaRPr>
              <a:latin typeface="Times New Roman"/>
              <a:ea typeface="Times New Roman"/>
              <a:cs typeface="Times New Roman"/>
              <a:sym typeface="Times New Roman"/>
            </a:endParaRPr>
          </a:p>
        </p:txBody>
      </p:sp>
      <p:pic>
        <p:nvPicPr>
          <p:cNvPr id="137" name="Google Shape;137;p23"/>
          <p:cNvPicPr preferRelativeResize="0"/>
          <p:nvPr/>
        </p:nvPicPr>
        <p:blipFill>
          <a:blip r:embed="rId3">
            <a:alphaModFix/>
          </a:blip>
          <a:stretch>
            <a:fillRect/>
          </a:stretch>
        </p:blipFill>
        <p:spPr>
          <a:xfrm>
            <a:off x="2257150" y="915500"/>
            <a:ext cx="5076075" cy="4028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460950" y="179775"/>
            <a:ext cx="8222100" cy="58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latin typeface="Times New Roman"/>
                <a:ea typeface="Times New Roman"/>
                <a:cs typeface="Times New Roman"/>
                <a:sym typeface="Times New Roman"/>
              </a:rPr>
              <a:t>FudgeMart Sales Analysis</a:t>
            </a:r>
            <a:endParaRPr>
              <a:latin typeface="Times New Roman"/>
              <a:ea typeface="Times New Roman"/>
              <a:cs typeface="Times New Roman"/>
              <a:sym typeface="Times New Roman"/>
            </a:endParaRPr>
          </a:p>
        </p:txBody>
      </p:sp>
      <p:pic>
        <p:nvPicPr>
          <p:cNvPr id="143" name="Google Shape;143;p24"/>
          <p:cNvPicPr preferRelativeResize="0"/>
          <p:nvPr/>
        </p:nvPicPr>
        <p:blipFill>
          <a:blip r:embed="rId3">
            <a:alphaModFix/>
          </a:blip>
          <a:stretch>
            <a:fillRect/>
          </a:stretch>
        </p:blipFill>
        <p:spPr>
          <a:xfrm>
            <a:off x="1242900" y="888875"/>
            <a:ext cx="7126926" cy="395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title"/>
          </p:nvPr>
        </p:nvSpPr>
        <p:spPr>
          <a:xfrm>
            <a:off x="460950" y="55600"/>
            <a:ext cx="8222100" cy="64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latin typeface="Times New Roman"/>
                <a:ea typeface="Times New Roman"/>
                <a:cs typeface="Times New Roman"/>
                <a:sym typeface="Times New Roman"/>
              </a:rPr>
              <a:t>FudgeFlix Sales by Year</a:t>
            </a:r>
            <a:endParaRPr>
              <a:latin typeface="Times New Roman"/>
              <a:ea typeface="Times New Roman"/>
              <a:cs typeface="Times New Roman"/>
              <a:sym typeface="Times New Roman"/>
            </a:endParaRPr>
          </a:p>
        </p:txBody>
      </p:sp>
      <p:pic>
        <p:nvPicPr>
          <p:cNvPr id="149" name="Google Shape;149;p25"/>
          <p:cNvPicPr preferRelativeResize="0"/>
          <p:nvPr/>
        </p:nvPicPr>
        <p:blipFill>
          <a:blip r:embed="rId3">
            <a:alphaModFix/>
          </a:blip>
          <a:stretch>
            <a:fillRect/>
          </a:stretch>
        </p:blipFill>
        <p:spPr>
          <a:xfrm>
            <a:off x="1098600" y="928350"/>
            <a:ext cx="7224527" cy="4015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title"/>
          </p:nvPr>
        </p:nvSpPr>
        <p:spPr>
          <a:xfrm>
            <a:off x="460950" y="176150"/>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latin typeface="Times New Roman"/>
                <a:ea typeface="Times New Roman"/>
                <a:cs typeface="Times New Roman"/>
                <a:sym typeface="Times New Roman"/>
              </a:rPr>
              <a:t>FudgeMart Top 10 Sales</a:t>
            </a:r>
            <a:endParaRPr>
              <a:latin typeface="Times New Roman"/>
              <a:ea typeface="Times New Roman"/>
              <a:cs typeface="Times New Roman"/>
              <a:sym typeface="Times New Roman"/>
            </a:endParaRPr>
          </a:p>
        </p:txBody>
      </p:sp>
      <p:pic>
        <p:nvPicPr>
          <p:cNvPr id="155" name="Google Shape;155;p26"/>
          <p:cNvPicPr preferRelativeResize="0"/>
          <p:nvPr/>
        </p:nvPicPr>
        <p:blipFill>
          <a:blip r:embed="rId3">
            <a:alphaModFix/>
          </a:blip>
          <a:stretch>
            <a:fillRect/>
          </a:stretch>
        </p:blipFill>
        <p:spPr>
          <a:xfrm>
            <a:off x="1210975" y="943850"/>
            <a:ext cx="7075874" cy="3994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460950" y="115900"/>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latin typeface="Times New Roman"/>
                <a:ea typeface="Times New Roman"/>
                <a:cs typeface="Times New Roman"/>
                <a:sym typeface="Times New Roman"/>
              </a:rPr>
              <a:t>FudgeFlix Top 10 Sales</a:t>
            </a:r>
            <a:endParaRPr>
              <a:latin typeface="Times New Roman"/>
              <a:ea typeface="Times New Roman"/>
              <a:cs typeface="Times New Roman"/>
              <a:sym typeface="Times New Roman"/>
            </a:endParaRPr>
          </a:p>
        </p:txBody>
      </p:sp>
      <p:pic>
        <p:nvPicPr>
          <p:cNvPr id="161" name="Google Shape;161;p27"/>
          <p:cNvPicPr preferRelativeResize="0"/>
          <p:nvPr/>
        </p:nvPicPr>
        <p:blipFill>
          <a:blip r:embed="rId3">
            <a:alphaModFix/>
          </a:blip>
          <a:stretch>
            <a:fillRect/>
          </a:stretch>
        </p:blipFill>
        <p:spPr>
          <a:xfrm>
            <a:off x="1217950" y="948800"/>
            <a:ext cx="7212550" cy="4049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533750" y="159800"/>
            <a:ext cx="8222100" cy="579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latin typeface="Times New Roman"/>
                <a:ea typeface="Times New Roman"/>
                <a:cs typeface="Times New Roman"/>
                <a:sym typeface="Times New Roman"/>
              </a:rPr>
              <a:t>Time-Sales Report</a:t>
            </a:r>
            <a:endParaRPr>
              <a:latin typeface="Times New Roman"/>
              <a:ea typeface="Times New Roman"/>
              <a:cs typeface="Times New Roman"/>
              <a:sym typeface="Times New Roman"/>
            </a:endParaRPr>
          </a:p>
        </p:txBody>
      </p:sp>
      <p:pic>
        <p:nvPicPr>
          <p:cNvPr id="167" name="Google Shape;167;p28"/>
          <p:cNvPicPr preferRelativeResize="0"/>
          <p:nvPr/>
        </p:nvPicPr>
        <p:blipFill>
          <a:blip r:embed="rId3">
            <a:alphaModFix/>
          </a:blip>
          <a:stretch>
            <a:fillRect/>
          </a:stretch>
        </p:blipFill>
        <p:spPr>
          <a:xfrm>
            <a:off x="1250550" y="891500"/>
            <a:ext cx="7228453" cy="4099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a:spLocks noGrp="1"/>
          </p:cNvSpPr>
          <p:nvPr>
            <p:ph type="title"/>
          </p:nvPr>
        </p:nvSpPr>
        <p:spPr>
          <a:xfrm>
            <a:off x="387900" y="268250"/>
            <a:ext cx="83682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latin typeface="Times New Roman"/>
                <a:ea typeface="Times New Roman"/>
                <a:cs typeface="Times New Roman"/>
                <a:sym typeface="Times New Roman"/>
              </a:rPr>
              <a:t>Weekday Report</a:t>
            </a:r>
            <a:endParaRPr>
              <a:latin typeface="Times New Roman"/>
              <a:ea typeface="Times New Roman"/>
              <a:cs typeface="Times New Roman"/>
              <a:sym typeface="Times New Roman"/>
            </a:endParaRPr>
          </a:p>
        </p:txBody>
      </p:sp>
      <p:pic>
        <p:nvPicPr>
          <p:cNvPr id="173" name="Google Shape;173;p29"/>
          <p:cNvPicPr preferRelativeResize="0"/>
          <p:nvPr/>
        </p:nvPicPr>
        <p:blipFill>
          <a:blip r:embed="rId3">
            <a:alphaModFix/>
          </a:blip>
          <a:stretch>
            <a:fillRect/>
          </a:stretch>
        </p:blipFill>
        <p:spPr>
          <a:xfrm>
            <a:off x="1160950" y="1162775"/>
            <a:ext cx="7056186" cy="3884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xfrm>
            <a:off x="387900" y="458025"/>
            <a:ext cx="8368200" cy="6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Times New Roman"/>
                <a:ea typeface="Times New Roman"/>
                <a:cs typeface="Times New Roman"/>
                <a:sym typeface="Times New Roman"/>
              </a:rPr>
              <a:t>Recommendations</a:t>
            </a:r>
            <a:endParaRPr>
              <a:latin typeface="Times New Roman"/>
              <a:ea typeface="Times New Roman"/>
              <a:cs typeface="Times New Roman"/>
              <a:sym typeface="Times New Roman"/>
            </a:endParaRPr>
          </a:p>
        </p:txBody>
      </p:sp>
      <p:sp>
        <p:nvSpPr>
          <p:cNvPr id="179" name="Google Shape;179;p30"/>
          <p:cNvSpPr txBox="1">
            <a:spLocks noGrp="1"/>
          </p:cNvSpPr>
          <p:nvPr>
            <p:ph type="body" idx="1"/>
          </p:nvPr>
        </p:nvSpPr>
        <p:spPr>
          <a:xfrm>
            <a:off x="337975" y="1469849"/>
            <a:ext cx="8368200" cy="3078900"/>
          </a:xfrm>
          <a:prstGeom prst="rect">
            <a:avLst/>
          </a:prstGeom>
        </p:spPr>
        <p:txBody>
          <a:bodyPr spcFirstLastPara="1" wrap="square" lIns="91425" tIns="91425" rIns="91425" bIns="91425" anchor="t" anchorCtr="0">
            <a:noAutofit/>
          </a:bodyPr>
          <a:lstStyle/>
          <a:p>
            <a:pPr marL="457200" lvl="0" indent="-361950" algn="just" rtl="0">
              <a:spcBef>
                <a:spcPts val="0"/>
              </a:spcBef>
              <a:spcAft>
                <a:spcPts val="0"/>
              </a:spcAft>
              <a:buSzPts val="2100"/>
              <a:buFont typeface="Times New Roman"/>
              <a:buChar char="●"/>
            </a:pPr>
            <a:r>
              <a:rPr lang="en-GB" sz="2100">
                <a:latin typeface="Times New Roman"/>
                <a:ea typeface="Times New Roman"/>
                <a:cs typeface="Times New Roman"/>
                <a:sym typeface="Times New Roman"/>
              </a:rPr>
              <a:t>Fudge Corporation need to increase sales as the forecast is showing a downward trend.</a:t>
            </a:r>
            <a:endParaRPr sz="2100">
              <a:latin typeface="Times New Roman"/>
              <a:ea typeface="Times New Roman"/>
              <a:cs typeface="Times New Roman"/>
              <a:sym typeface="Times New Roman"/>
            </a:endParaRPr>
          </a:p>
          <a:p>
            <a:pPr marL="457200" lvl="0" indent="-361950" algn="just" rtl="0">
              <a:spcBef>
                <a:spcPts val="0"/>
              </a:spcBef>
              <a:spcAft>
                <a:spcPts val="0"/>
              </a:spcAft>
              <a:buSzPts val="2100"/>
              <a:buFont typeface="Times New Roman"/>
              <a:buChar char="●"/>
            </a:pPr>
            <a:r>
              <a:rPr lang="en-GB" sz="2100">
                <a:latin typeface="Times New Roman"/>
                <a:ea typeface="Times New Roman"/>
                <a:cs typeface="Times New Roman"/>
                <a:sym typeface="Times New Roman"/>
              </a:rPr>
              <a:t>Financial easing on products </a:t>
            </a:r>
            <a:endParaRPr sz="2100">
              <a:latin typeface="Times New Roman"/>
              <a:ea typeface="Times New Roman"/>
              <a:cs typeface="Times New Roman"/>
              <a:sym typeface="Times New Roman"/>
            </a:endParaRPr>
          </a:p>
          <a:p>
            <a:pPr marL="457200" lvl="0" indent="-361950" algn="just" rtl="0">
              <a:spcBef>
                <a:spcPts val="0"/>
              </a:spcBef>
              <a:spcAft>
                <a:spcPts val="0"/>
              </a:spcAft>
              <a:buSzPts val="2100"/>
              <a:buFont typeface="Times New Roman"/>
              <a:buChar char="●"/>
            </a:pPr>
            <a:r>
              <a:rPr lang="en-GB" sz="2100">
                <a:latin typeface="Times New Roman"/>
                <a:ea typeface="Times New Roman"/>
                <a:cs typeface="Times New Roman"/>
                <a:sym typeface="Times New Roman"/>
              </a:rPr>
              <a:t>Extensive PR Campaigns in midwestern and southeastern states like Texas,Arkansas,Iowa</a:t>
            </a:r>
            <a:endParaRPr sz="2100">
              <a:latin typeface="Times New Roman"/>
              <a:ea typeface="Times New Roman"/>
              <a:cs typeface="Times New Roman"/>
              <a:sym typeface="Times New Roman"/>
            </a:endParaRPr>
          </a:p>
          <a:p>
            <a:pPr marL="457200" lvl="0" indent="-361950" algn="just" rtl="0">
              <a:spcBef>
                <a:spcPts val="0"/>
              </a:spcBef>
              <a:spcAft>
                <a:spcPts val="0"/>
              </a:spcAft>
              <a:buSzPts val="2100"/>
              <a:buFont typeface="Times New Roman"/>
              <a:buChar char="●"/>
            </a:pPr>
            <a:r>
              <a:rPr lang="en-GB" sz="2100">
                <a:latin typeface="Times New Roman"/>
                <a:ea typeface="Times New Roman"/>
                <a:cs typeface="Times New Roman"/>
                <a:sym typeface="Times New Roman"/>
              </a:rPr>
              <a:t>Make Premium Rentals and Rentals more affordable to boost sales</a:t>
            </a:r>
            <a:endParaRPr sz="2100">
              <a:latin typeface="Times New Roman"/>
              <a:ea typeface="Times New Roman"/>
              <a:cs typeface="Times New Roman"/>
              <a:sym typeface="Times New Roman"/>
            </a:endParaRPr>
          </a:p>
          <a:p>
            <a:pPr marL="457200" lvl="0" indent="-361950" algn="just" rtl="0">
              <a:spcBef>
                <a:spcPts val="0"/>
              </a:spcBef>
              <a:spcAft>
                <a:spcPts val="0"/>
              </a:spcAft>
              <a:buSzPts val="2100"/>
              <a:buFont typeface="Times New Roman"/>
              <a:buChar char="●"/>
            </a:pPr>
            <a:r>
              <a:rPr lang="en-GB" sz="2100">
                <a:latin typeface="Times New Roman"/>
                <a:ea typeface="Times New Roman"/>
                <a:cs typeface="Times New Roman"/>
                <a:sym typeface="Times New Roman"/>
              </a:rPr>
              <a:t>Market Clothing only in areas where it is a luxury like California</a:t>
            </a:r>
            <a:endParaRPr sz="2100">
              <a:latin typeface="Times New Roman"/>
              <a:ea typeface="Times New Roman"/>
              <a:cs typeface="Times New Roman"/>
              <a:sym typeface="Times New Roman"/>
            </a:endParaRPr>
          </a:p>
          <a:p>
            <a:pPr marL="0" lvl="0" indent="0" algn="just" rtl="0">
              <a:spcBef>
                <a:spcPts val="1600"/>
              </a:spcBef>
              <a:spcAft>
                <a:spcPts val="0"/>
              </a:spcAft>
              <a:buNone/>
            </a:pPr>
            <a:endParaRPr sz="2100">
              <a:latin typeface="Times New Roman"/>
              <a:ea typeface="Times New Roman"/>
              <a:cs typeface="Times New Roman"/>
              <a:sym typeface="Times New Roman"/>
            </a:endParaRPr>
          </a:p>
          <a:p>
            <a:pPr marL="0" lvl="0" indent="0" algn="just" rtl="0">
              <a:spcBef>
                <a:spcPts val="1600"/>
              </a:spcBef>
              <a:spcAft>
                <a:spcPts val="1600"/>
              </a:spcAft>
              <a:buNone/>
            </a:pPr>
            <a:endParaRPr sz="21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txBox="1">
            <a:spLocks noGrp="1"/>
          </p:cNvSpPr>
          <p:nvPr>
            <p:ph type="title"/>
          </p:nvPr>
        </p:nvSpPr>
        <p:spPr>
          <a:xfrm>
            <a:off x="2577500" y="1885425"/>
            <a:ext cx="4477800" cy="77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5400"/>
              <a:t>Thank You</a:t>
            </a:r>
            <a:endParaRPr sz="5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latin typeface="Times New Roman"/>
                <a:ea typeface="Times New Roman"/>
                <a:cs typeface="Times New Roman"/>
                <a:sym typeface="Times New Roman"/>
              </a:rPr>
              <a:t>Business Case</a:t>
            </a:r>
            <a:endParaRPr>
              <a:latin typeface="Times New Roman"/>
              <a:ea typeface="Times New Roman"/>
              <a:cs typeface="Times New Roman"/>
              <a:sym typeface="Times New Roman"/>
            </a:endParaRPr>
          </a:p>
        </p:txBody>
      </p:sp>
      <p:sp>
        <p:nvSpPr>
          <p:cNvPr id="71" name="Google Shape;71;p14"/>
          <p:cNvSpPr txBox="1">
            <a:spLocks noGrp="1"/>
          </p:cNvSpPr>
          <p:nvPr>
            <p:ph type="body" idx="1"/>
          </p:nvPr>
        </p:nvSpPr>
        <p:spPr>
          <a:xfrm>
            <a:off x="387900" y="1388250"/>
            <a:ext cx="8368200" cy="2834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a:latin typeface="Times New Roman"/>
                <a:ea typeface="Times New Roman"/>
                <a:cs typeface="Times New Roman"/>
                <a:sym typeface="Times New Roman"/>
              </a:rPr>
              <a:t>Our Aim is to: </a:t>
            </a:r>
            <a:endParaRPr>
              <a:latin typeface="Times New Roman"/>
              <a:ea typeface="Times New Roman"/>
              <a:cs typeface="Times New Roman"/>
              <a:sym typeface="Times New Roman"/>
            </a:endParaRPr>
          </a:p>
          <a:p>
            <a:pPr marL="457200" lvl="0" indent="-342900" algn="just" rtl="0">
              <a:spcBef>
                <a:spcPts val="1600"/>
              </a:spcBef>
              <a:spcAft>
                <a:spcPts val="0"/>
              </a:spcAft>
              <a:buSzPts val="1800"/>
              <a:buFont typeface="Times New Roman"/>
              <a:buChar char="●"/>
            </a:pPr>
            <a:r>
              <a:rPr lang="en-GB">
                <a:latin typeface="Times New Roman"/>
                <a:ea typeface="Times New Roman"/>
                <a:cs typeface="Times New Roman"/>
                <a:sym typeface="Times New Roman"/>
              </a:rPr>
              <a:t>Analyze the needs of Data Warehouse.</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GB">
                <a:latin typeface="Times New Roman"/>
                <a:ea typeface="Times New Roman"/>
                <a:cs typeface="Times New Roman"/>
                <a:sym typeface="Times New Roman"/>
              </a:rPr>
              <a:t>Improve Sales Business Process for the Fudge Corporation.</a:t>
            </a:r>
            <a:endParaRPr>
              <a:latin typeface="Times New Roman"/>
              <a:ea typeface="Times New Roman"/>
              <a:cs typeface="Times New Roman"/>
              <a:sym typeface="Times New Roman"/>
            </a:endParaRPr>
          </a:p>
          <a:p>
            <a:pPr marL="457200" lvl="0" indent="-342900" algn="just" rtl="0">
              <a:lnSpc>
                <a:spcPct val="100000"/>
              </a:lnSpc>
              <a:spcBef>
                <a:spcPts val="0"/>
              </a:spcBef>
              <a:spcAft>
                <a:spcPts val="0"/>
              </a:spcAft>
              <a:buSzPts val="1800"/>
              <a:buFont typeface="Times New Roman"/>
              <a:buChar char="●"/>
            </a:pPr>
            <a:r>
              <a:rPr lang="en-GB">
                <a:latin typeface="Times New Roman"/>
                <a:ea typeface="Times New Roman"/>
                <a:cs typeface="Times New Roman"/>
                <a:sym typeface="Times New Roman"/>
              </a:rPr>
              <a:t>Create an Integrated, Subject-Oriented, Non-Volatile, Time-Variant </a:t>
            </a:r>
            <a:endParaRPr>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r>
              <a:rPr lang="en-GB">
                <a:latin typeface="Times New Roman"/>
                <a:ea typeface="Times New Roman"/>
                <a:cs typeface="Times New Roman"/>
                <a:sym typeface="Times New Roman"/>
              </a:rPr>
              <a:t>Data Warehouse by integrating two sources Fudgeflix and Fudgemart.</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GB">
                <a:latin typeface="Times New Roman"/>
                <a:ea typeface="Times New Roman"/>
                <a:cs typeface="Times New Roman"/>
                <a:sym typeface="Times New Roman"/>
              </a:rPr>
              <a:t>Analyze the Sales of Fudge Corporation using a Business Intelligence Tool</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GB">
                <a:latin typeface="Times New Roman"/>
                <a:ea typeface="Times New Roman"/>
                <a:cs typeface="Times New Roman"/>
                <a:sym typeface="Times New Roman"/>
              </a:rPr>
              <a:t>Make Business Recommendations to higher authority for boosting Sales in the coming fiscal year.</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latin typeface="Times New Roman"/>
                <a:ea typeface="Times New Roman"/>
                <a:cs typeface="Times New Roman"/>
                <a:sym typeface="Times New Roman"/>
              </a:rPr>
              <a:t>What is FudgeMart and FudgeFlix?</a:t>
            </a:r>
            <a:endParaRPr>
              <a:latin typeface="Times New Roman"/>
              <a:ea typeface="Times New Roman"/>
              <a:cs typeface="Times New Roman"/>
              <a:sym typeface="Times New Roman"/>
            </a:endParaRPr>
          </a:p>
        </p:txBody>
      </p:sp>
      <p:sp>
        <p:nvSpPr>
          <p:cNvPr id="77" name="Google Shape;77;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Font typeface="Times New Roman"/>
              <a:buChar char="●"/>
            </a:pPr>
            <a:r>
              <a:rPr lang="en-GB">
                <a:latin typeface="Times New Roman"/>
                <a:ea typeface="Times New Roman"/>
                <a:cs typeface="Times New Roman"/>
                <a:sym typeface="Times New Roman"/>
              </a:rPr>
              <a:t>Fudgemart is an e-commerce business which involves buying and selling of products. </a:t>
            </a:r>
            <a:endParaRPr>
              <a:latin typeface="Times New Roman"/>
              <a:ea typeface="Times New Roman"/>
              <a:cs typeface="Times New Roman"/>
              <a:sym typeface="Times New Roman"/>
            </a:endParaRPr>
          </a:p>
          <a:p>
            <a:pPr marL="457200" lvl="0" indent="-374650" algn="l" rtl="0">
              <a:spcBef>
                <a:spcPts val="0"/>
              </a:spcBef>
              <a:spcAft>
                <a:spcPts val="0"/>
              </a:spcAft>
              <a:buSzPts val="2300"/>
              <a:buFont typeface="Times New Roman"/>
              <a:buChar char="●"/>
            </a:pPr>
            <a:r>
              <a:rPr lang="en-GB">
                <a:latin typeface="Times New Roman"/>
                <a:ea typeface="Times New Roman"/>
                <a:cs typeface="Times New Roman"/>
                <a:sym typeface="Times New Roman"/>
              </a:rPr>
              <a:t>It consists of information on products, categories, vendors, employees, orders placed by customers along with the customer details and their credit card details. </a:t>
            </a:r>
            <a:endParaRPr sz="23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GB">
                <a:latin typeface="Times New Roman"/>
                <a:ea typeface="Times New Roman"/>
                <a:cs typeface="Times New Roman"/>
                <a:sym typeface="Times New Roman"/>
              </a:rPr>
              <a:t>Fudgeflix is a movie rental space where users can subscribe to a plan to watch movies and tv shows. </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a:latin typeface="Times New Roman"/>
                <a:ea typeface="Times New Roman"/>
                <a:cs typeface="Times New Roman"/>
                <a:sym typeface="Times New Roman"/>
              </a:rPr>
              <a:t>The database consists of user accounts, the plans they subscribe, billing information. It also has various details of the movies and tv shows available.</a:t>
            </a:r>
            <a:endParaRPr>
              <a:latin typeface="Times New Roman"/>
              <a:ea typeface="Times New Roman"/>
              <a:cs typeface="Times New Roman"/>
              <a:sym typeface="Times New Roman"/>
            </a:endParaRPr>
          </a:p>
          <a:p>
            <a:pPr marL="0" lvl="0" indent="0" algn="just" rtl="0">
              <a:spcBef>
                <a:spcPts val="1600"/>
              </a:spcBef>
              <a:spcAft>
                <a:spcPts val="1600"/>
              </a:spcAft>
              <a:buNone/>
            </a:pP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latin typeface="Times New Roman"/>
                <a:ea typeface="Times New Roman"/>
                <a:cs typeface="Times New Roman"/>
                <a:sym typeface="Times New Roman"/>
              </a:rPr>
              <a:t>Business Questions</a:t>
            </a:r>
            <a:endParaRPr>
              <a:latin typeface="Times New Roman"/>
              <a:ea typeface="Times New Roman"/>
              <a:cs typeface="Times New Roman"/>
              <a:sym typeface="Times New Roman"/>
            </a:endParaRPr>
          </a:p>
        </p:txBody>
      </p:sp>
      <p:sp>
        <p:nvSpPr>
          <p:cNvPr id="83" name="Google Shape;83;p16"/>
          <p:cNvSpPr txBox="1">
            <a:spLocks noGrp="1"/>
          </p:cNvSpPr>
          <p:nvPr>
            <p:ph type="body" idx="1"/>
          </p:nvPr>
        </p:nvSpPr>
        <p:spPr>
          <a:xfrm>
            <a:off x="387900" y="1610725"/>
            <a:ext cx="8368200" cy="2673300"/>
          </a:xfrm>
          <a:prstGeom prst="rect">
            <a:avLst/>
          </a:prstGeom>
        </p:spPr>
        <p:txBody>
          <a:bodyPr spcFirstLastPara="1" wrap="square" lIns="91425" tIns="91425" rIns="91425" bIns="91425" anchor="t" anchorCtr="0">
            <a:noAutofit/>
          </a:bodyPr>
          <a:lstStyle/>
          <a:p>
            <a:pPr marL="457200" lvl="0" indent="-355600" algn="just" rtl="0">
              <a:spcBef>
                <a:spcPts val="0"/>
              </a:spcBef>
              <a:spcAft>
                <a:spcPts val="0"/>
              </a:spcAft>
              <a:buSzPts val="2000"/>
              <a:buFont typeface="Times New Roman"/>
              <a:buChar char="●"/>
            </a:pPr>
            <a:r>
              <a:rPr lang="en-GB" sz="2000">
                <a:latin typeface="Times New Roman"/>
                <a:ea typeface="Times New Roman"/>
                <a:cs typeface="Times New Roman"/>
                <a:sym typeface="Times New Roman"/>
              </a:rPr>
              <a:t>Who are the top 10 customers for the company?</a:t>
            </a:r>
            <a:endParaRPr sz="2000">
              <a:latin typeface="Times New Roman"/>
              <a:ea typeface="Times New Roman"/>
              <a:cs typeface="Times New Roman"/>
              <a:sym typeface="Times New Roman"/>
            </a:endParaRPr>
          </a:p>
          <a:p>
            <a:pPr marL="457200" lvl="0" indent="-355600" algn="just" rtl="0">
              <a:spcBef>
                <a:spcPts val="0"/>
              </a:spcBef>
              <a:spcAft>
                <a:spcPts val="0"/>
              </a:spcAft>
              <a:buSzPts val="2000"/>
              <a:buFont typeface="Times New Roman"/>
              <a:buChar char="●"/>
            </a:pPr>
            <a:r>
              <a:rPr lang="en-GB" sz="2000">
                <a:latin typeface="Times New Roman"/>
                <a:ea typeface="Times New Roman"/>
                <a:cs typeface="Times New Roman"/>
                <a:sym typeface="Times New Roman"/>
              </a:rPr>
              <a:t>Which are the products that have generated least revenue for the company?</a:t>
            </a:r>
            <a:endParaRPr sz="2000">
              <a:latin typeface="Times New Roman"/>
              <a:ea typeface="Times New Roman"/>
              <a:cs typeface="Times New Roman"/>
              <a:sym typeface="Times New Roman"/>
            </a:endParaRPr>
          </a:p>
          <a:p>
            <a:pPr marL="457200" lvl="0" indent="-355600" algn="just" rtl="0">
              <a:spcBef>
                <a:spcPts val="0"/>
              </a:spcBef>
              <a:spcAft>
                <a:spcPts val="0"/>
              </a:spcAft>
              <a:buSzPts val="2000"/>
              <a:buFont typeface="Times New Roman"/>
              <a:buChar char="●"/>
            </a:pPr>
            <a:r>
              <a:rPr lang="en-GB" sz="2000">
                <a:latin typeface="Times New Roman"/>
                <a:ea typeface="Times New Roman"/>
                <a:cs typeface="Times New Roman"/>
                <a:sym typeface="Times New Roman"/>
              </a:rPr>
              <a:t>Which category of products are in high demand?</a:t>
            </a:r>
            <a:endParaRPr sz="2000">
              <a:latin typeface="Times New Roman"/>
              <a:ea typeface="Times New Roman"/>
              <a:cs typeface="Times New Roman"/>
              <a:sym typeface="Times New Roman"/>
            </a:endParaRPr>
          </a:p>
          <a:p>
            <a:pPr marL="457200" lvl="0" indent="-355600" algn="just" rtl="0">
              <a:spcBef>
                <a:spcPts val="0"/>
              </a:spcBef>
              <a:spcAft>
                <a:spcPts val="0"/>
              </a:spcAft>
              <a:buSzPts val="2000"/>
              <a:buFont typeface="Times New Roman"/>
              <a:buChar char="●"/>
            </a:pPr>
            <a:r>
              <a:rPr lang="en-GB" sz="2000">
                <a:latin typeface="Times New Roman"/>
                <a:ea typeface="Times New Roman"/>
                <a:cs typeface="Times New Roman"/>
                <a:sym typeface="Times New Roman"/>
              </a:rPr>
              <a:t>Which state is performing the best in terms of sales? </a:t>
            </a:r>
            <a:endParaRPr sz="2000">
              <a:latin typeface="Times New Roman"/>
              <a:ea typeface="Times New Roman"/>
              <a:cs typeface="Times New Roman"/>
              <a:sym typeface="Times New Roman"/>
            </a:endParaRPr>
          </a:p>
          <a:p>
            <a:pPr marL="457200" lvl="0" indent="-355600" algn="just" rtl="0">
              <a:spcBef>
                <a:spcPts val="0"/>
              </a:spcBef>
              <a:spcAft>
                <a:spcPts val="0"/>
              </a:spcAft>
              <a:buSzPts val="2000"/>
              <a:buFont typeface="Times New Roman"/>
              <a:buChar char="●"/>
            </a:pPr>
            <a:r>
              <a:rPr lang="en-GB" sz="2000">
                <a:latin typeface="Times New Roman"/>
                <a:ea typeface="Times New Roman"/>
                <a:cs typeface="Times New Roman"/>
                <a:sym typeface="Times New Roman"/>
              </a:rPr>
              <a:t>How is the company performance - Yearly, Quarterly, Monthly</a:t>
            </a:r>
            <a:endParaRPr sz="2000">
              <a:latin typeface="Times New Roman"/>
              <a:ea typeface="Times New Roman"/>
              <a:cs typeface="Times New Roman"/>
              <a:sym typeface="Times New Roman"/>
            </a:endParaRPr>
          </a:p>
          <a:p>
            <a:pPr marL="0" lvl="0" indent="0" algn="just" rtl="0">
              <a:spcBef>
                <a:spcPts val="1600"/>
              </a:spcBef>
              <a:spcAft>
                <a:spcPts val="1600"/>
              </a:spcAft>
              <a:buNone/>
            </a:pP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latin typeface="Times New Roman"/>
                <a:ea typeface="Times New Roman"/>
                <a:cs typeface="Times New Roman"/>
                <a:sym typeface="Times New Roman"/>
              </a:rPr>
              <a:t>How we achieved it?</a:t>
            </a:r>
            <a:endParaRPr>
              <a:latin typeface="Times New Roman"/>
              <a:ea typeface="Times New Roman"/>
              <a:cs typeface="Times New Roman"/>
              <a:sym typeface="Times New Roman"/>
            </a:endParaRPr>
          </a:p>
        </p:txBody>
      </p:sp>
      <p:sp>
        <p:nvSpPr>
          <p:cNvPr id="89" name="Google Shape;89;p17"/>
          <p:cNvSpPr txBox="1"/>
          <p:nvPr/>
        </p:nvSpPr>
        <p:spPr>
          <a:xfrm>
            <a:off x="2276163" y="1366250"/>
            <a:ext cx="773700" cy="56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90" name="Google Shape;90;p17"/>
          <p:cNvSpPr/>
          <p:nvPr/>
        </p:nvSpPr>
        <p:spPr>
          <a:xfrm>
            <a:off x="3554475" y="1712200"/>
            <a:ext cx="1175400" cy="767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latin typeface="Times New Roman"/>
                <a:ea typeface="Times New Roman"/>
                <a:cs typeface="Times New Roman"/>
                <a:sym typeface="Times New Roman"/>
              </a:rPr>
              <a:t>FudgeFlix</a:t>
            </a:r>
            <a:endParaRPr b="1">
              <a:latin typeface="Times New Roman"/>
              <a:ea typeface="Times New Roman"/>
              <a:cs typeface="Times New Roman"/>
              <a:sym typeface="Times New Roman"/>
            </a:endParaRPr>
          </a:p>
        </p:txBody>
      </p:sp>
      <p:sp>
        <p:nvSpPr>
          <p:cNvPr id="91" name="Google Shape;91;p17"/>
          <p:cNvSpPr/>
          <p:nvPr/>
        </p:nvSpPr>
        <p:spPr>
          <a:xfrm>
            <a:off x="3581175" y="3317700"/>
            <a:ext cx="1155300" cy="7677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latin typeface="Times New Roman"/>
                <a:ea typeface="Times New Roman"/>
                <a:cs typeface="Times New Roman"/>
                <a:sym typeface="Times New Roman"/>
              </a:rPr>
              <a:t>FudgeMart</a:t>
            </a:r>
            <a:endParaRPr b="1">
              <a:latin typeface="Times New Roman"/>
              <a:ea typeface="Times New Roman"/>
              <a:cs typeface="Times New Roman"/>
              <a:sym typeface="Times New Roman"/>
            </a:endParaRPr>
          </a:p>
        </p:txBody>
      </p:sp>
      <p:sp>
        <p:nvSpPr>
          <p:cNvPr id="92" name="Google Shape;92;p17"/>
          <p:cNvSpPr/>
          <p:nvPr/>
        </p:nvSpPr>
        <p:spPr>
          <a:xfrm>
            <a:off x="5990325" y="2142325"/>
            <a:ext cx="954350" cy="1175375"/>
          </a:xfrm>
          <a:prstGeom prst="flowChartMagneticDisk">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Times New Roman"/>
                <a:ea typeface="Times New Roman"/>
                <a:cs typeface="Times New Roman"/>
                <a:sym typeface="Times New Roman"/>
              </a:rPr>
              <a:t> </a:t>
            </a:r>
            <a:r>
              <a:rPr lang="en-GB" b="1">
                <a:latin typeface="Times New Roman"/>
                <a:ea typeface="Times New Roman"/>
                <a:cs typeface="Times New Roman"/>
                <a:sym typeface="Times New Roman"/>
              </a:rPr>
              <a:t>Staging</a:t>
            </a:r>
            <a:endParaRPr b="1">
              <a:latin typeface="Times New Roman"/>
              <a:ea typeface="Times New Roman"/>
              <a:cs typeface="Times New Roman"/>
              <a:sym typeface="Times New Roman"/>
            </a:endParaRPr>
          </a:p>
        </p:txBody>
      </p:sp>
      <p:sp>
        <p:nvSpPr>
          <p:cNvPr id="93" name="Google Shape;93;p17"/>
          <p:cNvSpPr/>
          <p:nvPr/>
        </p:nvSpPr>
        <p:spPr>
          <a:xfrm>
            <a:off x="7052100" y="2584350"/>
            <a:ext cx="773700" cy="421800"/>
          </a:xfrm>
          <a:prstGeom prst="rightArrow">
            <a:avLst>
              <a:gd name="adj1" fmla="val 100000"/>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Times New Roman"/>
                <a:ea typeface="Times New Roman"/>
                <a:cs typeface="Times New Roman"/>
                <a:sym typeface="Times New Roman"/>
              </a:rPr>
              <a:t>  </a:t>
            </a:r>
            <a:r>
              <a:rPr lang="en-GB" b="1">
                <a:latin typeface="Times New Roman"/>
                <a:ea typeface="Times New Roman"/>
                <a:cs typeface="Times New Roman"/>
                <a:sym typeface="Times New Roman"/>
              </a:rPr>
              <a:t>ETL</a:t>
            </a:r>
            <a:endParaRPr b="1">
              <a:latin typeface="Times New Roman"/>
              <a:ea typeface="Times New Roman"/>
              <a:cs typeface="Times New Roman"/>
              <a:sym typeface="Times New Roman"/>
            </a:endParaRPr>
          </a:p>
        </p:txBody>
      </p:sp>
      <p:sp>
        <p:nvSpPr>
          <p:cNvPr id="94" name="Google Shape;94;p17"/>
          <p:cNvSpPr/>
          <p:nvPr/>
        </p:nvSpPr>
        <p:spPr>
          <a:xfrm>
            <a:off x="7933225" y="2077025"/>
            <a:ext cx="1014900" cy="1305975"/>
          </a:xfrm>
          <a:prstGeom prst="flowChartMagneticDisk">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latin typeface="Times New Roman"/>
                <a:ea typeface="Times New Roman"/>
                <a:cs typeface="Times New Roman"/>
                <a:sym typeface="Times New Roman"/>
              </a:rPr>
              <a:t>Sales Data Mart</a:t>
            </a:r>
            <a:endParaRPr b="1">
              <a:latin typeface="Times New Roman"/>
              <a:ea typeface="Times New Roman"/>
              <a:cs typeface="Times New Roman"/>
              <a:sym typeface="Times New Roman"/>
            </a:endParaRPr>
          </a:p>
        </p:txBody>
      </p:sp>
      <p:sp>
        <p:nvSpPr>
          <p:cNvPr id="95" name="Google Shape;95;p17"/>
          <p:cNvSpPr/>
          <p:nvPr/>
        </p:nvSpPr>
        <p:spPr>
          <a:xfrm rot="1477068">
            <a:off x="4724616" y="2302177"/>
            <a:ext cx="1129240" cy="221096"/>
          </a:xfrm>
          <a:prstGeom prst="rightArrow">
            <a:avLst>
              <a:gd name="adj1" fmla="val 50000"/>
              <a:gd name="adj2" fmla="val 69633"/>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96" name="Google Shape;96;p17"/>
          <p:cNvSpPr/>
          <p:nvPr/>
        </p:nvSpPr>
        <p:spPr>
          <a:xfrm rot="-1629439">
            <a:off x="4724640" y="3191524"/>
            <a:ext cx="1129185" cy="221113"/>
          </a:xfrm>
          <a:prstGeom prst="rightArrow">
            <a:avLst>
              <a:gd name="adj1" fmla="val 50000"/>
              <a:gd name="adj2" fmla="val 69633"/>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97" name="Google Shape;97;p17"/>
          <p:cNvSpPr txBox="1">
            <a:spLocks noGrp="1"/>
          </p:cNvSpPr>
          <p:nvPr>
            <p:ph type="body" idx="1"/>
          </p:nvPr>
        </p:nvSpPr>
        <p:spPr>
          <a:xfrm>
            <a:off x="447825" y="1489825"/>
            <a:ext cx="2794800" cy="27648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Font typeface="Times New Roman"/>
              <a:buChar char="●"/>
            </a:pPr>
            <a:r>
              <a:rPr lang="en-GB">
                <a:latin typeface="Times New Roman"/>
                <a:ea typeface="Times New Roman"/>
                <a:cs typeface="Times New Roman"/>
                <a:sym typeface="Times New Roman"/>
              </a:rPr>
              <a:t>ETL Tools Used - </a:t>
            </a:r>
            <a:endParaRPr>
              <a:latin typeface="Times New Roman"/>
              <a:ea typeface="Times New Roman"/>
              <a:cs typeface="Times New Roman"/>
              <a:sym typeface="Times New Roman"/>
            </a:endParaRPr>
          </a:p>
          <a:p>
            <a:pPr marL="457200" lvl="0" indent="0" algn="just" rtl="0">
              <a:spcBef>
                <a:spcPts val="1600"/>
              </a:spcBef>
              <a:spcAft>
                <a:spcPts val="0"/>
              </a:spcAft>
              <a:buNone/>
            </a:pPr>
            <a:r>
              <a:rPr lang="en-GB">
                <a:latin typeface="Times New Roman"/>
                <a:ea typeface="Times New Roman"/>
                <a:cs typeface="Times New Roman"/>
                <a:sym typeface="Times New Roman"/>
              </a:rPr>
              <a:t>SSIS, SSAS</a:t>
            </a:r>
            <a:endParaRPr>
              <a:latin typeface="Times New Roman"/>
              <a:ea typeface="Times New Roman"/>
              <a:cs typeface="Times New Roman"/>
              <a:sym typeface="Times New Roman"/>
            </a:endParaRPr>
          </a:p>
          <a:p>
            <a:pPr marL="457200" lvl="0" indent="-342900" algn="just" rtl="0">
              <a:spcBef>
                <a:spcPts val="1600"/>
              </a:spcBef>
              <a:spcAft>
                <a:spcPts val="0"/>
              </a:spcAft>
              <a:buSzPts val="1800"/>
              <a:buFont typeface="Times New Roman"/>
              <a:buChar char="●"/>
            </a:pPr>
            <a:r>
              <a:rPr lang="en-GB">
                <a:latin typeface="Times New Roman"/>
                <a:ea typeface="Times New Roman"/>
                <a:cs typeface="Times New Roman"/>
                <a:sym typeface="Times New Roman"/>
              </a:rPr>
              <a:t>BI Tools Used - </a:t>
            </a:r>
            <a:endParaRPr>
              <a:latin typeface="Times New Roman"/>
              <a:ea typeface="Times New Roman"/>
              <a:cs typeface="Times New Roman"/>
              <a:sym typeface="Times New Roman"/>
            </a:endParaRPr>
          </a:p>
          <a:p>
            <a:pPr marL="457200" lvl="0" indent="0" algn="just" rtl="0">
              <a:spcBef>
                <a:spcPts val="1600"/>
              </a:spcBef>
              <a:spcAft>
                <a:spcPts val="1600"/>
              </a:spcAft>
              <a:buNone/>
            </a:pPr>
            <a:r>
              <a:rPr lang="en-GB">
                <a:latin typeface="Times New Roman"/>
                <a:ea typeface="Times New Roman"/>
                <a:cs typeface="Times New Roman"/>
                <a:sym typeface="Times New Roman"/>
              </a:rPr>
              <a:t>Microsoft Excel &amp; Power BI</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561100" y="422400"/>
            <a:ext cx="7688700" cy="53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latin typeface="Times New Roman"/>
                <a:ea typeface="Times New Roman"/>
                <a:cs typeface="Times New Roman"/>
                <a:sym typeface="Times New Roman"/>
              </a:rPr>
              <a:t>Mappings</a:t>
            </a:r>
            <a:endParaRPr>
              <a:latin typeface="Times New Roman"/>
              <a:ea typeface="Times New Roman"/>
              <a:cs typeface="Times New Roman"/>
              <a:sym typeface="Times New Roman"/>
            </a:endParaRPr>
          </a:p>
        </p:txBody>
      </p:sp>
      <p:sp>
        <p:nvSpPr>
          <p:cNvPr id="103" name="Google Shape;103;p18"/>
          <p:cNvSpPr txBox="1"/>
          <p:nvPr/>
        </p:nvSpPr>
        <p:spPr>
          <a:xfrm>
            <a:off x="1717850" y="2159875"/>
            <a:ext cx="17781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graphicFrame>
        <p:nvGraphicFramePr>
          <p:cNvPr id="104" name="Google Shape;104;p18"/>
          <p:cNvGraphicFramePr/>
          <p:nvPr/>
        </p:nvGraphicFramePr>
        <p:xfrm>
          <a:off x="115238" y="1495325"/>
          <a:ext cx="3000000" cy="3000000"/>
        </p:xfrm>
        <a:graphic>
          <a:graphicData uri="http://schemas.openxmlformats.org/drawingml/2006/table">
            <a:tbl>
              <a:tblPr>
                <a:noFill/>
                <a:tableStyleId>{C4769B77-3189-44F1-AA4D-957200C80EC2}</a:tableStyleId>
              </a:tblPr>
              <a:tblGrid>
                <a:gridCol w="1450475">
                  <a:extLst>
                    <a:ext uri="{9D8B030D-6E8A-4147-A177-3AD203B41FA5}">
                      <a16:colId xmlns:a16="http://schemas.microsoft.com/office/drawing/2014/main" val="20000"/>
                    </a:ext>
                  </a:extLst>
                </a:gridCol>
                <a:gridCol w="1511375">
                  <a:extLst>
                    <a:ext uri="{9D8B030D-6E8A-4147-A177-3AD203B41FA5}">
                      <a16:colId xmlns:a16="http://schemas.microsoft.com/office/drawing/2014/main" val="20001"/>
                    </a:ext>
                  </a:extLst>
                </a:gridCol>
                <a:gridCol w="1617625">
                  <a:extLst>
                    <a:ext uri="{9D8B030D-6E8A-4147-A177-3AD203B41FA5}">
                      <a16:colId xmlns:a16="http://schemas.microsoft.com/office/drawing/2014/main" val="20002"/>
                    </a:ext>
                  </a:extLst>
                </a:gridCol>
              </a:tblGrid>
              <a:tr h="548250">
                <a:tc>
                  <a:txBody>
                    <a:bodyPr/>
                    <a:lstStyle/>
                    <a:p>
                      <a:pPr marL="0" lvl="0" indent="0" algn="ctr" rtl="0">
                        <a:spcBef>
                          <a:spcPts val="0"/>
                        </a:spcBef>
                        <a:spcAft>
                          <a:spcPts val="0"/>
                        </a:spcAft>
                        <a:buNone/>
                      </a:pPr>
                      <a:r>
                        <a:rPr lang="en-GB" b="1">
                          <a:latin typeface="Times New Roman"/>
                          <a:ea typeface="Times New Roman"/>
                          <a:cs typeface="Times New Roman"/>
                          <a:sym typeface="Times New Roman"/>
                        </a:rPr>
                        <a:t>SalesDataMart</a:t>
                      </a:r>
                      <a:endParaRPr b="1">
                        <a:latin typeface="Times New Roman"/>
                        <a:ea typeface="Times New Roman"/>
                        <a:cs typeface="Times New Roman"/>
                        <a:sym typeface="Times New Roman"/>
                      </a:endParaRPr>
                    </a:p>
                  </a:txBody>
                  <a:tcPr marL="91425" marR="91425" marT="91425" marB="91425">
                    <a:solidFill>
                      <a:srgbClr val="FFFFFF"/>
                    </a:solidFill>
                  </a:tcPr>
                </a:tc>
                <a:tc>
                  <a:txBody>
                    <a:bodyPr/>
                    <a:lstStyle/>
                    <a:p>
                      <a:pPr marL="0" lvl="0" indent="0" algn="ctr" rtl="0">
                        <a:spcBef>
                          <a:spcPts val="0"/>
                        </a:spcBef>
                        <a:spcAft>
                          <a:spcPts val="0"/>
                        </a:spcAft>
                        <a:buNone/>
                      </a:pPr>
                      <a:r>
                        <a:rPr lang="en-GB" b="1">
                          <a:latin typeface="Times New Roman"/>
                          <a:ea typeface="Times New Roman"/>
                          <a:cs typeface="Times New Roman"/>
                          <a:sym typeface="Times New Roman"/>
                        </a:rPr>
                        <a:t>FudgeMart</a:t>
                      </a:r>
                      <a:endParaRPr b="1">
                        <a:latin typeface="Times New Roman"/>
                        <a:ea typeface="Times New Roman"/>
                        <a:cs typeface="Times New Roman"/>
                        <a:sym typeface="Times New Roman"/>
                      </a:endParaRPr>
                    </a:p>
                  </a:txBody>
                  <a:tcPr marL="91425" marR="91425" marT="91425" marB="91425">
                    <a:solidFill>
                      <a:srgbClr val="FFFFFF"/>
                    </a:solidFill>
                  </a:tcPr>
                </a:tc>
                <a:tc>
                  <a:txBody>
                    <a:bodyPr/>
                    <a:lstStyle/>
                    <a:p>
                      <a:pPr marL="0" lvl="0" indent="0" algn="ctr" rtl="0">
                        <a:spcBef>
                          <a:spcPts val="0"/>
                        </a:spcBef>
                        <a:spcAft>
                          <a:spcPts val="0"/>
                        </a:spcAft>
                        <a:buNone/>
                      </a:pPr>
                      <a:r>
                        <a:rPr lang="en-GB" b="1">
                          <a:latin typeface="Times New Roman"/>
                          <a:ea typeface="Times New Roman"/>
                          <a:cs typeface="Times New Roman"/>
                          <a:sym typeface="Times New Roman"/>
                        </a:rPr>
                        <a:t>FudgeFlix</a:t>
                      </a:r>
                      <a:endParaRPr b="1">
                        <a:latin typeface="Times New Roman"/>
                        <a:ea typeface="Times New Roman"/>
                        <a:cs typeface="Times New Roman"/>
                        <a:sym typeface="Times New Roman"/>
                      </a:endParaRPr>
                    </a:p>
                  </a:txBody>
                  <a:tcPr marL="91425" marR="91425" marT="91425" marB="91425">
                    <a:solidFill>
                      <a:srgbClr val="FFFFFF"/>
                    </a:solidFill>
                  </a:tcPr>
                </a:tc>
                <a:extLst>
                  <a:ext uri="{0D108BD9-81ED-4DB2-BD59-A6C34878D82A}">
                    <a16:rowId xmlns:a16="http://schemas.microsoft.com/office/drawing/2014/main" val="10000"/>
                  </a:ext>
                </a:extLst>
              </a:tr>
              <a:tr h="484350">
                <a:tc>
                  <a:txBody>
                    <a:bodyPr/>
                    <a:lstStyle/>
                    <a:p>
                      <a:pPr marL="0" lvl="0" indent="0" algn="ctr" rtl="0">
                        <a:spcBef>
                          <a:spcPts val="0"/>
                        </a:spcBef>
                        <a:spcAft>
                          <a:spcPts val="0"/>
                        </a:spcAft>
                        <a:buNone/>
                      </a:pPr>
                      <a:r>
                        <a:rPr lang="en-GB" sz="1600" b="1">
                          <a:latin typeface="Times New Roman"/>
                          <a:ea typeface="Times New Roman"/>
                          <a:cs typeface="Times New Roman"/>
                          <a:sym typeface="Times New Roman"/>
                        </a:rPr>
                        <a:t>Product</a:t>
                      </a:r>
                      <a:endParaRPr sz="1600" b="1">
                        <a:latin typeface="Times New Roman"/>
                        <a:ea typeface="Times New Roman"/>
                        <a:cs typeface="Times New Roman"/>
                        <a:sym typeface="Times New Roman"/>
                      </a:endParaRPr>
                    </a:p>
                  </a:txBody>
                  <a:tcPr marL="91425" marR="91425" marT="91425" marB="91425">
                    <a:solidFill>
                      <a:srgbClr val="FFFFFF"/>
                    </a:solidFill>
                  </a:tcPr>
                </a:tc>
                <a:tc>
                  <a:txBody>
                    <a:bodyPr/>
                    <a:lstStyle/>
                    <a:p>
                      <a:pPr marL="0" lvl="0" indent="0" algn="ctr" rtl="0">
                        <a:spcBef>
                          <a:spcPts val="0"/>
                        </a:spcBef>
                        <a:spcAft>
                          <a:spcPts val="0"/>
                        </a:spcAft>
                        <a:buNone/>
                      </a:pPr>
                      <a:r>
                        <a:rPr lang="en-GB">
                          <a:latin typeface="Times New Roman"/>
                          <a:ea typeface="Times New Roman"/>
                          <a:cs typeface="Times New Roman"/>
                          <a:sym typeface="Times New Roman"/>
                        </a:rPr>
                        <a:t>Products</a:t>
                      </a:r>
                      <a:endParaRPr>
                        <a:latin typeface="Times New Roman"/>
                        <a:ea typeface="Times New Roman"/>
                        <a:cs typeface="Times New Roman"/>
                        <a:sym typeface="Times New Roman"/>
                      </a:endParaRPr>
                    </a:p>
                  </a:txBody>
                  <a:tcPr marL="91425" marR="91425" marT="91425" marB="91425">
                    <a:solidFill>
                      <a:srgbClr val="FFFFFF"/>
                    </a:solidFill>
                  </a:tcPr>
                </a:tc>
                <a:tc>
                  <a:txBody>
                    <a:bodyPr/>
                    <a:lstStyle/>
                    <a:p>
                      <a:pPr marL="0" lvl="0" indent="0" algn="ctr" rtl="0">
                        <a:spcBef>
                          <a:spcPts val="0"/>
                        </a:spcBef>
                        <a:spcAft>
                          <a:spcPts val="0"/>
                        </a:spcAft>
                        <a:buNone/>
                      </a:pPr>
                      <a:r>
                        <a:rPr lang="en-GB">
                          <a:latin typeface="Times New Roman"/>
                          <a:ea typeface="Times New Roman"/>
                          <a:cs typeface="Times New Roman"/>
                          <a:sym typeface="Times New Roman"/>
                        </a:rPr>
                        <a:t>Plans</a:t>
                      </a:r>
                      <a:endParaRPr>
                        <a:latin typeface="Times New Roman"/>
                        <a:ea typeface="Times New Roman"/>
                        <a:cs typeface="Times New Roman"/>
                        <a:sym typeface="Times New Roman"/>
                      </a:endParaRPr>
                    </a:p>
                  </a:txBody>
                  <a:tcPr marL="91425" marR="91425" marT="91425" marB="91425">
                    <a:solidFill>
                      <a:srgbClr val="FFFFFF"/>
                    </a:solidFill>
                  </a:tcPr>
                </a:tc>
                <a:extLst>
                  <a:ext uri="{0D108BD9-81ED-4DB2-BD59-A6C34878D82A}">
                    <a16:rowId xmlns:a16="http://schemas.microsoft.com/office/drawing/2014/main" val="10001"/>
                  </a:ext>
                </a:extLst>
              </a:tr>
              <a:tr h="617650">
                <a:tc>
                  <a:txBody>
                    <a:bodyPr/>
                    <a:lstStyle/>
                    <a:p>
                      <a:pPr marL="0" lvl="0" indent="0" algn="ctr" rtl="0">
                        <a:spcBef>
                          <a:spcPts val="0"/>
                        </a:spcBef>
                        <a:spcAft>
                          <a:spcPts val="0"/>
                        </a:spcAft>
                        <a:buNone/>
                      </a:pPr>
                      <a:r>
                        <a:rPr lang="en-GB" sz="1600" b="1">
                          <a:latin typeface="Times New Roman"/>
                          <a:ea typeface="Times New Roman"/>
                          <a:cs typeface="Times New Roman"/>
                          <a:sym typeface="Times New Roman"/>
                        </a:rPr>
                        <a:t>Customer</a:t>
                      </a:r>
                      <a:endParaRPr sz="1600" b="1">
                        <a:latin typeface="Times New Roman"/>
                        <a:ea typeface="Times New Roman"/>
                        <a:cs typeface="Times New Roman"/>
                        <a:sym typeface="Times New Roman"/>
                      </a:endParaRPr>
                    </a:p>
                  </a:txBody>
                  <a:tcPr marL="91425" marR="91425" marT="91425" marB="91425">
                    <a:solidFill>
                      <a:srgbClr val="FFFFFF"/>
                    </a:solidFill>
                  </a:tcPr>
                </a:tc>
                <a:tc>
                  <a:txBody>
                    <a:bodyPr/>
                    <a:lstStyle/>
                    <a:p>
                      <a:pPr marL="0" lvl="0" indent="0" algn="ctr" rtl="0">
                        <a:spcBef>
                          <a:spcPts val="0"/>
                        </a:spcBef>
                        <a:spcAft>
                          <a:spcPts val="0"/>
                        </a:spcAft>
                        <a:buNone/>
                      </a:pPr>
                      <a:r>
                        <a:rPr lang="en-GB">
                          <a:latin typeface="Times New Roman"/>
                          <a:ea typeface="Times New Roman"/>
                          <a:cs typeface="Times New Roman"/>
                          <a:sym typeface="Times New Roman"/>
                        </a:rPr>
                        <a:t>Customer</a:t>
                      </a:r>
                      <a:endParaRPr>
                        <a:latin typeface="Times New Roman"/>
                        <a:ea typeface="Times New Roman"/>
                        <a:cs typeface="Times New Roman"/>
                        <a:sym typeface="Times New Roman"/>
                      </a:endParaRPr>
                    </a:p>
                  </a:txBody>
                  <a:tcPr marL="91425" marR="91425" marT="91425" marB="91425">
                    <a:solidFill>
                      <a:srgbClr val="FFFFFF"/>
                    </a:solidFill>
                  </a:tcPr>
                </a:tc>
                <a:tc>
                  <a:txBody>
                    <a:bodyPr/>
                    <a:lstStyle/>
                    <a:p>
                      <a:pPr marL="0" lvl="0" indent="0" algn="ctr" rtl="0">
                        <a:spcBef>
                          <a:spcPts val="0"/>
                        </a:spcBef>
                        <a:spcAft>
                          <a:spcPts val="0"/>
                        </a:spcAft>
                        <a:buNone/>
                      </a:pPr>
                      <a:r>
                        <a:rPr lang="en-GB">
                          <a:latin typeface="Times New Roman"/>
                          <a:ea typeface="Times New Roman"/>
                          <a:cs typeface="Times New Roman"/>
                          <a:sym typeface="Times New Roman"/>
                        </a:rPr>
                        <a:t>Accounts</a:t>
                      </a:r>
                      <a:endParaRPr>
                        <a:latin typeface="Times New Roman"/>
                        <a:ea typeface="Times New Roman"/>
                        <a:cs typeface="Times New Roman"/>
                        <a:sym typeface="Times New Roman"/>
                      </a:endParaRPr>
                    </a:p>
                  </a:txBody>
                  <a:tcPr marL="91425" marR="91425" marT="91425" marB="91425">
                    <a:solidFill>
                      <a:srgbClr val="FFFFFF"/>
                    </a:solidFill>
                  </a:tcPr>
                </a:tc>
                <a:extLst>
                  <a:ext uri="{0D108BD9-81ED-4DB2-BD59-A6C34878D82A}">
                    <a16:rowId xmlns:a16="http://schemas.microsoft.com/office/drawing/2014/main" val="10002"/>
                  </a:ext>
                </a:extLst>
              </a:tr>
              <a:tr h="522225">
                <a:tc>
                  <a:txBody>
                    <a:bodyPr/>
                    <a:lstStyle/>
                    <a:p>
                      <a:pPr marL="0" lvl="0" indent="0" algn="ctr" rtl="0">
                        <a:spcBef>
                          <a:spcPts val="0"/>
                        </a:spcBef>
                        <a:spcAft>
                          <a:spcPts val="0"/>
                        </a:spcAft>
                        <a:buNone/>
                      </a:pPr>
                      <a:r>
                        <a:rPr lang="en-GB" sz="1500" b="1">
                          <a:latin typeface="Times New Roman"/>
                          <a:ea typeface="Times New Roman"/>
                          <a:cs typeface="Times New Roman"/>
                          <a:sym typeface="Times New Roman"/>
                        </a:rPr>
                        <a:t>Date</a:t>
                      </a:r>
                      <a:endParaRPr sz="1500" b="1">
                        <a:latin typeface="Times New Roman"/>
                        <a:ea typeface="Times New Roman"/>
                        <a:cs typeface="Times New Roman"/>
                        <a:sym typeface="Times New Roman"/>
                      </a:endParaRPr>
                    </a:p>
                  </a:txBody>
                  <a:tcPr marL="91425" marR="91425" marT="91425" marB="91425">
                    <a:solidFill>
                      <a:srgbClr val="FFFFFF"/>
                    </a:solidFill>
                  </a:tcPr>
                </a:tc>
                <a:tc>
                  <a:txBody>
                    <a:bodyPr/>
                    <a:lstStyle/>
                    <a:p>
                      <a:pPr marL="0" lvl="0" indent="0" algn="ctr" rtl="0">
                        <a:spcBef>
                          <a:spcPts val="0"/>
                        </a:spcBef>
                        <a:spcAft>
                          <a:spcPts val="0"/>
                        </a:spcAft>
                        <a:buNone/>
                      </a:pPr>
                      <a:r>
                        <a:rPr lang="en-GB">
                          <a:latin typeface="Times New Roman"/>
                          <a:ea typeface="Times New Roman"/>
                          <a:cs typeface="Times New Roman"/>
                          <a:sym typeface="Times New Roman"/>
                        </a:rPr>
                        <a:t>Order Date</a:t>
                      </a:r>
                      <a:endParaRPr>
                        <a:latin typeface="Times New Roman"/>
                        <a:ea typeface="Times New Roman"/>
                        <a:cs typeface="Times New Roman"/>
                        <a:sym typeface="Times New Roman"/>
                      </a:endParaRPr>
                    </a:p>
                  </a:txBody>
                  <a:tcPr marL="91425" marR="91425" marT="91425" marB="91425">
                    <a:solidFill>
                      <a:srgbClr val="FFFFFF"/>
                    </a:solidFill>
                  </a:tcPr>
                </a:tc>
                <a:tc>
                  <a:txBody>
                    <a:bodyPr/>
                    <a:lstStyle/>
                    <a:p>
                      <a:pPr marL="0" lvl="0" indent="0" algn="ctr" rtl="0">
                        <a:spcBef>
                          <a:spcPts val="0"/>
                        </a:spcBef>
                        <a:spcAft>
                          <a:spcPts val="0"/>
                        </a:spcAft>
                        <a:buNone/>
                      </a:pPr>
                      <a:r>
                        <a:rPr lang="en-GB">
                          <a:latin typeface="Times New Roman"/>
                          <a:ea typeface="Times New Roman"/>
                          <a:cs typeface="Times New Roman"/>
                          <a:sym typeface="Times New Roman"/>
                        </a:rPr>
                        <a:t>Order Date</a:t>
                      </a:r>
                      <a:endParaRPr>
                        <a:latin typeface="Times New Roman"/>
                        <a:ea typeface="Times New Roman"/>
                        <a:cs typeface="Times New Roman"/>
                        <a:sym typeface="Times New Roman"/>
                      </a:endParaRPr>
                    </a:p>
                  </a:txBody>
                  <a:tcPr marL="91425" marR="91425" marT="91425" marB="91425">
                    <a:solidFill>
                      <a:srgbClr val="FFFFFF"/>
                    </a:solidFill>
                  </a:tcPr>
                </a:tc>
                <a:extLst>
                  <a:ext uri="{0D108BD9-81ED-4DB2-BD59-A6C34878D82A}">
                    <a16:rowId xmlns:a16="http://schemas.microsoft.com/office/drawing/2014/main" val="10003"/>
                  </a:ext>
                </a:extLst>
              </a:tr>
              <a:tr h="601975">
                <a:tc>
                  <a:txBody>
                    <a:bodyPr/>
                    <a:lstStyle/>
                    <a:p>
                      <a:pPr marL="0" lvl="0" indent="0" algn="ctr" rtl="0">
                        <a:spcBef>
                          <a:spcPts val="0"/>
                        </a:spcBef>
                        <a:spcAft>
                          <a:spcPts val="0"/>
                        </a:spcAft>
                        <a:buNone/>
                      </a:pPr>
                      <a:r>
                        <a:rPr lang="en-GB" sz="1700" b="1">
                          <a:latin typeface="Times New Roman"/>
                          <a:ea typeface="Times New Roman"/>
                          <a:cs typeface="Times New Roman"/>
                          <a:sym typeface="Times New Roman"/>
                        </a:rPr>
                        <a:t>Sales</a:t>
                      </a:r>
                      <a:endParaRPr sz="1700" b="1">
                        <a:latin typeface="Times New Roman"/>
                        <a:ea typeface="Times New Roman"/>
                        <a:cs typeface="Times New Roman"/>
                        <a:sym typeface="Times New Roman"/>
                      </a:endParaRPr>
                    </a:p>
                  </a:txBody>
                  <a:tcPr marL="91425" marR="91425" marT="91425" marB="91425">
                    <a:solidFill>
                      <a:srgbClr val="FFFFFF"/>
                    </a:solidFill>
                  </a:tcPr>
                </a:tc>
                <a:tc>
                  <a:txBody>
                    <a:bodyPr/>
                    <a:lstStyle/>
                    <a:p>
                      <a:pPr marL="0" lvl="0" indent="0" algn="ctr" rtl="0">
                        <a:spcBef>
                          <a:spcPts val="0"/>
                        </a:spcBef>
                        <a:spcAft>
                          <a:spcPts val="0"/>
                        </a:spcAft>
                        <a:buNone/>
                      </a:pPr>
                      <a:r>
                        <a:rPr lang="en-GB">
                          <a:latin typeface="Times New Roman"/>
                          <a:ea typeface="Times New Roman"/>
                          <a:cs typeface="Times New Roman"/>
                          <a:sym typeface="Times New Roman"/>
                        </a:rPr>
                        <a:t>Orders</a:t>
                      </a:r>
                      <a:endParaRPr>
                        <a:latin typeface="Times New Roman"/>
                        <a:ea typeface="Times New Roman"/>
                        <a:cs typeface="Times New Roman"/>
                        <a:sym typeface="Times New Roman"/>
                      </a:endParaRPr>
                    </a:p>
                  </a:txBody>
                  <a:tcPr marL="91425" marR="91425" marT="91425" marB="91425">
                    <a:solidFill>
                      <a:srgbClr val="FFFFFF"/>
                    </a:solidFill>
                  </a:tcPr>
                </a:tc>
                <a:tc>
                  <a:txBody>
                    <a:bodyPr/>
                    <a:lstStyle/>
                    <a:p>
                      <a:pPr marL="0" lvl="0" indent="0" algn="ctr" rtl="0">
                        <a:spcBef>
                          <a:spcPts val="0"/>
                        </a:spcBef>
                        <a:spcAft>
                          <a:spcPts val="0"/>
                        </a:spcAft>
                        <a:buNone/>
                      </a:pPr>
                      <a:r>
                        <a:rPr lang="en-GB">
                          <a:latin typeface="Times New Roman"/>
                          <a:ea typeface="Times New Roman"/>
                          <a:cs typeface="Times New Roman"/>
                          <a:sym typeface="Times New Roman"/>
                        </a:rPr>
                        <a:t>AccountBilling</a:t>
                      </a:r>
                      <a:endParaRPr>
                        <a:latin typeface="Times New Roman"/>
                        <a:ea typeface="Times New Roman"/>
                        <a:cs typeface="Times New Roman"/>
                        <a:sym typeface="Times New Roman"/>
                      </a:endParaRPr>
                    </a:p>
                  </a:txBody>
                  <a:tcPr marL="91425" marR="91425" marT="91425" marB="91425">
                    <a:solidFill>
                      <a:srgbClr val="FFFFFF"/>
                    </a:solidFill>
                  </a:tcPr>
                </a:tc>
                <a:extLst>
                  <a:ext uri="{0D108BD9-81ED-4DB2-BD59-A6C34878D82A}">
                    <a16:rowId xmlns:a16="http://schemas.microsoft.com/office/drawing/2014/main" val="10004"/>
                  </a:ext>
                </a:extLst>
              </a:tr>
            </a:tbl>
          </a:graphicData>
        </a:graphic>
      </p:graphicFrame>
      <p:sp>
        <p:nvSpPr>
          <p:cNvPr id="105" name="Google Shape;105;p18"/>
          <p:cNvSpPr txBox="1">
            <a:spLocks noGrp="1"/>
          </p:cNvSpPr>
          <p:nvPr>
            <p:ph type="body" idx="1"/>
          </p:nvPr>
        </p:nvSpPr>
        <p:spPr>
          <a:xfrm>
            <a:off x="4955475" y="1201350"/>
            <a:ext cx="39510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a:ea typeface="Times New Roman"/>
                <a:cs typeface="Times New Roman"/>
                <a:sym typeface="Times New Roman"/>
              </a:rPr>
              <a:t>Assumptions: </a:t>
            </a: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Font typeface="Times New Roman"/>
              <a:buChar char="●"/>
            </a:pPr>
            <a:r>
              <a:rPr lang="en-GB">
                <a:latin typeface="Times New Roman"/>
                <a:ea typeface="Times New Roman"/>
                <a:cs typeface="Times New Roman"/>
                <a:sym typeface="Times New Roman"/>
              </a:rPr>
              <a:t>Quantity of each order of  Fudgeflix plans is 1</a:t>
            </a:r>
            <a:endParaRPr>
              <a:latin typeface="Times New Roman"/>
              <a:ea typeface="Times New Roman"/>
              <a:cs typeface="Times New Roman"/>
              <a:sym typeface="Times New Roman"/>
            </a:endParaRPr>
          </a:p>
          <a:p>
            <a:pPr marL="457200" lvl="0" indent="-342900" algn="l" rtl="0">
              <a:spcBef>
                <a:spcPts val="1000"/>
              </a:spcBef>
              <a:spcAft>
                <a:spcPts val="0"/>
              </a:spcAft>
              <a:buSzPts val="1800"/>
              <a:buFont typeface="Times New Roman"/>
              <a:buChar char="●"/>
            </a:pPr>
            <a:r>
              <a:rPr lang="en-GB">
                <a:latin typeface="Times New Roman"/>
                <a:ea typeface="Times New Roman"/>
                <a:cs typeface="Times New Roman"/>
                <a:sym typeface="Times New Roman"/>
              </a:rPr>
              <a:t>Do not have Data for 2013 in the database so we are not projecting it</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a:latin typeface="Times New Roman"/>
                <a:ea typeface="Times New Roman"/>
                <a:cs typeface="Times New Roman"/>
                <a:sym typeface="Times New Roman"/>
              </a:rPr>
              <a:t>Cleves is assumed to be the city of cleveland in this scenario</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387900" y="288250"/>
            <a:ext cx="8368200" cy="61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latin typeface="Times New Roman"/>
                <a:ea typeface="Times New Roman"/>
                <a:cs typeface="Times New Roman"/>
                <a:sym typeface="Times New Roman"/>
              </a:rPr>
              <a:t>Star Schema</a:t>
            </a:r>
            <a:endParaRPr>
              <a:latin typeface="Times New Roman"/>
              <a:ea typeface="Times New Roman"/>
              <a:cs typeface="Times New Roman"/>
              <a:sym typeface="Times New Roman"/>
            </a:endParaRPr>
          </a:p>
        </p:txBody>
      </p:sp>
      <p:pic>
        <p:nvPicPr>
          <p:cNvPr id="111" name="Google Shape;111;p19"/>
          <p:cNvPicPr preferRelativeResize="0"/>
          <p:nvPr/>
        </p:nvPicPr>
        <p:blipFill>
          <a:blip r:embed="rId3">
            <a:alphaModFix/>
          </a:blip>
          <a:stretch>
            <a:fillRect/>
          </a:stretch>
        </p:blipFill>
        <p:spPr>
          <a:xfrm>
            <a:off x="1972800" y="899775"/>
            <a:ext cx="5393024" cy="409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2010275" y="482425"/>
            <a:ext cx="4671900" cy="53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latin typeface="Times New Roman"/>
                <a:ea typeface="Times New Roman"/>
                <a:cs typeface="Times New Roman"/>
                <a:sym typeface="Times New Roman"/>
              </a:rPr>
              <a:t>Revenue Generated</a:t>
            </a:r>
            <a:endParaRPr>
              <a:latin typeface="Times New Roman"/>
              <a:ea typeface="Times New Roman"/>
              <a:cs typeface="Times New Roman"/>
              <a:sym typeface="Times New Roman"/>
            </a:endParaRPr>
          </a:p>
        </p:txBody>
      </p:sp>
      <p:pic>
        <p:nvPicPr>
          <p:cNvPr id="117" name="Google Shape;117;p20"/>
          <p:cNvPicPr preferRelativeResize="0"/>
          <p:nvPr/>
        </p:nvPicPr>
        <p:blipFill>
          <a:blip r:embed="rId3">
            <a:alphaModFix/>
          </a:blip>
          <a:stretch>
            <a:fillRect/>
          </a:stretch>
        </p:blipFill>
        <p:spPr>
          <a:xfrm>
            <a:off x="865050" y="1166825"/>
            <a:ext cx="6000476" cy="3620975"/>
          </a:xfrm>
          <a:prstGeom prst="rect">
            <a:avLst/>
          </a:prstGeom>
          <a:noFill/>
          <a:ln>
            <a:noFill/>
          </a:ln>
        </p:spPr>
      </p:pic>
      <p:pic>
        <p:nvPicPr>
          <p:cNvPr id="118" name="Google Shape;118;p20"/>
          <p:cNvPicPr preferRelativeResize="0"/>
          <p:nvPr/>
        </p:nvPicPr>
        <p:blipFill>
          <a:blip r:embed="rId4">
            <a:alphaModFix/>
          </a:blip>
          <a:stretch>
            <a:fillRect/>
          </a:stretch>
        </p:blipFill>
        <p:spPr>
          <a:xfrm>
            <a:off x="7158675" y="1017625"/>
            <a:ext cx="1483000" cy="3919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387900" y="149925"/>
            <a:ext cx="58425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latin typeface="Times New Roman"/>
                <a:ea typeface="Times New Roman"/>
                <a:cs typeface="Times New Roman"/>
                <a:sym typeface="Times New Roman"/>
              </a:rPr>
              <a:t>Sales Tracker</a:t>
            </a:r>
            <a:endParaRPr>
              <a:latin typeface="Times New Roman"/>
              <a:ea typeface="Times New Roman"/>
              <a:cs typeface="Times New Roman"/>
              <a:sym typeface="Times New Roman"/>
            </a:endParaRPr>
          </a:p>
        </p:txBody>
      </p:sp>
      <p:pic>
        <p:nvPicPr>
          <p:cNvPr id="124" name="Google Shape;124;p21"/>
          <p:cNvPicPr preferRelativeResize="0"/>
          <p:nvPr/>
        </p:nvPicPr>
        <p:blipFill>
          <a:blip r:embed="rId3">
            <a:alphaModFix/>
          </a:blip>
          <a:stretch>
            <a:fillRect/>
          </a:stretch>
        </p:blipFill>
        <p:spPr>
          <a:xfrm>
            <a:off x="1535925" y="768900"/>
            <a:ext cx="2810100" cy="4284025"/>
          </a:xfrm>
          <a:prstGeom prst="rect">
            <a:avLst/>
          </a:prstGeom>
          <a:noFill/>
          <a:ln>
            <a:noFill/>
          </a:ln>
        </p:spPr>
      </p:pic>
      <p:pic>
        <p:nvPicPr>
          <p:cNvPr id="125" name="Google Shape;125;p21"/>
          <p:cNvPicPr preferRelativeResize="0"/>
          <p:nvPr/>
        </p:nvPicPr>
        <p:blipFill>
          <a:blip r:embed="rId4">
            <a:alphaModFix/>
          </a:blip>
          <a:stretch>
            <a:fillRect/>
          </a:stretch>
        </p:blipFill>
        <p:spPr>
          <a:xfrm>
            <a:off x="5626325" y="836025"/>
            <a:ext cx="2608800" cy="4036256"/>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903</Words>
  <Application>Microsoft Office PowerPoint</Application>
  <PresentationFormat>On-screen Show (16:9)</PresentationFormat>
  <Paragraphs>106</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Roboto Slab</vt:lpstr>
      <vt:lpstr>Roboto</vt:lpstr>
      <vt:lpstr>Times New Roman</vt:lpstr>
      <vt:lpstr>Marina</vt:lpstr>
      <vt:lpstr>Data Warehouse Project </vt:lpstr>
      <vt:lpstr>Business Case</vt:lpstr>
      <vt:lpstr>What is FudgeMart and FudgeFlix?</vt:lpstr>
      <vt:lpstr>Business Questions</vt:lpstr>
      <vt:lpstr>How we achieved it?</vt:lpstr>
      <vt:lpstr>Mappings</vt:lpstr>
      <vt:lpstr>Star Schema</vt:lpstr>
      <vt:lpstr>Revenue Generated</vt:lpstr>
      <vt:lpstr>Sales Tracker</vt:lpstr>
      <vt:lpstr>Fudge Sales</vt:lpstr>
      <vt:lpstr>Demand of Products </vt:lpstr>
      <vt:lpstr>FudgeMart Sales Analysis</vt:lpstr>
      <vt:lpstr>FudgeFlix Sales by Year</vt:lpstr>
      <vt:lpstr>FudgeMart Top 10 Sales</vt:lpstr>
      <vt:lpstr>FudgeFlix Top 10 Sales</vt:lpstr>
      <vt:lpstr>Time-Sales Report</vt:lpstr>
      <vt:lpstr>Weekday Report</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Warehouse Project </dc:title>
  <cp:lastModifiedBy>Dhwani Rekhang Gandhi</cp:lastModifiedBy>
  <cp:revision>1</cp:revision>
  <dcterms:modified xsi:type="dcterms:W3CDTF">2021-08-18T16:18:21Z</dcterms:modified>
</cp:coreProperties>
</file>