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embeddedFontLst>
    <p:embeddedFont>
      <p:font typeface="Old Standard TT"/>
      <p:regular r:id="rId24"/>
      <p:bold r:id="rId25"/>
      <p: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jYSv5tUrso+UY0GZ4apemdlLRG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OldStandardTT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ldStandardTT-italic.fntdata"/><Relationship Id="rId25" Type="http://schemas.openxmlformats.org/officeDocument/2006/relationships/font" Target="fonts/OldStandardTT-bold.fntdata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1" name="Google Shape;18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" name="Google Shape;187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0" name="Google Shape;21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9" name="Google Shape;219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>
            <a:alpha val="49411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5.png"/><Relationship Id="rId5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sz="4400"/>
              <a:t>Graph Neural Network-Based Anomaly Detection in Multivariate Time Series</a:t>
            </a:r>
            <a:endParaRPr sz="4400"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오정렬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sz="4400"/>
              <a:t>α</a:t>
            </a:r>
            <a:r>
              <a:rPr lang="en-US"/>
              <a:t> (attention coeffiecient)</a:t>
            </a:r>
            <a:endParaRPr/>
          </a:p>
        </p:txBody>
      </p:sp>
      <p:sp>
        <p:nvSpPr>
          <p:cNvPr id="151" name="Google Shape;15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g</a:t>
            </a:r>
            <a:r>
              <a:rPr baseline="-25000" lang="en-US" sz="1800"/>
              <a:t>i</a:t>
            </a:r>
            <a:r>
              <a:rPr baseline="30000" lang="en-US" sz="1800"/>
              <a:t>(t)</a:t>
            </a:r>
            <a:r>
              <a:rPr lang="en-US" sz="1800"/>
              <a:t> = [v</a:t>
            </a:r>
            <a:r>
              <a:rPr baseline="-25000" lang="en-US" sz="1800"/>
              <a:t>i </a:t>
            </a:r>
            <a:r>
              <a:rPr lang="en-US" sz="1800"/>
              <a:t>| Wx</a:t>
            </a:r>
            <a:r>
              <a:rPr baseline="-25000" lang="en-US" sz="1800"/>
              <a:t>i</a:t>
            </a:r>
            <a:r>
              <a:rPr baseline="30000" lang="en-US" sz="1800"/>
              <a:t>(t)</a:t>
            </a:r>
            <a:r>
              <a:rPr lang="en-US" sz="1800"/>
              <a:t>]   </a:t>
            </a:r>
            <a:br>
              <a:rPr lang="en-US" sz="1800"/>
            </a:br>
            <a:r>
              <a:rPr lang="en-US" sz="1800"/>
              <a:t>size 2d</a:t>
            </a:r>
            <a:br>
              <a:rPr lang="en-US" sz="1800"/>
            </a:br>
            <a:r>
              <a:rPr lang="en-US" sz="1800"/>
              <a:t>v</a:t>
            </a:r>
            <a:r>
              <a:rPr baseline="-25000" lang="en-US" sz="1800"/>
              <a:t>i</a:t>
            </a:r>
            <a:r>
              <a:rPr lang="en-US" sz="1800"/>
              <a:t>를 concat해 사용한다는 점에서, 기존 GAT와 다르다.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π(i,j) = LeakyRelu(aT[g</a:t>
            </a:r>
            <a:r>
              <a:rPr baseline="-25000" lang="en-US" sz="1800"/>
              <a:t>i</a:t>
            </a:r>
            <a:r>
              <a:rPr baseline="30000" lang="en-US" sz="1800"/>
              <a:t>(t)</a:t>
            </a:r>
            <a:r>
              <a:rPr lang="en-US" sz="1800"/>
              <a:t>|g</a:t>
            </a:r>
            <a:r>
              <a:rPr baseline="-25000" lang="en-US" sz="1800"/>
              <a:t>j</a:t>
            </a:r>
            <a:r>
              <a:rPr baseline="30000" lang="en-US" sz="1800"/>
              <a:t>(t)</a:t>
            </a:r>
            <a:r>
              <a:rPr lang="en-US" sz="1800"/>
              <a:t>])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α</a:t>
            </a:r>
            <a:r>
              <a:rPr baseline="-25000" lang="en-US" sz="1800"/>
              <a:t>ij</a:t>
            </a:r>
            <a:r>
              <a:rPr lang="en-US" sz="1800"/>
              <a:t> = softmax(π(i,j)) 		 α와 π 는 기존 GAT와 동일.</a:t>
            </a:r>
            <a:br>
              <a:rPr lang="en-US" sz="1800"/>
            </a:br>
            <a:endParaRPr sz="1800"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pic>
        <p:nvPicPr>
          <p:cNvPr id="152" name="Google Shape;15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1237" y="4029593"/>
            <a:ext cx="5662333" cy="2025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sz="4400"/>
              <a:t>GAT (참고) </a:t>
            </a:r>
            <a:r>
              <a:rPr b="0" i="0" lang="en-US" sz="11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Veličković, Petar, et al. "Graph attention networks." </a:t>
            </a:r>
            <a:r>
              <a:rPr b="0" i="1" lang="en-US" sz="11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arXiv preprint arXiv:1710.10903</a:t>
            </a:r>
            <a:r>
              <a:rPr b="0" i="0" lang="en-US" sz="11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 (2017).</a:t>
            </a:r>
            <a:endParaRPr sz="1100"/>
          </a:p>
        </p:txBody>
      </p:sp>
      <p:sp>
        <p:nvSpPr>
          <p:cNvPr id="158" name="Google Shape;158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single GAT layer: </a:t>
            </a:r>
            <a:br>
              <a:rPr lang="en-US" sz="1800"/>
            </a:br>
            <a:r>
              <a:rPr lang="en-US" sz="1800"/>
              <a:t>input h=[h</a:t>
            </a:r>
            <a:r>
              <a:rPr baseline="-25000" lang="en-US" sz="1800"/>
              <a:t>1</a:t>
            </a:r>
            <a:r>
              <a:rPr lang="en-US" sz="1800"/>
              <a:t>,h</a:t>
            </a:r>
            <a:r>
              <a:rPr baseline="-25000" lang="en-US" sz="1800"/>
              <a:t>2</a:t>
            </a:r>
            <a:r>
              <a:rPr lang="en-US" sz="1800"/>
              <a:t>,..,h</a:t>
            </a:r>
            <a:r>
              <a:rPr baseline="-25000" lang="en-US" sz="1800"/>
              <a:t>N</a:t>
            </a:r>
            <a:r>
              <a:rPr lang="en-US" sz="1800"/>
              <a:t>]. 		size NxF. N nodes, one node has F features.</a:t>
            </a:r>
            <a:br>
              <a:rPr lang="en-US" sz="1800"/>
            </a:br>
            <a:r>
              <a:rPr lang="en-US" sz="1800"/>
              <a:t>output h’=[h’</a:t>
            </a:r>
            <a:r>
              <a:rPr baseline="-25000" lang="en-US" sz="1800"/>
              <a:t>1</a:t>
            </a:r>
            <a:r>
              <a:rPr lang="en-US" sz="1800"/>
              <a:t>,h’</a:t>
            </a:r>
            <a:r>
              <a:rPr baseline="-25000" lang="en-US" sz="1800"/>
              <a:t>2</a:t>
            </a:r>
            <a:r>
              <a:rPr lang="en-US" sz="1800"/>
              <a:t>,..,h’</a:t>
            </a:r>
            <a:r>
              <a:rPr baseline="-25000" lang="en-US" sz="1800"/>
              <a:t>N</a:t>
            </a:r>
            <a:r>
              <a:rPr lang="en-US" sz="1800"/>
              <a:t>]. 		NxF’. F’ features.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apply linear transformation to each node. Wh</a:t>
            </a:r>
            <a:r>
              <a:rPr baseline="-25000" lang="en-US" sz="1800"/>
              <a:t>i</a:t>
            </a:r>
            <a:r>
              <a:rPr lang="en-US" sz="1800"/>
              <a:t>. W는 size F’xF 의 trained weight.</a:t>
            </a:r>
            <a:endParaRPr baseline="-25000"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attention coefficient e</a:t>
            </a:r>
            <a:r>
              <a:rPr baseline="-25000" lang="en-US" sz="1800"/>
              <a:t>ij</a:t>
            </a:r>
            <a:r>
              <a:rPr lang="en-US" sz="1800"/>
              <a:t> =                                       a는 size 2F’의, trained vector. ||는 concat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normalize e</a:t>
            </a:r>
            <a:r>
              <a:rPr baseline="-25000" lang="en-US" sz="1800"/>
              <a:t>ij</a:t>
            </a:r>
            <a:r>
              <a:rPr lang="en-US" sz="1800"/>
              <a:t> using softmax</a:t>
            </a:r>
            <a:endParaRPr sz="1800"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aseline="-25000"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aseline="-25000"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이렇게, 각 edge의 attention coefficient α</a:t>
            </a:r>
            <a:r>
              <a:rPr baseline="-25000" lang="en-US" sz="1800"/>
              <a:t>ij</a:t>
            </a:r>
            <a:r>
              <a:rPr lang="en-US" sz="1800"/>
              <a:t>를 얻었으니, node i의 neighbor들과 해당 attention coefficient value α를 aggregate하여, h</a:t>
            </a:r>
            <a:r>
              <a:rPr baseline="-25000" lang="en-US" sz="1800"/>
              <a:t>i</a:t>
            </a:r>
            <a:r>
              <a:rPr lang="en-US" sz="1800"/>
              <a:t>’를 얻는다.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pic>
        <p:nvPicPr>
          <p:cNvPr id="159" name="Google Shape;15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5075" y="3029425"/>
            <a:ext cx="2929862" cy="392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5373" y="3830757"/>
            <a:ext cx="5048955" cy="885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50101" y="5456899"/>
            <a:ext cx="2467319" cy="876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3-2. Output layer. 최종 forecast.</a:t>
            </a:r>
            <a:endParaRPr/>
          </a:p>
        </p:txBody>
      </p:sp>
      <p:sp>
        <p:nvSpPr>
          <p:cNvPr id="167" name="Google Shape;16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time t에서의 node 를 z</a:t>
            </a:r>
            <a:r>
              <a:rPr baseline="-25000" lang="en-US" sz="1800"/>
              <a:t>i</a:t>
            </a:r>
            <a:r>
              <a:rPr baseline="30000" lang="en-US" sz="1800"/>
              <a:t>(t)</a:t>
            </a:r>
            <a:r>
              <a:rPr lang="en-US" sz="1800"/>
              <a:t>로 얻었다. 이제 최종 forecast를 하자.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z</a:t>
            </a:r>
            <a:r>
              <a:rPr baseline="-25000" lang="en-US" sz="1800"/>
              <a:t>i</a:t>
            </a:r>
            <a:r>
              <a:rPr baseline="30000" lang="en-US" sz="1800"/>
              <a:t>(t)</a:t>
            </a:r>
            <a:r>
              <a:rPr lang="en-US" sz="1800"/>
              <a:t>와, v</a:t>
            </a:r>
            <a:r>
              <a:rPr baseline="-25000" lang="en-US" sz="1800"/>
              <a:t>i</a:t>
            </a:r>
            <a:r>
              <a:rPr lang="en-US" sz="1800"/>
              <a:t>의 elementwise product를 사용.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loss function: mse. shat</a:t>
            </a:r>
            <a:r>
              <a:rPr baseline="30000" lang="en-US" sz="1800"/>
              <a:t>(t)</a:t>
            </a:r>
            <a:r>
              <a:rPr lang="en-US" sz="1800"/>
              <a:t> 은 w개의 past data를 사용하기에 time tick w+1부터 정의된다.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pic>
        <p:nvPicPr>
          <p:cNvPr id="168" name="Google Shape;16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644" y="2641230"/>
            <a:ext cx="4694327" cy="754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7991" y="4129996"/>
            <a:ext cx="4930567" cy="998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4. Graph Deviation Scoring </a:t>
            </a:r>
            <a:endParaRPr/>
          </a:p>
        </p:txBody>
      </p:sp>
      <p:sp>
        <p:nvSpPr>
          <p:cNvPr id="175" name="Google Shape;175;p13"/>
          <p:cNvSpPr txBox="1"/>
          <p:nvPr>
            <p:ph idx="1" type="body"/>
          </p:nvPr>
        </p:nvSpPr>
        <p:spPr>
          <a:xfrm>
            <a:off x="838200" y="1825624"/>
            <a:ext cx="10515600" cy="48451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error value of sensor i at time t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normalize this</a:t>
            </a:r>
            <a:br>
              <a:rPr lang="en-US" sz="1800"/>
            </a:br>
            <a:br>
              <a:rPr lang="en-US" sz="1800"/>
            </a:br>
            <a:br>
              <a:rPr lang="en-US" sz="1800"/>
            </a:br>
            <a:br>
              <a:rPr lang="en-US" sz="1800"/>
            </a:br>
            <a:r>
              <a:rPr b="0" i="0" lang="en-US" sz="1800" u="none" strike="noStrike">
                <a:latin typeface="Arial"/>
                <a:ea typeface="Arial"/>
                <a:cs typeface="Arial"/>
                <a:sym typeface="Arial"/>
              </a:rPr>
              <a:t>used median and IQR instead of mean and standard deviation, as they are more robust against anomalies.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0" i="0" lang="en-US" sz="1800" u="none" strike="noStrike">
                <a:latin typeface="Arial"/>
                <a:ea typeface="Arial"/>
                <a:cs typeface="Arial"/>
                <a:sym typeface="Arial"/>
              </a:rPr>
              <a:t>IQR is defined as the difference between the 1st and 3rd quartiles of a distribution or set of values, and is a robust measure of the distribution’s spread.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time t의, 모든 sensor에 대해서 </a:t>
            </a:r>
            <a:r>
              <a:rPr b="0" i="0" lang="en-US" sz="1800" u="none" strike="noStrike">
                <a:latin typeface="Arial"/>
                <a:ea typeface="Arial"/>
                <a:cs typeface="Arial"/>
                <a:sym typeface="Arial"/>
              </a:rPr>
              <a:t>overall anomalousness A(t)를 구한다.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0" i="0" sz="18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0" i="0" lang="en-US" sz="1800" u="none" strike="noStrike">
                <a:latin typeface="Arial"/>
                <a:ea typeface="Arial"/>
                <a:cs typeface="Arial"/>
                <a:sym typeface="Arial"/>
              </a:rPr>
              <a:t>validate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data </a:t>
            </a:r>
            <a:r>
              <a:rPr b="0" i="0" lang="en-US" sz="1800" u="none" strike="noStrike">
                <a:latin typeface="Arial"/>
                <a:ea typeface="Arial"/>
                <a:cs typeface="Arial"/>
                <a:sym typeface="Arial"/>
              </a:rPr>
              <a:t>set의 maxA(t)를 threshold로 삼고, test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set에서 A(t)가 이 threshold 보다 크다면, 이 t에서 anomaly를 predict하게 된다. note that, anomaly가 발생하는 time t만 찾았다. 이 중 어떤 sensor인지는 아직 모른다.</a:t>
            </a:r>
            <a:endParaRPr b="0" i="0" sz="18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 sz="800"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pic>
        <p:nvPicPr>
          <p:cNvPr id="176" name="Google Shape;17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4784" y="2342744"/>
            <a:ext cx="2209992" cy="381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6719" y="3357829"/>
            <a:ext cx="2179509" cy="5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63541" y="5272947"/>
            <a:ext cx="1486029" cy="342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Training</a:t>
            </a:r>
            <a:endParaRPr/>
          </a:p>
        </p:txBody>
      </p:sp>
      <p:sp>
        <p:nvSpPr>
          <p:cNvPr id="184" name="Google Shape;184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0" i="0" lang="en-US" sz="1800" u="none" strike="noStrike">
                <a:latin typeface="Arial"/>
                <a:ea typeface="Arial"/>
                <a:cs typeface="Arial"/>
                <a:sym typeface="Arial"/>
              </a:rPr>
              <a:t>Adam optimizer with learning rate </a:t>
            </a:r>
            <a:r>
              <a:rPr b="0" i="0" lang="en-US" sz="1800" u="none" strike="noStrike">
                <a:latin typeface="Old Standard TT"/>
                <a:ea typeface="Old Standard TT"/>
                <a:cs typeface="Old Standard TT"/>
                <a:sym typeface="Old Standard TT"/>
              </a:rPr>
              <a:t>10</a:t>
            </a:r>
            <a:r>
              <a:rPr b="0" baseline="30000" i="0" lang="en-US" sz="1800" u="none" strike="noStrike">
                <a:latin typeface="Old Standard TT"/>
                <a:ea typeface="Old Standard TT"/>
                <a:cs typeface="Old Standard TT"/>
                <a:sym typeface="Old Standard TT"/>
              </a:rPr>
              <a:t>-3, </a:t>
            </a:r>
            <a:r>
              <a:rPr lang="en-US" sz="1800"/>
              <a:t>β</a:t>
            </a:r>
            <a:r>
              <a:rPr baseline="-25000" lang="en-US" sz="1800"/>
              <a:t>1, </a:t>
            </a:r>
            <a:r>
              <a:rPr lang="en-US" sz="1800"/>
              <a:t>β</a:t>
            </a:r>
            <a:r>
              <a:rPr baseline="-25000" lang="en-US" sz="1800"/>
              <a:t>2 </a:t>
            </a:r>
            <a:r>
              <a:rPr lang="en-US" sz="1800"/>
              <a:t>= </a:t>
            </a:r>
            <a:r>
              <a:rPr b="0" i="0" lang="en-US" sz="1800" u="none" strike="noStrike">
                <a:latin typeface="Old Standard TT"/>
                <a:ea typeface="Old Standard TT"/>
                <a:cs typeface="Old Standard TT"/>
                <a:sym typeface="Old Standard TT"/>
              </a:rPr>
              <a:t>0.9, 0.99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0" i="0" lang="en-US" sz="1800" u="none" strike="noStrike">
                <a:latin typeface="Old Standard TT"/>
                <a:ea typeface="Old Standard TT"/>
                <a:cs typeface="Old Standard TT"/>
                <a:sym typeface="Old Standard TT"/>
              </a:rPr>
              <a:t>50 </a:t>
            </a:r>
            <a:r>
              <a:rPr b="0" i="0" lang="en-US" sz="1800" u="none" strike="noStrike">
                <a:latin typeface="Arial"/>
                <a:ea typeface="Arial"/>
                <a:cs typeface="Arial"/>
                <a:sym typeface="Arial"/>
              </a:rPr>
              <a:t>epochs and use early stopping with patience of </a:t>
            </a:r>
            <a:r>
              <a:rPr b="0" i="0" lang="en-US" sz="1800" u="none" strike="noStrike">
                <a:latin typeface="Old Standard TT"/>
                <a:ea typeface="Old Standard TT"/>
                <a:cs typeface="Old Standard TT"/>
                <a:sym typeface="Old Standard TT"/>
              </a:rPr>
              <a:t>10</a:t>
            </a:r>
            <a:r>
              <a:rPr b="0" i="0" lang="en-US" sz="1800" u="none" strike="noStrike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0" i="0" lang="en-US" sz="1800" u="none" strike="noStrike">
                <a:latin typeface="Arial"/>
                <a:ea typeface="Arial"/>
                <a:cs typeface="Arial"/>
                <a:sym typeface="Arial"/>
              </a:rPr>
              <a:t>embedding vectors with length of </a:t>
            </a:r>
            <a:r>
              <a:rPr b="0" i="0" lang="en-US" sz="1800" u="none" strike="noStrike">
                <a:latin typeface="Old Standard TT"/>
                <a:ea typeface="Old Standard TT"/>
                <a:cs typeface="Old Standard TT"/>
                <a:sym typeface="Old Standard TT"/>
              </a:rPr>
              <a:t>128(64)</a:t>
            </a:r>
            <a:r>
              <a:rPr b="0" i="0" lang="en-US" sz="1800" u="none" strike="noStrike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800" u="none" strike="noStrike">
                <a:latin typeface="Old Standard TT"/>
                <a:ea typeface="Old Standard TT"/>
                <a:cs typeface="Old Standard TT"/>
                <a:sym typeface="Old Standard TT"/>
              </a:rPr>
              <a:t>k </a:t>
            </a:r>
            <a:r>
              <a:rPr b="0" i="0" lang="en-US" sz="1800" u="none" strike="noStrike">
                <a:latin typeface="Arial"/>
                <a:ea typeface="Arial"/>
                <a:cs typeface="Arial"/>
                <a:sym typeface="Arial"/>
              </a:rPr>
              <a:t>with </a:t>
            </a:r>
            <a:r>
              <a:rPr b="0" i="0" lang="en-US" sz="1800" u="none" strike="noStrike">
                <a:latin typeface="Old Standard TT"/>
                <a:ea typeface="Old Standard TT"/>
                <a:cs typeface="Old Standard TT"/>
                <a:sym typeface="Old Standard TT"/>
              </a:rPr>
              <a:t>30(15) </a:t>
            </a:r>
            <a:r>
              <a:rPr b="0" i="0" lang="en-US" sz="1800" u="none" strike="noStrike">
                <a:latin typeface="Arial"/>
                <a:ea typeface="Arial"/>
                <a:cs typeface="Arial"/>
                <a:sym typeface="Arial"/>
              </a:rPr>
              <a:t>and hidden layers of </a:t>
            </a:r>
            <a:r>
              <a:rPr b="0" i="0" lang="en-US" sz="1800" u="none" strike="noStrike">
                <a:latin typeface="Old Standard TT"/>
                <a:ea typeface="Old Standard TT"/>
                <a:cs typeface="Old Standard TT"/>
                <a:sym typeface="Old Standard TT"/>
              </a:rPr>
              <a:t>128(64) </a:t>
            </a:r>
            <a:r>
              <a:rPr b="0" i="0" lang="en-US" sz="1800" u="none" strike="noStrike">
                <a:latin typeface="Arial"/>
                <a:ea typeface="Arial"/>
                <a:cs typeface="Arial"/>
                <a:sym typeface="Arial"/>
              </a:rPr>
              <a:t>neurons for the WADI (SWaT) dataset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0" i="0" lang="en-US" sz="1800" u="none" strike="noStrike">
                <a:latin typeface="Arial"/>
                <a:ea typeface="Arial"/>
                <a:cs typeface="Arial"/>
                <a:sym typeface="Arial"/>
              </a:rPr>
              <a:t>sliding window size </a:t>
            </a:r>
            <a:r>
              <a:rPr b="0" i="0" lang="en-US" sz="1800" u="none" strike="noStrike">
                <a:latin typeface="Old Standard TT"/>
                <a:ea typeface="Old Standard TT"/>
                <a:cs typeface="Old Standard TT"/>
                <a:sym typeface="Old Standard TT"/>
              </a:rPr>
              <a:t>w </a:t>
            </a:r>
            <a:r>
              <a:rPr b="0" i="0" lang="en-US" sz="1800" u="none" strike="noStrike">
                <a:latin typeface="Arial"/>
                <a:ea typeface="Arial"/>
                <a:cs typeface="Arial"/>
                <a:sym typeface="Arial"/>
              </a:rPr>
              <a:t>as </a:t>
            </a:r>
            <a:r>
              <a:rPr b="0" i="0" lang="en-US" sz="1800" u="none" strike="noStrike">
                <a:latin typeface="Old Standard TT"/>
                <a:ea typeface="Old Standard TT"/>
                <a:cs typeface="Old Standard TT"/>
                <a:sym typeface="Old Standard TT"/>
              </a:rPr>
              <a:t>5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0" i="0" sz="1800" u="none" strike="noStrike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0" i="0" lang="en-US" sz="1800" u="none" strike="noStrike">
                <a:latin typeface="Arial"/>
                <a:ea typeface="Arial"/>
                <a:cs typeface="Arial"/>
                <a:sym typeface="Arial"/>
              </a:rPr>
              <a:t>학습 전체 과정을 살펴보면,</a:t>
            </a:r>
            <a:br>
              <a:rPr b="0" i="0" lang="en-US" sz="1800" u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strike="noStrike">
                <a:latin typeface="Arial"/>
                <a:ea typeface="Arial"/>
                <a:cs typeface="Arial"/>
                <a:sym typeface="Arial"/>
              </a:rPr>
              <a:t>time t에서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NxW의 </a:t>
            </a:r>
            <a:r>
              <a:rPr b="0" i="0" lang="en-US" sz="1800" u="none" strike="noStrike">
                <a:latin typeface="Arial"/>
                <a:ea typeface="Arial"/>
                <a:cs typeface="Arial"/>
                <a:sym typeface="Arial"/>
              </a:rPr>
              <a:t>input x</a:t>
            </a:r>
            <a:r>
              <a:rPr baseline="30000" lang="en-US" sz="1800">
                <a:latin typeface="Arial"/>
                <a:ea typeface="Arial"/>
                <a:cs typeface="Arial"/>
                <a:sym typeface="Arial"/>
              </a:rPr>
              <a:t>(t)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으로 attention-based forecast를 하여 shat</a:t>
            </a:r>
            <a:r>
              <a:rPr baseline="30000" lang="en-US" sz="1800">
                <a:latin typeface="Arial"/>
                <a:ea typeface="Arial"/>
                <a:cs typeface="Arial"/>
                <a:sym typeface="Arial"/>
              </a:rPr>
              <a:t>(t)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를 구하고, </a:t>
            </a:r>
            <a:br>
              <a:rPr lang="en-US" sz="1800"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latin typeface="Arial"/>
                <a:ea typeface="Arial"/>
                <a:cs typeface="Arial"/>
                <a:sym typeface="Arial"/>
              </a:rPr>
              <a:t>label s</a:t>
            </a:r>
            <a:r>
              <a:rPr baseline="30000" lang="en-US" sz="1800">
                <a:latin typeface="Arial"/>
                <a:ea typeface="Arial"/>
                <a:cs typeface="Arial"/>
                <a:sym typeface="Arial"/>
              </a:rPr>
              <a:t>(t)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와 비교해 loss function을 구하고, </a:t>
            </a:r>
            <a:br>
              <a:rPr lang="en-US" sz="1800"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latin typeface="Arial"/>
                <a:ea typeface="Arial"/>
                <a:cs typeface="Arial"/>
                <a:sym typeface="Arial"/>
              </a:rPr>
              <a:t>이를 사용해 각 embedding vector v</a:t>
            </a:r>
            <a:r>
              <a:rPr baseline="-25000" lang="en-US" sz="1800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와, attention 에서의 a를 ADAM optimizer로 학습한다. </a:t>
            </a:r>
            <a:endParaRPr b="0" i="0" sz="1800" u="none" strike="noStrike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0" i="0" sz="1800" u="none" strike="noStrike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0" i="0" sz="1800" u="none" strike="noStrike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0" i="0" sz="1800" u="none" strike="noStrike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 txBox="1"/>
          <p:nvPr>
            <p:ph type="title"/>
          </p:nvPr>
        </p:nvSpPr>
        <p:spPr>
          <a:xfrm>
            <a:off x="3627582" y="292359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sz="2400"/>
              <a:t>감사합니다.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>
            <a:alpha val="49411"/>
          </a:srgbClr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 txBox="1"/>
          <p:nvPr>
            <p:ph type="title"/>
          </p:nvPr>
        </p:nvSpPr>
        <p:spPr>
          <a:xfrm>
            <a:off x="648929" y="629266"/>
            <a:ext cx="3505495" cy="1622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en-US"/>
              <a:t>Experiment RQ1. Accuracy</a:t>
            </a:r>
            <a:endParaRPr/>
          </a:p>
        </p:txBody>
      </p:sp>
      <p:sp>
        <p:nvSpPr>
          <p:cNvPr id="195" name="Google Shape;195;p15"/>
          <p:cNvSpPr txBox="1"/>
          <p:nvPr>
            <p:ph idx="1" type="body"/>
          </p:nvPr>
        </p:nvSpPr>
        <p:spPr>
          <a:xfrm>
            <a:off x="648931" y="2438400"/>
            <a:ext cx="3505494" cy="3785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43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GDN이 baseline methods에 비해 성능이 우수함을 알 수 있다. </a:t>
            </a: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7" name="Google Shape;197;p15"/>
          <p:cNvSpPr/>
          <p:nvPr/>
        </p:nvSpPr>
        <p:spPr>
          <a:xfrm>
            <a:off x="5123688" y="557784"/>
            <a:ext cx="6584098" cy="5739187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C8CACA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" dir="5400000" dist="19050">
              <a:srgbClr val="000000">
                <a:alpha val="6235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8" name="Google Shape;19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5862" y="1252894"/>
            <a:ext cx="6019331" cy="4348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>
            <a:alpha val="49411"/>
          </a:srgbClr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"/>
          <p:cNvSpPr txBox="1"/>
          <p:nvPr>
            <p:ph type="title"/>
          </p:nvPr>
        </p:nvSpPr>
        <p:spPr>
          <a:xfrm>
            <a:off x="648929" y="629266"/>
            <a:ext cx="3505495" cy="1622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en-US"/>
              <a:t>Experiment RQ2. Ablation</a:t>
            </a:r>
            <a:endParaRPr/>
          </a:p>
        </p:txBody>
      </p:sp>
      <p:sp>
        <p:nvSpPr>
          <p:cNvPr id="204" name="Google Shape;204;p16"/>
          <p:cNvSpPr txBox="1"/>
          <p:nvPr>
            <p:ph idx="1" type="body"/>
          </p:nvPr>
        </p:nvSpPr>
        <p:spPr>
          <a:xfrm>
            <a:off x="648931" y="2438400"/>
            <a:ext cx="3505494" cy="3785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GDN의 각 component가 performance에 기여하는 부분을 확인 </a:t>
            </a:r>
            <a:endParaRPr sz="1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learned graph를, static complete graph로 바꾸어봤더니, performance 하락. (-TopK)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attention mechanism 에서 sensor embedding을 제거하였더니, 성능 저하.   (-EMB)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attention mechanism을 없애도 성능 저하. </a:t>
            </a:r>
            <a:br>
              <a:rPr lang="en-US" sz="1400"/>
            </a:br>
            <a:r>
              <a:rPr lang="en-US" sz="1400"/>
              <a:t>(-ATT)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Therefore,</a:t>
            </a:r>
            <a:br>
              <a:rPr lang="en-US" sz="1400"/>
            </a:br>
            <a:r>
              <a:rPr lang="en-US" sz="1400"/>
              <a:t>learned graph structure, sensor embedding,</a:t>
            </a:r>
            <a:br>
              <a:rPr lang="en-US" sz="1400"/>
            </a:br>
            <a:r>
              <a:rPr lang="en-US" sz="1400"/>
              <a:t>attention mechanism all contribute to </a:t>
            </a:r>
            <a:br>
              <a:rPr lang="en-US" sz="1400"/>
            </a:br>
            <a:r>
              <a:rPr lang="en-US" sz="1400"/>
              <a:t>accuracy.</a:t>
            </a:r>
            <a:endParaRPr sz="1400"/>
          </a:p>
        </p:txBody>
      </p:sp>
      <p:sp>
        <p:nvSpPr>
          <p:cNvPr id="205" name="Google Shape;205;p16"/>
          <p:cNvSpPr/>
          <p:nvPr/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" name="Google Shape;206;p16"/>
          <p:cNvSpPr/>
          <p:nvPr/>
        </p:nvSpPr>
        <p:spPr>
          <a:xfrm>
            <a:off x="5123688" y="557784"/>
            <a:ext cx="6584098" cy="5739187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C8CACA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" dir="5400000" dist="19050">
              <a:srgbClr val="000000">
                <a:alpha val="6235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7" name="Google Shape;20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5862" y="1982738"/>
            <a:ext cx="6019331" cy="2889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>
            <a:alpha val="49411"/>
          </a:srgbClr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"/>
          <p:cNvSpPr txBox="1"/>
          <p:nvPr>
            <p:ph type="title"/>
          </p:nvPr>
        </p:nvSpPr>
        <p:spPr>
          <a:xfrm>
            <a:off x="648929" y="629266"/>
            <a:ext cx="3505495" cy="1622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en-US" sz="4000"/>
              <a:t>Experiment </a:t>
            </a:r>
            <a:r>
              <a:rPr lang="en-US" sz="3700"/>
              <a:t>RQ3. Interpretability of Model </a:t>
            </a:r>
            <a:endParaRPr sz="3700"/>
          </a:p>
        </p:txBody>
      </p:sp>
      <p:sp>
        <p:nvSpPr>
          <p:cNvPr id="213" name="Google Shape;213;p17"/>
          <p:cNvSpPr txBox="1"/>
          <p:nvPr>
            <p:ph idx="1" type="body"/>
          </p:nvPr>
        </p:nvSpPr>
        <p:spPr>
          <a:xfrm>
            <a:off x="648931" y="2438400"/>
            <a:ext cx="3505494" cy="3785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sensor emebdding vector들을 t-SNE로 visualize 한 결과이다. 색은 sensor의 종류이다. </a:t>
            </a:r>
            <a:endParaRPr/>
          </a:p>
          <a:p>
            <a:pPr indent="-1397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이렇게 학습한 embedding vector을 visualize 해서, 비슷하게 동작하는 sensor들을 한 눈에 볼 수 있다.</a:t>
            </a:r>
            <a:endParaRPr sz="1400"/>
          </a:p>
        </p:txBody>
      </p:sp>
      <p:sp>
        <p:nvSpPr>
          <p:cNvPr id="214" name="Google Shape;214;p17"/>
          <p:cNvSpPr/>
          <p:nvPr/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" name="Google Shape;215;p17"/>
          <p:cNvSpPr/>
          <p:nvPr/>
        </p:nvSpPr>
        <p:spPr>
          <a:xfrm>
            <a:off x="5123688" y="557784"/>
            <a:ext cx="6584098" cy="5739187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C8CACA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" dir="5400000" dist="19050">
              <a:srgbClr val="000000">
                <a:alpha val="6235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6" name="Google Shape;21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5862" y="1175389"/>
            <a:ext cx="6019331" cy="450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Experiment RQ4. Localizing Anomalies</a:t>
            </a:r>
            <a:endParaRPr/>
          </a:p>
        </p:txBody>
      </p:sp>
      <p:sp>
        <p:nvSpPr>
          <p:cNvPr id="222" name="Google Shape;222;p18"/>
          <p:cNvSpPr txBox="1"/>
          <p:nvPr>
            <p:ph idx="1" type="body"/>
          </p:nvPr>
        </p:nvSpPr>
        <p:spPr>
          <a:xfrm>
            <a:off x="838200" y="5181599"/>
            <a:ext cx="10515600" cy="159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왼쪽은 graph를 Force-directed graph layout으로 그린 것.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anomaly score이 가장 높은 1_MV_001_STATUS sensor을 red triangle로 찾고, 그 sensor의 neighbor 중 attention weight이 가장 높은 다른 sensor 3개를 red circle로 찾았다. faulty sensor 1_MV_001_STATUS 와 관련성이 높아서 이들도 faulty할 수 있기 때문.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실제로 MV_001_STATUS의 prediction과 observation을 비교하여 차이를 확인할 수 있다.</a:t>
            </a:r>
            <a:endParaRPr sz="1800"/>
          </a:p>
        </p:txBody>
      </p:sp>
      <p:pic>
        <p:nvPicPr>
          <p:cNvPr id="223" name="Google Shape;22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9865" y="1429330"/>
            <a:ext cx="9916909" cy="3372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Inter-sensor relationship과 sensor의 특징을 사용해 sensor의 time series anomaly prediction을 한다.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Sensor-sensor relationship을 사용하기 위해 그래프를 사용하고, GAT(Graph Attention Network)을 변형해 사용한다. Graph 구조는 learned.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Calling, GDN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GDN-Proposed Framework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/>
              <a:t>Sensor Embedding: sensor 각각의 characteristic을 embedding vector로 표현. 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/>
              <a:t>Graph Structure Learning: Graph edge is learned. 즉 그래프 정보는 주어지지 않는다. 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/>
              <a:t>Graph Attention-Based Forecasting: forecast future values of each sensor. Graph attention.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/>
              <a:t>Graph Deviation Scoring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Train data</a:t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838200" y="2743201"/>
            <a:ext cx="10515600" cy="3433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  <a:t>s</a:t>
            </a:r>
            <a:r>
              <a:rPr baseline="-25000" lang="en-US" sz="1800">
                <a:latin typeface="Malgun Gothic"/>
                <a:ea typeface="Malgun Gothic"/>
                <a:cs typeface="Malgun Gothic"/>
                <a:sym typeface="Malgun Gothic"/>
              </a:rPr>
              <a:t>train</a:t>
            </a:r>
            <a:r>
              <a:rPr baseline="30000" lang="en-US" sz="1800">
                <a:latin typeface="Malgun Gothic"/>
                <a:ea typeface="Malgun Gothic"/>
                <a:cs typeface="Malgun Gothic"/>
                <a:sym typeface="Malgun Gothic"/>
              </a:rPr>
              <a:t>(t)</a:t>
            </a:r>
            <a: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  <a:t> = [data of sensor 1,</a:t>
            </a:r>
            <a:b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  <a:t>        data of sensor 2, </a:t>
            </a:r>
            <a:b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  <a:t>        … </a:t>
            </a:r>
            <a:b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  <a:t>        data of sensor N]   (data at time t)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  <a:t>N개의 sensor가 있고, 총 T</a:t>
            </a:r>
            <a:r>
              <a:rPr baseline="-25000" lang="en-US" sz="1800">
                <a:latin typeface="Malgun Gothic"/>
                <a:ea typeface="Malgun Gothic"/>
                <a:cs typeface="Malgun Gothic"/>
                <a:sym typeface="Malgun Gothic"/>
              </a:rPr>
              <a:t>train</a:t>
            </a:r>
            <a: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  <a:t>개의 time tick이 존재한다. time t에서의 sensor 하나의 측정 data는 스칼라다. 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04" name="Google Shape;10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9358" y="1667759"/>
            <a:ext cx="3000794" cy="53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1. Sensor Embedding</a:t>
            </a:r>
            <a:endParaRPr/>
          </a:p>
        </p:txBody>
      </p:sp>
      <p:sp>
        <p:nvSpPr>
          <p:cNvPr id="110" name="Google Shape;110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Sensor들은 각각 특징적이기 때문에(Ex) water pressure sensor, flow rate sensor), 이 sensor의 개별특징을 녹여내야 한다. Using embedding vector.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Sensor i 의 embedding vector </a:t>
            </a:r>
            <a: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r>
              <a:rPr baseline="-25000" lang="en-US" sz="1800">
                <a:latin typeface="Malgun Gothic"/>
                <a:ea typeface="Malgun Gothic"/>
                <a:cs typeface="Malgun Gothic"/>
                <a:sym typeface="Malgun Gothic"/>
              </a:rPr>
              <a:t>i </a:t>
            </a:r>
            <a: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  <a:t>는 size d 의 vector. 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  <a:t>이들은 initialized randomly, and trained.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r>
              <a:rPr baseline="-25000" lang="en-US" sz="1800">
                <a:latin typeface="Malgun Gothic"/>
                <a:ea typeface="Malgun Gothic"/>
                <a:cs typeface="Malgun Gothic"/>
                <a:sym typeface="Malgun Gothic"/>
              </a:rPr>
              <a:t>i</a:t>
            </a:r>
            <a: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  <a:t>가 sensor i의 특징을 대표하기 때문에, 유사한 embedding vector을 지닌 sensor은, 두 sensor이 비슷하다는 semantic을 가진다. 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aseline="-25000"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aseline="-25000"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2. Graph Structure Learning</a:t>
            </a:r>
            <a:endParaRPr/>
          </a:p>
        </p:txBody>
      </p:sp>
      <p:sp>
        <p:nvSpPr>
          <p:cNvPr id="116" name="Google Shape;116;p6"/>
          <p:cNvSpPr txBox="1"/>
          <p:nvPr>
            <p:ph idx="1" type="body"/>
          </p:nvPr>
        </p:nvSpPr>
        <p:spPr>
          <a:xfrm>
            <a:off x="800877" y="1732318"/>
            <a:ext cx="10515600" cy="446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이제 v로 나타낸 sensor들의 relationship을 배울 차례이다. 이를 위해 directed graph를 사용한다.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Node(sensor) 2의 behavior이 node 1의 behavior 의해 영향을 받는다면, node 1에서 2로 directed edge가 생기게 된다. 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Graph 구조에 대한 사전지식(prior knowledge)가 있을 수 있다. Sensor i의 parent candidate node의 index set을 C</a:t>
            </a:r>
            <a:r>
              <a:rPr baseline="-25000" lang="en-US" sz="1800"/>
              <a:t>i</a:t>
            </a:r>
            <a:r>
              <a:rPr lang="en-US" sz="1800"/>
              <a:t>라고 하자. </a:t>
            </a:r>
            <a:br>
              <a:rPr lang="en-US" sz="1800"/>
            </a:br>
            <a:r>
              <a:rPr lang="en-US" sz="1800"/>
              <a:t>prior knowledge가 없으면 node i 에 대해 C</a:t>
            </a:r>
            <a:r>
              <a:rPr baseline="-25000" lang="en-US" sz="1800"/>
              <a:t>i</a:t>
            </a:r>
            <a:r>
              <a:rPr lang="en-US" sz="1800"/>
              <a:t>가 자신을 제외한 모든 노드 이지만, prior knowledge가 있으면 이를 바탕으로 C</a:t>
            </a:r>
            <a:r>
              <a:rPr baseline="-25000" lang="en-US" sz="1800"/>
              <a:t>i</a:t>
            </a:r>
            <a:r>
              <a:rPr lang="en-US" sz="1800"/>
              <a:t>에서 필요 없는 노드를 제거한 채로 시작할 수 있다. </a:t>
            </a:r>
            <a:br>
              <a:rPr lang="en-US" sz="1800"/>
            </a:br>
            <a:r>
              <a:rPr lang="en-US" sz="1800"/>
              <a:t>ex)system의 다른 part의 센서들은 서로 연관이 거의 없을 수 있음</a:t>
            </a:r>
            <a:endParaRPr sz="1800"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117" name="Google Shape;117;p6"/>
          <p:cNvSpPr/>
          <p:nvPr/>
        </p:nvSpPr>
        <p:spPr>
          <a:xfrm>
            <a:off x="1968758" y="2727026"/>
            <a:ext cx="1236618" cy="1053737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Node 1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6"/>
          <p:cNvSpPr/>
          <p:nvPr/>
        </p:nvSpPr>
        <p:spPr>
          <a:xfrm>
            <a:off x="4711958" y="2727026"/>
            <a:ext cx="1245325" cy="1088571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Node 2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9" name="Google Shape;119;p6"/>
          <p:cNvCxnSpPr/>
          <p:nvPr/>
        </p:nvCxnSpPr>
        <p:spPr>
          <a:xfrm>
            <a:off x="2874450" y="3127621"/>
            <a:ext cx="181138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0" name="Google Shape;120;p6"/>
          <p:cNvSpPr txBox="1"/>
          <p:nvPr/>
        </p:nvSpPr>
        <p:spPr>
          <a:xfrm>
            <a:off x="3431797" y="2831530"/>
            <a:ext cx="13237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influence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2. Graph Structure Learning-cont.</a:t>
            </a:r>
            <a:endParaRPr/>
          </a:p>
        </p:txBody>
      </p:sp>
      <p:sp>
        <p:nvSpPr>
          <p:cNvPr id="126" name="Google Shape;126;p7"/>
          <p:cNvSpPr txBox="1"/>
          <p:nvPr>
            <p:ph idx="1" type="body"/>
          </p:nvPr>
        </p:nvSpPr>
        <p:spPr>
          <a:xfrm>
            <a:off x="800877" y="1732318"/>
            <a:ext cx="10515600" cy="5274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이 j∈C</a:t>
            </a:r>
            <a:r>
              <a:rPr baseline="-25000" lang="en-US" sz="1800"/>
              <a:t>i</a:t>
            </a:r>
            <a:r>
              <a:rPr lang="en-US" sz="1800"/>
              <a:t> 인 v</a:t>
            </a:r>
            <a:r>
              <a:rPr baseline="-25000" lang="en-US" sz="1800"/>
              <a:t>j</a:t>
            </a:r>
            <a:r>
              <a:rPr lang="en-US" sz="1800"/>
              <a:t>와 v</a:t>
            </a:r>
            <a:r>
              <a:rPr baseline="-25000" lang="en-US" sz="1800"/>
              <a:t>i</a:t>
            </a:r>
            <a:r>
              <a:rPr lang="en-US" sz="1800"/>
              <a:t>의 cosine similiarity를 계산하고, 이 중 top k개를 뽑을 수 있다. TopK for v</a:t>
            </a:r>
            <a:r>
              <a:rPr baseline="-25000" lang="en-US" sz="1800"/>
              <a:t>i</a:t>
            </a:r>
            <a:r>
              <a:rPr lang="en-US" sz="1800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이 TopK가, node i에게 directed edge를 가지는 node i의 neighbor 이다. 이를 adjacency matrix A로 나타내면 된다. </a:t>
            </a:r>
            <a:endParaRPr/>
          </a:p>
        </p:txBody>
      </p:sp>
      <p:pic>
        <p:nvPicPr>
          <p:cNvPr id="127" name="Google Shape;12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9664" y="3063352"/>
            <a:ext cx="5596887" cy="168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7"/>
          <p:cNvSpPr/>
          <p:nvPr/>
        </p:nvSpPr>
        <p:spPr>
          <a:xfrm>
            <a:off x="3066038" y="5087049"/>
            <a:ext cx="1236618" cy="1053737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Node j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p7"/>
          <p:cNvSpPr/>
          <p:nvPr/>
        </p:nvSpPr>
        <p:spPr>
          <a:xfrm>
            <a:off x="5809238" y="5087049"/>
            <a:ext cx="1245325" cy="1088571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Node i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0" name="Google Shape;130;p7"/>
          <p:cNvCxnSpPr/>
          <p:nvPr/>
        </p:nvCxnSpPr>
        <p:spPr>
          <a:xfrm>
            <a:off x="3971730" y="5487644"/>
            <a:ext cx="181138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1" name="Google Shape;131;p7"/>
          <p:cNvSpPr txBox="1"/>
          <p:nvPr/>
        </p:nvSpPr>
        <p:spPr>
          <a:xfrm>
            <a:off x="4529077" y="5191553"/>
            <a:ext cx="13237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influence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3. Graph Attention-Based Forecasting</a:t>
            </a:r>
            <a:endParaRPr/>
          </a:p>
        </p:txBody>
      </p:sp>
      <p:sp>
        <p:nvSpPr>
          <p:cNvPr id="137" name="Google Shape;13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At time t, model input x</a:t>
            </a:r>
            <a:r>
              <a:rPr baseline="30000" lang="en-US" sz="1800"/>
              <a:t>(t)</a:t>
            </a:r>
            <a:r>
              <a:rPr baseline="-25000" lang="en-US" sz="1800"/>
              <a:t>. </a:t>
            </a:r>
            <a:r>
              <a:rPr lang="en-US" sz="1800"/>
              <a:t>size Nxw</a:t>
            </a:r>
            <a:endParaRPr baseline="-25000" sz="1800"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177800" lvl="5" marL="2514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 sz="800"/>
          </a:p>
          <a:p>
            <a:pPr indent="-177800" lvl="5" marL="2514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 sz="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s</a:t>
            </a:r>
            <a:r>
              <a:rPr baseline="30000" lang="en-US" sz="1800"/>
              <a:t>(t)</a:t>
            </a:r>
            <a:r>
              <a:rPr lang="en-US" sz="1800"/>
              <a:t>는 size N의, data of N sensors at time t.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x</a:t>
            </a:r>
            <a:r>
              <a:rPr baseline="30000" lang="en-US" sz="1800"/>
              <a:t>(t)</a:t>
            </a:r>
            <a:r>
              <a:rPr lang="en-US" sz="1800"/>
              <a:t>는 즉 past w개의 data. Past w개의 data를 봐서 shat</a:t>
            </a:r>
            <a:r>
              <a:rPr baseline="30000" lang="en-US" sz="1800"/>
              <a:t>(t)</a:t>
            </a:r>
            <a:r>
              <a:rPr lang="en-US" sz="1800"/>
              <a:t>를 predict하는 것이 목적.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sliding window size w</a:t>
            </a:r>
            <a:endParaRPr/>
          </a:p>
        </p:txBody>
      </p:sp>
      <p:pic>
        <p:nvPicPr>
          <p:cNvPr id="138" name="Google Shape;13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5390" y="2255467"/>
            <a:ext cx="4639322" cy="661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3-1. Feature Extractor </a:t>
            </a:r>
            <a:endParaRPr/>
          </a:p>
        </p:txBody>
      </p:sp>
      <p:sp>
        <p:nvSpPr>
          <p:cNvPr id="144" name="Google Shape;144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Node의 neighbor들을 사용하여, node의 feature extract. Node의 embedding vector로 characteristic을 capture 했었다. sensor의 embedding vector와, neighbor sensors, past w개의 data를 사용해서, time t 에서의 node i를 z</a:t>
            </a:r>
            <a:r>
              <a:rPr baseline="-25000" lang="en-US" sz="1800"/>
              <a:t>i</a:t>
            </a:r>
            <a:r>
              <a:rPr baseline="30000" lang="en-US" sz="1800"/>
              <a:t>t</a:t>
            </a:r>
            <a:r>
              <a:rPr lang="en-US" sz="1800"/>
              <a:t>로 represent하자. 즉 같은 node여도, t마다 represent가 달라진다.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x</a:t>
            </a:r>
            <a:r>
              <a:rPr baseline="-25000" lang="en-US" sz="1800"/>
              <a:t>i</a:t>
            </a:r>
            <a:r>
              <a:rPr baseline="30000" lang="en-US" sz="1800"/>
              <a:t>(t)</a:t>
            </a:r>
            <a:r>
              <a:rPr lang="en-US" sz="1800"/>
              <a:t>: size w. past w sensor data of node i.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W: size dxw. Linear transformation for x</a:t>
            </a:r>
            <a:r>
              <a:rPr baseline="-25000" lang="en-US" sz="1800"/>
              <a:t>i</a:t>
            </a:r>
            <a:r>
              <a:rPr baseline="30000" lang="en-US" sz="1800"/>
              <a:t>(t)</a:t>
            </a:r>
            <a:r>
              <a:rPr lang="en-US" sz="1800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Wx</a:t>
            </a:r>
            <a:r>
              <a:rPr baseline="-25000" lang="en-US" sz="1800"/>
              <a:t>i</a:t>
            </a:r>
            <a:r>
              <a:rPr baseline="30000" lang="en-US" sz="1800"/>
              <a:t>(t) </a:t>
            </a:r>
            <a:r>
              <a:rPr lang="en-US" sz="1800"/>
              <a:t>: size d가 된다.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α: attention coefficient, of Graph Attention Network(GAN)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N(i)은 node i의 neighbor. </a:t>
            </a:r>
            <a:endParaRPr sz="1800"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pic>
        <p:nvPicPr>
          <p:cNvPr id="145" name="Google Shape;14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6671" y="2961110"/>
            <a:ext cx="4397121" cy="861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2022-01-05T06:43:03Z</dcterms:created>
  <dc:creator>오정렬 오정렬</dc:creator>
</cp:coreProperties>
</file>