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0" r:id="rId4"/>
    <p:sldId id="293" r:id="rId5"/>
    <p:sldId id="294" r:id="rId6"/>
  </p:sldIdLst>
  <p:sldSz cx="9144000" cy="5143500" type="screen16x9"/>
  <p:notesSz cx="6858000" cy="9144000"/>
  <p:embeddedFontLst>
    <p:embeddedFont>
      <p:font typeface="Albert Sans" panose="020B0604020202020204" charset="0"/>
      <p:regular r:id="rId8"/>
      <p:bold r:id="rId9"/>
      <p:italic r:id="rId10"/>
      <p:boldItalic r:id="rId11"/>
    </p:embeddedFont>
    <p:embeddedFont>
      <p:font typeface="Manrope ExtraBold" panose="020B060402020202020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686E5-2214-4FA0-8B8D-28075592F588}">
  <a:tblStyle styleId="{16D686E5-2214-4FA0-8B8D-28075592F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2" d="100"/>
          <a:sy n="182" d="100"/>
        </p:scale>
        <p:origin x="5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80d818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80d818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80d818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80d818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54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80d818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80d818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57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35" b="845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96402" y="-536388"/>
            <a:ext cx="9936804" cy="6150201"/>
            <a:chOff x="-396402" y="-536388"/>
            <a:chExt cx="9936804" cy="6150201"/>
          </a:xfrm>
        </p:grpSpPr>
        <p:sp>
          <p:nvSpPr>
            <p:cNvPr id="11" name="Google Shape;11;p2"/>
            <p:cNvSpPr/>
            <p:nvPr/>
          </p:nvSpPr>
          <p:spPr>
            <a:xfrm>
              <a:off x="5188502" y="3870002"/>
              <a:ext cx="4144196" cy="1743811"/>
            </a:xfrm>
            <a:custGeom>
              <a:avLst/>
              <a:gdLst/>
              <a:ahLst/>
              <a:cxnLst/>
              <a:rect l="l" t="t" r="r" b="b"/>
              <a:pathLst>
                <a:path w="67985" h="28607" extrusionOk="0">
                  <a:moveTo>
                    <a:pt x="65362" y="0"/>
                  </a:moveTo>
                  <a:cubicBezTo>
                    <a:pt x="62926" y="0"/>
                    <a:pt x="60336" y="1525"/>
                    <a:pt x="58411" y="3232"/>
                  </a:cubicBezTo>
                  <a:cubicBezTo>
                    <a:pt x="55768" y="5592"/>
                    <a:pt x="53139" y="8519"/>
                    <a:pt x="49600" y="8743"/>
                  </a:cubicBezTo>
                  <a:cubicBezTo>
                    <a:pt x="49451" y="8753"/>
                    <a:pt x="49303" y="8758"/>
                    <a:pt x="49156" y="8758"/>
                  </a:cubicBezTo>
                  <a:cubicBezTo>
                    <a:pt x="45971" y="8758"/>
                    <a:pt x="42955" y="6603"/>
                    <a:pt x="39809" y="6603"/>
                  </a:cubicBezTo>
                  <a:cubicBezTo>
                    <a:pt x="39504" y="6603"/>
                    <a:pt x="39199" y="6623"/>
                    <a:pt x="38891" y="6667"/>
                  </a:cubicBezTo>
                  <a:cubicBezTo>
                    <a:pt x="35755" y="7115"/>
                    <a:pt x="33515" y="9893"/>
                    <a:pt x="30632" y="11178"/>
                  </a:cubicBezTo>
                  <a:cubicBezTo>
                    <a:pt x="29067" y="11873"/>
                    <a:pt x="27423" y="12099"/>
                    <a:pt x="25737" y="12099"/>
                  </a:cubicBezTo>
                  <a:cubicBezTo>
                    <a:pt x="22587" y="12099"/>
                    <a:pt x="19287" y="11309"/>
                    <a:pt x="16067" y="11309"/>
                  </a:cubicBezTo>
                  <a:cubicBezTo>
                    <a:pt x="15568" y="11309"/>
                    <a:pt x="15071" y="11328"/>
                    <a:pt x="14577" y="11372"/>
                  </a:cubicBezTo>
                  <a:cubicBezTo>
                    <a:pt x="6498" y="12074"/>
                    <a:pt x="1" y="20617"/>
                    <a:pt x="1494" y="28607"/>
                  </a:cubicBezTo>
                  <a:lnTo>
                    <a:pt x="66775" y="25650"/>
                  </a:lnTo>
                  <a:lnTo>
                    <a:pt x="67985" y="708"/>
                  </a:lnTo>
                  <a:cubicBezTo>
                    <a:pt x="67160" y="213"/>
                    <a:pt x="66272" y="0"/>
                    <a:pt x="65362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397121" y="-536388"/>
              <a:ext cx="4143281" cy="1743445"/>
            </a:xfrm>
            <a:custGeom>
              <a:avLst/>
              <a:gdLst/>
              <a:ahLst/>
              <a:cxnLst/>
              <a:rect l="l" t="t" r="r" b="b"/>
              <a:pathLst>
                <a:path w="67970" h="28601" extrusionOk="0">
                  <a:moveTo>
                    <a:pt x="1479" y="0"/>
                  </a:moveTo>
                  <a:cubicBezTo>
                    <a:pt x="1" y="7976"/>
                    <a:pt x="6482" y="16518"/>
                    <a:pt x="14577" y="17235"/>
                  </a:cubicBezTo>
                  <a:cubicBezTo>
                    <a:pt x="15058" y="17277"/>
                    <a:pt x="15542" y="17295"/>
                    <a:pt x="16027" y="17295"/>
                  </a:cubicBezTo>
                  <a:cubicBezTo>
                    <a:pt x="19245" y="17295"/>
                    <a:pt x="22549" y="16505"/>
                    <a:pt x="25705" y="16505"/>
                  </a:cubicBezTo>
                  <a:cubicBezTo>
                    <a:pt x="27397" y="16505"/>
                    <a:pt x="29046" y="16732"/>
                    <a:pt x="30617" y="17429"/>
                  </a:cubicBezTo>
                  <a:cubicBezTo>
                    <a:pt x="33500" y="18714"/>
                    <a:pt x="35740" y="21492"/>
                    <a:pt x="38876" y="21940"/>
                  </a:cubicBezTo>
                  <a:cubicBezTo>
                    <a:pt x="39182" y="21984"/>
                    <a:pt x="39486" y="22004"/>
                    <a:pt x="39789" y="22004"/>
                  </a:cubicBezTo>
                  <a:cubicBezTo>
                    <a:pt x="42938" y="22004"/>
                    <a:pt x="45956" y="19835"/>
                    <a:pt x="49143" y="19835"/>
                  </a:cubicBezTo>
                  <a:cubicBezTo>
                    <a:pt x="49290" y="19835"/>
                    <a:pt x="49437" y="19839"/>
                    <a:pt x="49584" y="19849"/>
                  </a:cubicBezTo>
                  <a:cubicBezTo>
                    <a:pt x="53124" y="20073"/>
                    <a:pt x="55768" y="23000"/>
                    <a:pt x="58411" y="25360"/>
                  </a:cubicBezTo>
                  <a:cubicBezTo>
                    <a:pt x="60333" y="27075"/>
                    <a:pt x="62909" y="28601"/>
                    <a:pt x="65337" y="28601"/>
                  </a:cubicBezTo>
                  <a:cubicBezTo>
                    <a:pt x="66250" y="28601"/>
                    <a:pt x="67141" y="28385"/>
                    <a:pt x="67969" y="27884"/>
                  </a:cubicBezTo>
                  <a:lnTo>
                    <a:pt x="66760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84975" y="-235697"/>
            <a:ext cx="8659031" cy="2471548"/>
            <a:chOff x="484975" y="-235697"/>
            <a:chExt cx="8659031" cy="2471548"/>
          </a:xfrm>
        </p:grpSpPr>
        <p:sp>
          <p:nvSpPr>
            <p:cNvPr id="15" name="Google Shape;15;p2"/>
            <p:cNvSpPr/>
            <p:nvPr/>
          </p:nvSpPr>
          <p:spPr>
            <a:xfrm>
              <a:off x="484975" y="5993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4275" y="2081482"/>
            <a:ext cx="48729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18" name="Google Shape;118;p20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20000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2"/>
          </p:nvPr>
        </p:nvSpPr>
        <p:spPr>
          <a:xfrm>
            <a:off x="3332698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5945397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37" name="Google Shape;137;p22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-396402" y="-536388"/>
            <a:ext cx="4144196" cy="1743445"/>
          </a:xfrm>
          <a:custGeom>
            <a:avLst/>
            <a:gdLst/>
            <a:ahLst/>
            <a:cxnLst/>
            <a:rect l="l" t="t" r="r" b="b"/>
            <a:pathLst>
              <a:path w="67985" h="28601" extrusionOk="0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 rot="-4877097" flipH="1">
            <a:off x="7246776" y="3715561"/>
            <a:ext cx="2267335" cy="1520533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6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484539" y="65178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Бот</a:t>
            </a:r>
            <a:r>
              <a:rPr lang="en" sz="3200" dirty="0" smtClean="0"/>
              <a:t>: </a:t>
            </a:r>
            <a:r>
              <a:rPr lang="ru-RU" sz="3200" dirty="0" smtClean="0">
                <a:solidFill>
                  <a:schemeClr val="dk2"/>
                </a:solidFill>
              </a:rPr>
              <a:t>Цифровой помощник Вдохновителей</a:t>
            </a:r>
            <a:endParaRPr sz="3200"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246057" y="3137301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943207" y="450516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6998310" y="2489421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720000" y="1159700"/>
            <a:ext cx="5437913" cy="1941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7675" lvl="0" indent="-30638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600" dirty="0" smtClean="0"/>
              <a:t>Помощь людям, которые не до конца понимают, что это за движение, и что вообще происходит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600" dirty="0" smtClean="0"/>
              <a:t>Информирование о том, какие ближайшие мероприятия планируются, и где стоит поучаствовать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600" dirty="0" smtClean="0"/>
              <a:t>Распространение популярности движения</a:t>
            </a:r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Цель:</a:t>
            </a:r>
            <a:endParaRPr dirty="0"/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512018" y="1417850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2" name="Google Shape;232;p28"/>
          <p:cNvGrpSpPr/>
          <p:nvPr/>
        </p:nvGrpSpPr>
        <p:grpSpPr>
          <a:xfrm>
            <a:off x="7601500" y="3554562"/>
            <a:ext cx="664502" cy="492735"/>
            <a:chOff x="7601500" y="3554562"/>
            <a:chExt cx="664502" cy="492735"/>
          </a:xfrm>
        </p:grpSpPr>
        <p:sp>
          <p:nvSpPr>
            <p:cNvPr id="233" name="Google Shape;233;p28"/>
            <p:cNvSpPr/>
            <p:nvPr/>
          </p:nvSpPr>
          <p:spPr>
            <a:xfrm rot="10800000" flipH="1">
              <a:off x="7601500" y="355456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819625" y="38190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780408" y="2998321"/>
            <a:ext cx="4805560" cy="830997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Manrope ExtraBold"/>
              </a:rPr>
              <a:t>Этот бот является простым помощником для волонтеров на </a:t>
            </a:r>
            <a:r>
              <a:rPr lang="ru-RU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Manrope ExtraBold"/>
              </a:rPr>
              <a:t>мероприятиях, администраторов </a:t>
            </a:r>
            <a:r>
              <a:rPr lang="ru-RU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Manrope ExtraBold"/>
              </a:rPr>
              <a:t>групп и каналов </a:t>
            </a:r>
            <a:r>
              <a:rPr lang="ru-RU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Manrope ExtraBold"/>
              </a:rPr>
              <a:t>Вдохновителей</a:t>
            </a:r>
            <a:endParaRPr lang="ru-RU"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Manrope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3670202" y="3316543"/>
            <a:ext cx="2204327" cy="4048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>
              <a:spcAft>
                <a:spcPts val="1000"/>
              </a:spcAft>
            </a:pP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222364" y="1028700"/>
            <a:ext cx="2616836" cy="34925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>
              <a:spcAft>
                <a:spcPts val="1000"/>
              </a:spcAft>
            </a:pPr>
            <a:endParaRPr lang="ru-RU" dirty="0"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625378" y="308526"/>
            <a:ext cx="7376250" cy="1159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Общая концепция </a:t>
            </a:r>
            <a:br>
              <a:rPr lang="ru-RU" dirty="0" smtClean="0"/>
            </a:br>
            <a:r>
              <a:rPr lang="ru-RU" dirty="0" smtClean="0"/>
              <a:t>взаимодействия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3968" y="2342207"/>
            <a:ext cx="68282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latin typeface="Manrope ExtraBold"/>
                <a:ea typeface="Manrope ExtraBold"/>
                <a:cs typeface="Manrope ExtraBold"/>
                <a:sym typeface="Manrope ExtraBold"/>
              </a:rPr>
              <a:t>1.</a:t>
            </a:r>
            <a:endParaRPr lang="ru-RU" dirty="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290" name="Google Shape;290;p31"/>
          <p:cNvSpPr/>
          <p:nvPr/>
        </p:nvSpPr>
        <p:spPr>
          <a:xfrm rot="-431286">
            <a:off x="2948763" y="4363286"/>
            <a:ext cx="35036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-2</a:t>
            </a:r>
          </a:p>
        </p:txBody>
      </p:sp>
      <p:sp>
        <p:nvSpPr>
          <p:cNvPr id="291" name="Google Shape;291;p31"/>
          <p:cNvSpPr/>
          <p:nvPr/>
        </p:nvSpPr>
        <p:spPr>
          <a:xfrm rot="-354293">
            <a:off x="6649961" y="3994377"/>
            <a:ext cx="354256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+1</a:t>
            </a:r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1"/>
          </p:nvPr>
        </p:nvSpPr>
        <p:spPr>
          <a:xfrm>
            <a:off x="692599" y="1789764"/>
            <a:ext cx="2240701" cy="2205954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 smtClean="0"/>
              <a:t>Пользователь попадает в бота: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b="1" dirty="0"/>
              <a:t> </a:t>
            </a:r>
            <a:r>
              <a:rPr lang="ru-RU" b="1" dirty="0" smtClean="0"/>
              <a:t>- </a:t>
            </a:r>
            <a:r>
              <a:rPr lang="ru-RU" b="1" dirty="0"/>
              <a:t>с</a:t>
            </a:r>
            <a:r>
              <a:rPr lang="ru-RU" b="1" dirty="0" smtClean="0"/>
              <a:t> целью получить определенную информацию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lvl="0" indent="0" algn="l" rtl="0">
              <a:spcBef>
                <a:spcPts val="0"/>
              </a:spcBef>
              <a:buNone/>
            </a:pPr>
            <a:endParaRPr lang="ru-RU" b="1" dirty="0" smtClean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b="1" dirty="0" smtClean="0"/>
              <a:t> - случайно, не </a:t>
            </a:r>
            <a:r>
              <a:rPr lang="ru-RU" b="1" dirty="0" smtClean="0"/>
              <a:t>понимая, </a:t>
            </a:r>
            <a:r>
              <a:rPr lang="ru-RU" b="1" dirty="0" smtClean="0"/>
              <a:t>что </a:t>
            </a:r>
            <a:r>
              <a:rPr lang="ru-RU" b="1" dirty="0" smtClean="0"/>
              <a:t>это</a:t>
            </a:r>
            <a:endParaRPr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128603" y="2342207"/>
            <a:ext cx="68282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latin typeface="Manrope ExtraBold"/>
                <a:ea typeface="Manrope ExtraBold"/>
                <a:cs typeface="Manrope ExtraBold"/>
                <a:sym typeface="Manrope ExtraBold"/>
              </a:rPr>
              <a:t>2</a:t>
            </a:r>
            <a:r>
              <a:rPr lang="ru-RU" sz="2800" dirty="0" smtClean="0">
                <a:latin typeface="Manrope ExtraBold"/>
                <a:ea typeface="Manrope ExtraBold"/>
                <a:cs typeface="Manrope ExtraBold"/>
                <a:sym typeface="Manrope ExtraBold"/>
              </a:rPr>
              <a:t>.</a:t>
            </a:r>
            <a:endParaRPr lang="ru-RU" dirty="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17" name="Google Shape;287;p31"/>
          <p:cNvSpPr txBox="1">
            <a:spLocks noGrp="1"/>
          </p:cNvSpPr>
          <p:nvPr>
            <p:ph type="subTitle" idx="1"/>
          </p:nvPr>
        </p:nvSpPr>
        <p:spPr>
          <a:xfrm>
            <a:off x="3562502" y="1972760"/>
            <a:ext cx="2240701" cy="107566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 smtClean="0"/>
              <a:t>Пользователь видит краткое описание, что это за </a:t>
            </a:r>
            <a:r>
              <a:rPr lang="ru-RU" dirty="0" smtClean="0"/>
              <a:t>движение</a:t>
            </a:r>
            <a:endParaRPr lang="ru-RU" dirty="0" smtClean="0"/>
          </a:p>
        </p:txBody>
      </p:sp>
      <p:grpSp>
        <p:nvGrpSpPr>
          <p:cNvPr id="19" name="Google Shape;232;p28"/>
          <p:cNvGrpSpPr/>
          <p:nvPr/>
        </p:nvGrpSpPr>
        <p:grpSpPr>
          <a:xfrm rot="1989709">
            <a:off x="4637200" y="437855"/>
            <a:ext cx="1238905" cy="961539"/>
            <a:chOff x="7601500" y="3554562"/>
            <a:chExt cx="664502" cy="492735"/>
          </a:xfrm>
        </p:grpSpPr>
        <p:sp>
          <p:nvSpPr>
            <p:cNvPr id="20" name="Google Shape;233;p28"/>
            <p:cNvSpPr/>
            <p:nvPr/>
          </p:nvSpPr>
          <p:spPr>
            <a:xfrm rot="10800000" flipH="1">
              <a:off x="7601500" y="355456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28"/>
            <p:cNvSpPr/>
            <p:nvPr/>
          </p:nvSpPr>
          <p:spPr>
            <a:xfrm>
              <a:off x="7819625" y="38190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798" y="3282101"/>
            <a:ext cx="2235395" cy="37888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40" y="964170"/>
            <a:ext cx="2595101" cy="346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017779" y="470094"/>
            <a:ext cx="68282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latin typeface="Manrope ExtraBold"/>
                <a:ea typeface="Manrope ExtraBold"/>
                <a:cs typeface="Manrope ExtraBold"/>
                <a:sym typeface="Manrope ExtraBold"/>
              </a:rPr>
              <a:t>4.</a:t>
            </a:r>
            <a:endParaRPr lang="ru-RU" dirty="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17" name="Google Shape;287;p31"/>
          <p:cNvSpPr txBox="1">
            <a:spLocks noGrp="1"/>
          </p:cNvSpPr>
          <p:nvPr>
            <p:ph type="subTitle" idx="1"/>
          </p:nvPr>
        </p:nvSpPr>
        <p:spPr>
          <a:xfrm>
            <a:off x="6471938" y="111915"/>
            <a:ext cx="2619509" cy="205764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200" dirty="0" smtClean="0"/>
              <a:t>Пользователь выбирает то, что конкретно его </a:t>
            </a:r>
            <a:r>
              <a:rPr lang="ru-RU" sz="1200" dirty="0" smtClean="0"/>
              <a:t>интересует</a:t>
            </a:r>
            <a:endParaRPr lang="ru-RU" sz="1200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419395" y="1965960"/>
            <a:ext cx="1895805" cy="295324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>
              <a:spcAft>
                <a:spcPts val="1000"/>
              </a:spcAft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1113" y="1646338"/>
            <a:ext cx="68282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latin typeface="Manrope ExtraBold"/>
                <a:ea typeface="Manrope ExtraBold"/>
                <a:cs typeface="Manrope ExtraBold"/>
                <a:sym typeface="Manrope ExtraBold"/>
              </a:rPr>
              <a:t>3</a:t>
            </a:r>
            <a:r>
              <a:rPr lang="ru-RU" sz="2800" dirty="0" smtClean="0">
                <a:latin typeface="Manrope ExtraBold"/>
                <a:ea typeface="Manrope ExtraBold"/>
                <a:cs typeface="Manrope ExtraBold"/>
                <a:sym typeface="Manrope ExtraBold"/>
              </a:rPr>
              <a:t>.</a:t>
            </a:r>
            <a:endParaRPr lang="ru-RU" dirty="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1"/>
          </p:nvPr>
        </p:nvSpPr>
        <p:spPr>
          <a:xfrm>
            <a:off x="692599" y="1327487"/>
            <a:ext cx="3872902" cy="233646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200" dirty="0" smtClean="0"/>
              <a:t>Пользователь начинает диалог, бот дает стартовую информацию и меню с функциями</a:t>
            </a:r>
            <a:r>
              <a:rPr lang="en-US" sz="1200" dirty="0" smtClean="0"/>
              <a:t>. </a:t>
            </a:r>
            <a:r>
              <a:rPr lang="ru-RU" sz="1200" dirty="0" smtClean="0"/>
              <a:t>Также не забываем про </a:t>
            </a:r>
            <a:r>
              <a:rPr lang="ru-RU" sz="1200" dirty="0" err="1" smtClean="0"/>
              <a:t>стикеры</a:t>
            </a:r>
            <a:r>
              <a:rPr lang="ru-RU" sz="1200" dirty="0" smtClean="0"/>
              <a:t> от Мечтателей =)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56366" y="2187704"/>
            <a:ext cx="2017738" cy="27326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>
              <a:spcAft>
                <a:spcPts val="1000"/>
              </a:spcAft>
            </a:pPr>
            <a:endParaRPr lang="ru-RU" dirty="0"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504210" y="111915"/>
            <a:ext cx="7376250" cy="1159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Общая концепция </a:t>
            </a:r>
            <a:br>
              <a:rPr lang="ru-RU" dirty="0" smtClean="0"/>
            </a:br>
            <a:r>
              <a:rPr lang="ru-RU" dirty="0" smtClean="0"/>
              <a:t>взаимодействия</a:t>
            </a:r>
            <a:endParaRPr dirty="0"/>
          </a:p>
        </p:txBody>
      </p:sp>
      <p:sp>
        <p:nvSpPr>
          <p:cNvPr id="290" name="Google Shape;290;p31"/>
          <p:cNvSpPr/>
          <p:nvPr/>
        </p:nvSpPr>
        <p:spPr>
          <a:xfrm rot="-431286">
            <a:off x="3484183" y="4720277"/>
            <a:ext cx="35036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-2</a:t>
            </a:r>
          </a:p>
        </p:txBody>
      </p:sp>
      <p:sp>
        <p:nvSpPr>
          <p:cNvPr id="291" name="Google Shape;291;p31"/>
          <p:cNvSpPr/>
          <p:nvPr/>
        </p:nvSpPr>
        <p:spPr>
          <a:xfrm rot="-354293">
            <a:off x="4842328" y="3869177"/>
            <a:ext cx="354256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+1</a:t>
            </a:r>
          </a:p>
        </p:txBody>
      </p:sp>
      <p:grpSp>
        <p:nvGrpSpPr>
          <p:cNvPr id="19" name="Google Shape;232;p28"/>
          <p:cNvGrpSpPr/>
          <p:nvPr/>
        </p:nvGrpSpPr>
        <p:grpSpPr>
          <a:xfrm rot="1989709">
            <a:off x="4387153" y="268784"/>
            <a:ext cx="1238905" cy="961539"/>
            <a:chOff x="7601500" y="3554562"/>
            <a:chExt cx="664502" cy="492735"/>
          </a:xfrm>
        </p:grpSpPr>
        <p:sp>
          <p:nvSpPr>
            <p:cNvPr id="20" name="Google Shape;233;p28"/>
            <p:cNvSpPr/>
            <p:nvPr/>
          </p:nvSpPr>
          <p:spPr>
            <a:xfrm rot="10800000" flipH="1">
              <a:off x="7601500" y="355456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28"/>
            <p:cNvSpPr/>
            <p:nvPr/>
          </p:nvSpPr>
          <p:spPr>
            <a:xfrm>
              <a:off x="7819625" y="38190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3000410" y="2187704"/>
            <a:ext cx="1469296" cy="13665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sz="1200" i="1" u="sn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Особенность: </a:t>
            </a:r>
            <a:r>
              <a:rPr lang="ru-RU" sz="1200" i="1" dirty="0" smtClean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каждое </a:t>
            </a:r>
            <a:r>
              <a:rPr lang="ru-RU" sz="1200" i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сообщение бота озвучено, для возможности </a:t>
            </a:r>
            <a:r>
              <a:rPr lang="ru-RU" sz="1200" i="1" dirty="0" smtClean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взаимодействия с людьми с ОВЗ</a:t>
            </a:r>
            <a:endParaRPr lang="ru-RU" sz="1200" i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28" y="2092108"/>
            <a:ext cx="2039530" cy="276274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29" y="1863640"/>
            <a:ext cx="1899630" cy="2991209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6600495" y="673642"/>
            <a:ext cx="2380595" cy="1154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ru-RU" sz="1200" i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ru-RU" sz="1200" i="1" u="sn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Кнопка «Контакты» </a:t>
            </a:r>
            <a:r>
              <a:rPr lang="ru-RU" sz="1200" i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дает возможность получить ссылки на ресурсы Вдохновителей. Остальные кнопки работают по аналогии</a:t>
            </a:r>
          </a:p>
        </p:txBody>
      </p:sp>
    </p:spTree>
    <p:extLst>
      <p:ext uri="{BB962C8B-B14F-4D97-AF65-F5344CB8AC3E}">
        <p14:creationId xmlns:p14="http://schemas.microsoft.com/office/powerpoint/2010/main" val="258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816768" y="1826520"/>
            <a:ext cx="3822735" cy="246267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>
              <a:spcAft>
                <a:spcPts val="1000"/>
              </a:spcAft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3495" y="1462991"/>
            <a:ext cx="68282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latin typeface="Manrope ExtraBold"/>
                <a:ea typeface="Manrope ExtraBold"/>
                <a:cs typeface="Manrope ExtraBold"/>
                <a:sym typeface="Manrope ExtraBold"/>
              </a:rPr>
              <a:t>5.</a:t>
            </a:r>
            <a:endParaRPr lang="ru-RU" dirty="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1"/>
          </p:nvPr>
        </p:nvSpPr>
        <p:spPr>
          <a:xfrm>
            <a:off x="692599" y="1327487"/>
            <a:ext cx="3663675" cy="233646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200" dirty="0" smtClean="0"/>
              <a:t>Пользователь может </a:t>
            </a:r>
            <a:r>
              <a:rPr lang="ru-RU" sz="1200" dirty="0" smtClean="0"/>
              <a:t>отправить предложение по улучшению сервиса с помощью кнопки </a:t>
            </a:r>
            <a:r>
              <a:rPr lang="ru-RU" sz="1200" dirty="0" smtClean="0"/>
              <a:t>в </a:t>
            </a:r>
            <a:r>
              <a:rPr lang="ru-RU" sz="1200" dirty="0" smtClean="0"/>
              <a:t>меню</a:t>
            </a:r>
            <a:endParaRPr lang="ru-RU" sz="1200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074689" y="2038763"/>
            <a:ext cx="2761585" cy="270749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>
              <a:spcAft>
                <a:spcPts val="1000"/>
              </a:spcAft>
            </a:pPr>
            <a:endParaRPr lang="ru-RU" dirty="0"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504210" y="111915"/>
            <a:ext cx="7376250" cy="1159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Общая концепция </a:t>
            </a:r>
            <a:br>
              <a:rPr lang="ru-RU" dirty="0" smtClean="0"/>
            </a:br>
            <a:r>
              <a:rPr lang="ru-RU" dirty="0" smtClean="0"/>
              <a:t>взаимодействия</a:t>
            </a:r>
            <a:endParaRPr dirty="0"/>
          </a:p>
        </p:txBody>
      </p:sp>
      <p:sp>
        <p:nvSpPr>
          <p:cNvPr id="290" name="Google Shape;290;p31"/>
          <p:cNvSpPr/>
          <p:nvPr/>
        </p:nvSpPr>
        <p:spPr>
          <a:xfrm rot="-431286">
            <a:off x="3484183" y="4720277"/>
            <a:ext cx="35036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-2</a:t>
            </a:r>
          </a:p>
        </p:txBody>
      </p:sp>
      <p:sp>
        <p:nvSpPr>
          <p:cNvPr id="291" name="Google Shape;291;p31"/>
          <p:cNvSpPr/>
          <p:nvPr/>
        </p:nvSpPr>
        <p:spPr>
          <a:xfrm rot="-354293">
            <a:off x="4369179" y="4306699"/>
            <a:ext cx="354256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+1</a:t>
            </a:r>
          </a:p>
        </p:txBody>
      </p:sp>
      <p:grpSp>
        <p:nvGrpSpPr>
          <p:cNvPr id="19" name="Google Shape;232;p28"/>
          <p:cNvGrpSpPr/>
          <p:nvPr/>
        </p:nvGrpSpPr>
        <p:grpSpPr>
          <a:xfrm rot="1989709">
            <a:off x="4387153" y="268784"/>
            <a:ext cx="1238905" cy="961539"/>
            <a:chOff x="7601500" y="3554562"/>
            <a:chExt cx="664502" cy="492735"/>
          </a:xfrm>
        </p:grpSpPr>
        <p:sp>
          <p:nvSpPr>
            <p:cNvPr id="20" name="Google Shape;233;p28"/>
            <p:cNvSpPr/>
            <p:nvPr/>
          </p:nvSpPr>
          <p:spPr>
            <a:xfrm rot="10800000" flipH="1">
              <a:off x="7601500" y="355456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28"/>
            <p:cNvSpPr/>
            <p:nvPr/>
          </p:nvSpPr>
          <p:spPr>
            <a:xfrm>
              <a:off x="7819625" y="38190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5111799" y="476757"/>
            <a:ext cx="3079093" cy="1154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sz="1200" i="1" u="sng" dirty="0" smtClean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Особенность:</a:t>
            </a:r>
            <a:endParaRPr lang="en-US" sz="1200" i="1" u="sng" dirty="0" smtClean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sz="1200" i="1" dirty="0" smtClean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Когда пользователь отправляет предложение, оно попадает в чат с операторами, где один из операторов может на него ответить</a:t>
            </a:r>
            <a:endParaRPr lang="ru-RU" sz="1200" i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39" y="1936954"/>
            <a:ext cx="2761790" cy="27058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5172"/>
          <a:stretch/>
        </p:blipFill>
        <p:spPr>
          <a:xfrm>
            <a:off x="4741953" y="1789331"/>
            <a:ext cx="3808988" cy="24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ers: positive or negative? by Slidesgo">
  <a:themeElements>
    <a:clrScheme name="Simple Light">
      <a:dk1>
        <a:srgbClr val="09264D"/>
      </a:dk1>
      <a:lt1>
        <a:srgbClr val="F6F6F6"/>
      </a:lt1>
      <a:dk2>
        <a:srgbClr val="309985"/>
      </a:dk2>
      <a:lt2>
        <a:srgbClr val="D6E6EB"/>
      </a:lt2>
      <a:accent1>
        <a:srgbClr val="EC687C"/>
      </a:accent1>
      <a:accent2>
        <a:srgbClr val="FFCF06"/>
      </a:accent2>
      <a:accent3>
        <a:srgbClr val="57B8DA"/>
      </a:accent3>
      <a:accent4>
        <a:srgbClr val="FFFFFF"/>
      </a:accent4>
      <a:accent5>
        <a:srgbClr val="FFFFFF"/>
      </a:accent5>
      <a:accent6>
        <a:srgbClr val="FFFFFF"/>
      </a:accent6>
      <a:hlink>
        <a:srgbClr val="092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215</Words>
  <Application>Microsoft Office PowerPoint</Application>
  <PresentationFormat>Экран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Albert Sans</vt:lpstr>
      <vt:lpstr>Baloo</vt:lpstr>
      <vt:lpstr>Manrope ExtraBold</vt:lpstr>
      <vt:lpstr>Integers: positive or negative? by Slidesgo</vt:lpstr>
      <vt:lpstr>Бот: Цифровой помощник Вдохновителей</vt:lpstr>
      <vt:lpstr>Цель:</vt:lpstr>
      <vt:lpstr>Общая концепция  взаимодействия</vt:lpstr>
      <vt:lpstr>Общая концепция  взаимодействия</vt:lpstr>
      <vt:lpstr>Общая концепция  взаимодействия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Бот: Цифровой помощник Вдохновителей</dc:title>
  <cp:lastModifiedBy>dhxgc</cp:lastModifiedBy>
  <cp:revision>14</cp:revision>
  <dcterms:modified xsi:type="dcterms:W3CDTF">2024-06-12T18:06:13Z</dcterms:modified>
</cp:coreProperties>
</file>