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>
        <p:scale>
          <a:sx n="66" d="100"/>
          <a:sy n="66" d="100"/>
        </p:scale>
        <p:origin x="528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8949-701B-58E5-E04D-554AD055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CC7A6-36CF-E1A5-30E4-9AA1C1BB9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8541-3189-9AA1-3649-D44C58F2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F9D7-3616-489D-9591-CFCF80D030D1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B224-5202-757B-A14A-BDAA259A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76C4F-4CBB-1281-1194-BD44E224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4DA-AD31-443C-93A9-EA1ED5ECE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4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37FA-0380-459D-08A4-7E28848B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5356B-2B07-EEA6-AF3F-E77CAE2DD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B67B-A171-2202-7B38-D52FDF5D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F9D7-3616-489D-9591-CFCF80D030D1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8B940-F1E5-77F3-7111-16BBBBEA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A4D2F-6BCE-3F6A-4F45-D4BEDAFF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4DA-AD31-443C-93A9-EA1ED5ECE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94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7A72E-55DC-EE6A-7124-02204F37C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CCCAE-E27E-9BAF-4C98-D664C83D5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C88F8-6004-C33C-4809-59DB4CD5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F9D7-3616-489D-9591-CFCF80D030D1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CFF3-6B4E-B1A7-5861-CC466590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1100-96F4-4013-D6C4-8269DA66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4DA-AD31-443C-93A9-EA1ED5ECE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BF19-FD22-EA9E-1C3A-D78E7107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5690-75FC-4FFA-C413-CE194566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F09F-A351-9A33-F384-ABEE3E04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F9D7-3616-489D-9591-CFCF80D030D1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950A3-EC57-104B-28BE-04A08A58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BB5A2-E9D6-DFE8-98BD-23A7552B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4DA-AD31-443C-93A9-EA1ED5ECE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9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0FCB-59D1-458F-D372-BFEE42A3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9F99-2A74-E028-3525-5A3CE441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10CE-E652-2C7C-CD97-CF439D09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F9D7-3616-489D-9591-CFCF80D030D1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64AF-F33A-5EBB-D575-E27BC297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FC57-3209-2086-50BE-263CD357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4DA-AD31-443C-93A9-EA1ED5ECE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FCDE-513D-B0A1-2486-1CCE03EB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F546-1639-7202-A612-56CFC8EA1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3F8EE-FB4E-72C0-C20A-A3B22B362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BEE79-E8D9-1389-91C1-37C5F787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F9D7-3616-489D-9591-CFCF80D030D1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37066-849C-223D-34F1-8F2FF17E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F649A-BCDE-9153-0EFC-5F9E3A40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4DA-AD31-443C-93A9-EA1ED5ECE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67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25A0-EFA6-4D09-7315-14FA4541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E396-B5AB-0A1F-3C70-72EF7ED6B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DFCF1-B2A2-6C33-4186-86A98645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A17C9-3370-786B-E71D-C1878834E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383FF-F64C-598E-6299-8351FAD51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A2922-F082-EB5D-F858-54F6D895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F9D7-3616-489D-9591-CFCF80D030D1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52789-F030-912E-F614-1FFB512D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16393-36EB-564F-DE78-3DEFFD58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4DA-AD31-443C-93A9-EA1ED5ECE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9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CCFE-D429-57D6-203A-5399BDB9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D6F7F-2AEC-EE5C-72D7-1451031B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F9D7-3616-489D-9591-CFCF80D030D1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A4E5B-5FDA-A42A-168E-8C098D35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B6F35-7947-9483-84CD-E2010767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4DA-AD31-443C-93A9-EA1ED5ECE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50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09CAC-D15A-C134-0DB0-B1A0DCD1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F9D7-3616-489D-9591-CFCF80D030D1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71CE5-6F6B-C4B8-FEBA-686F0C70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9C46F-B0A1-1F11-04FA-2DD477A4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4DA-AD31-443C-93A9-EA1ED5ECE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1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402A-9BCB-946C-9BBE-944D2EED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E6FA-D121-4407-BA9D-AAD2F471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8C462-4544-B812-467D-E6ED3342C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BC1E3-E77A-C8DB-3E27-4D69A6A3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F9D7-3616-489D-9591-CFCF80D030D1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BCEC4-268E-E075-A13A-C6C2B75B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B9270-8C4C-BF53-C8E2-A172078B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4DA-AD31-443C-93A9-EA1ED5ECE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62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C8ED-74DA-F990-9E34-2E68805D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CDA89-B226-327E-312F-E2DE9F8FE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9D17E-540F-5CEA-B5B4-D9E4B7C48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F0F7A-0F14-3F4E-A0D9-18FDB8C2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F9D7-3616-489D-9591-CFCF80D030D1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94669-D19C-B108-7B92-A35588B5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62FE1-2A5E-C5BB-AFCB-61ECE726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4DA-AD31-443C-93A9-EA1ED5ECE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3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1A5BC-4E76-61DB-3830-5DBC723B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0435-68DC-10EF-7B7C-BB3F8B2AA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D82A1-5EF6-DA92-A46F-94EC5673A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8F9D7-3616-489D-9591-CFCF80D030D1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E88B-0CDE-6C83-135A-8415AAF17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DDF3-B47E-4108-2FCA-366F055FC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B44DA-AD31-443C-93A9-EA1ED5ECEF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05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8BC3-FE25-5D07-11D2-F4396E12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Основные средства</a:t>
            </a:r>
            <a:endParaRPr lang="ru-RU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A321-CBFB-8197-FD84-06630B6BB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112966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Основные средства </a:t>
            </a:r>
            <a:r>
              <a:rPr lang="ru-RU" dirty="0"/>
              <a:t>- </a:t>
            </a:r>
            <a:r>
              <a:rPr lang="ru-RU" dirty="0"/>
              <a:t>часть имущества, используемая для производства/предоставления услуг/выполнения работ, в течение БОЛЬШЕ чем 1 года.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Отличительные  особенности</a:t>
            </a:r>
            <a:r>
              <a:rPr lang="en-US" dirty="0"/>
              <a:t>: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М</a:t>
            </a:r>
            <a:r>
              <a:rPr lang="ru-RU" dirty="0" smtClean="0"/>
              <a:t>ногократное </a:t>
            </a:r>
            <a:r>
              <a:rPr lang="ru-RU" dirty="0"/>
              <a:t>использование в </a:t>
            </a:r>
            <a:r>
              <a:rPr lang="ru-RU" dirty="0" smtClean="0"/>
              <a:t>производстве.</a:t>
            </a:r>
          </a:p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охранение </a:t>
            </a:r>
            <a:r>
              <a:rPr lang="ru-RU" dirty="0"/>
              <a:t>внешнего вида в течение долгого времени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Перенос своей стоимости на затраты производства.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7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3517" y="1791543"/>
            <a:ext cx="6929487" cy="2733773"/>
          </a:xfrm>
          <a:solidFill>
            <a:schemeClr val="accent3">
              <a:lumMod val="40000"/>
              <a:lumOff val="60000"/>
              <a:alpha val="21176"/>
            </a:schemeClr>
          </a:solidFill>
        </p:spPr>
        <p:txBody>
          <a:bodyPr>
            <a:normAutofit/>
          </a:bodyPr>
          <a:lstStyle/>
          <a:p>
            <a:r>
              <a:rPr lang="ru-RU" dirty="0" err="1" smtClean="0"/>
              <a:t>ОбС</a:t>
            </a:r>
            <a:r>
              <a:rPr lang="ru-RU" dirty="0" smtClean="0"/>
              <a:t> делят по 4 признакам:</a:t>
            </a:r>
          </a:p>
          <a:p>
            <a:pPr marL="0" indent="0">
              <a:buNone/>
            </a:pPr>
            <a:r>
              <a:rPr lang="ru-RU" dirty="0" smtClean="0"/>
              <a:t>1) </a:t>
            </a:r>
            <a:r>
              <a:rPr lang="ru-RU" dirty="0"/>
              <a:t>п</a:t>
            </a:r>
            <a:r>
              <a:rPr lang="ru-RU" dirty="0" smtClean="0"/>
              <a:t>о элементам;</a:t>
            </a:r>
          </a:p>
          <a:p>
            <a:pPr marL="0" indent="0">
              <a:buNone/>
            </a:pPr>
            <a:r>
              <a:rPr lang="ru-RU" dirty="0" smtClean="0"/>
              <a:t>2) по сферам обращения;</a:t>
            </a:r>
          </a:p>
          <a:p>
            <a:pPr marL="0" indent="0">
              <a:buNone/>
            </a:pPr>
            <a:r>
              <a:rPr lang="ru-RU" dirty="0" smtClean="0"/>
              <a:t>3) по источникам формирования;</a:t>
            </a:r>
          </a:p>
          <a:p>
            <a:pPr marL="0" indent="0">
              <a:buNone/>
            </a:pPr>
            <a:r>
              <a:rPr lang="ru-RU" dirty="0" smtClean="0"/>
              <a:t>4) по охвату нормированием.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22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 fontScale="90000"/>
          </a:bodyPr>
          <a:lstStyle/>
          <a:p>
            <a:r>
              <a:rPr lang="ru-RU" b="1" i="1" dirty="0" smtClean="0"/>
              <a:t>По элементам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26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97629" y="321582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ru-RU" b="1" i="1" dirty="0" smtClean="0"/>
              <a:t>По сферам обращения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5528"/>
            <a:ext cx="4737100" cy="5021263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Сфера производства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616700" y="1235527"/>
            <a:ext cx="4737100" cy="5021263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Сфера обращения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11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275B5-6B50-29E3-D58E-B92D5FCB3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5AB2-C462-5A0C-B2EE-79138CE3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942" y="0"/>
            <a:ext cx="10515600" cy="796925"/>
          </a:xfrm>
        </p:spPr>
        <p:txBody>
          <a:bodyPr>
            <a:normAutofit/>
          </a:bodyPr>
          <a:lstStyle/>
          <a:p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Классификация основных средств</a:t>
            </a:r>
            <a:endParaRPr lang="ru-RU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C0F9-01A2-1D5A-176B-9E5849163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082675"/>
            <a:ext cx="11449050" cy="5675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/>
              <a:t>По </a:t>
            </a:r>
            <a:r>
              <a:rPr lang="ru-RU" sz="2200" b="1" dirty="0" smtClean="0"/>
              <a:t>видам (делятся на 10, а эти 10 уже на эти 2)</a:t>
            </a:r>
            <a:r>
              <a:rPr lang="en-US" sz="2200" b="1" dirty="0" smtClean="0"/>
              <a:t>: </a:t>
            </a:r>
            <a:endParaRPr lang="ru-RU" sz="2200" b="1" dirty="0"/>
          </a:p>
          <a:p>
            <a:pPr marL="0" indent="0">
              <a:buNone/>
            </a:pPr>
            <a:r>
              <a:rPr lang="ru-RU" sz="2200" u="sng" dirty="0"/>
              <a:t>активные</a:t>
            </a:r>
            <a:r>
              <a:rPr lang="ru-RU" sz="2200" dirty="0"/>
              <a:t> – непосредственно воздействуют на предмет труда</a:t>
            </a:r>
            <a:r>
              <a:rPr lang="en-US" sz="2200" dirty="0"/>
              <a:t>; </a:t>
            </a:r>
            <a:endParaRPr lang="ru-RU" sz="2200" dirty="0"/>
          </a:p>
          <a:p>
            <a:pPr marL="0" indent="0">
              <a:buNone/>
            </a:pPr>
            <a:r>
              <a:rPr lang="ru-RU" sz="2200" u="sng" dirty="0"/>
              <a:t>пассивные</a:t>
            </a:r>
            <a:r>
              <a:rPr lang="ru-RU" sz="2200" dirty="0"/>
              <a:t> – обеспечивают нормальное функционирование активных.</a:t>
            </a:r>
            <a:endParaRPr lang="en-US" sz="2200" dirty="0"/>
          </a:p>
          <a:p>
            <a:pPr marL="0" indent="0">
              <a:buNone/>
            </a:pPr>
            <a:r>
              <a:rPr lang="ru-RU" sz="2200" b="1" dirty="0"/>
              <a:t>По назначению</a:t>
            </a:r>
            <a:r>
              <a:rPr lang="en-US" sz="2200" b="1" dirty="0"/>
              <a:t>: </a:t>
            </a:r>
          </a:p>
          <a:p>
            <a:pPr marL="0" indent="0">
              <a:buNone/>
            </a:pPr>
            <a:r>
              <a:rPr lang="ru-RU" sz="2200" u="sng" dirty="0"/>
              <a:t>производственные</a:t>
            </a:r>
            <a:r>
              <a:rPr lang="ru-RU" sz="2200" dirty="0"/>
              <a:t> – машины, станки, здания основных </a:t>
            </a:r>
            <a:r>
              <a:rPr lang="ru-RU" sz="2200" dirty="0" smtClean="0"/>
              <a:t>цехов</a:t>
            </a:r>
            <a:endParaRPr lang="ru-RU" sz="2200" dirty="0"/>
          </a:p>
          <a:p>
            <a:pPr marL="0" indent="0">
              <a:buNone/>
            </a:pPr>
            <a:r>
              <a:rPr lang="ru-RU" sz="2200" u="sng" dirty="0"/>
              <a:t>непроизводственные</a:t>
            </a:r>
            <a:r>
              <a:rPr lang="ru-RU" sz="2200" dirty="0"/>
              <a:t> – </a:t>
            </a:r>
            <a:r>
              <a:rPr lang="ru-RU" sz="2200" dirty="0" smtClean="0"/>
              <a:t>столовка и </a:t>
            </a:r>
            <a:r>
              <a:rPr lang="ru-RU" sz="2200" dirty="0" err="1" smtClean="0"/>
              <a:t>т.д</a:t>
            </a:r>
            <a:r>
              <a:rPr lang="ru-RU" sz="2200" dirty="0"/>
              <a:t>, </a:t>
            </a:r>
            <a:r>
              <a:rPr lang="ru-RU" sz="2200" dirty="0" err="1"/>
              <a:t>т.е</a:t>
            </a:r>
            <a:r>
              <a:rPr lang="ru-RU" sz="2200" dirty="0"/>
              <a:t> для культурно-бытовых нужд.</a:t>
            </a:r>
          </a:p>
          <a:p>
            <a:pPr marL="0" indent="0">
              <a:buNone/>
            </a:pPr>
            <a:r>
              <a:rPr lang="ru-RU" sz="2200" b="1" dirty="0"/>
              <a:t>По</a:t>
            </a:r>
            <a:r>
              <a:rPr lang="en-US" sz="2200" b="1" dirty="0"/>
              <a:t> </a:t>
            </a:r>
            <a:r>
              <a:rPr lang="ru-RU" sz="2200" b="1" dirty="0"/>
              <a:t>отраслям народного хозяйства</a:t>
            </a:r>
            <a:r>
              <a:rPr lang="en-US" sz="2200" b="1" dirty="0"/>
              <a:t>:</a:t>
            </a:r>
          </a:p>
          <a:p>
            <a:pPr marL="0" indent="0">
              <a:buNone/>
            </a:pPr>
            <a:r>
              <a:rPr lang="ru-RU" sz="2200" dirty="0"/>
              <a:t>промышленность, сельхоз, медицина, культура и </a:t>
            </a:r>
            <a:r>
              <a:rPr lang="ru-RU" sz="2200" dirty="0" err="1"/>
              <a:t>т.д</a:t>
            </a:r>
            <a:r>
              <a:rPr lang="en-US" sz="2200" dirty="0"/>
              <a:t>.</a:t>
            </a:r>
            <a:endParaRPr lang="ru-RU" sz="2200" dirty="0"/>
          </a:p>
          <a:p>
            <a:pPr marL="0" indent="0">
              <a:buNone/>
            </a:pPr>
            <a:r>
              <a:rPr lang="ru-RU" sz="2200" b="1" dirty="0"/>
              <a:t>По степени использования</a:t>
            </a:r>
            <a:r>
              <a:rPr lang="en-US" sz="2200" b="1" dirty="0"/>
              <a:t>:</a:t>
            </a:r>
          </a:p>
          <a:p>
            <a:pPr marL="0" indent="0">
              <a:buNone/>
            </a:pPr>
            <a:r>
              <a:rPr lang="ru-RU" sz="2200" dirty="0"/>
              <a:t>в запасе, эксплуатации, в </a:t>
            </a:r>
            <a:r>
              <a:rPr lang="ru-RU" sz="2200" dirty="0" smtClean="0"/>
              <a:t>аренде, в консервации</a:t>
            </a:r>
            <a:r>
              <a:rPr lang="en-US" sz="2200" dirty="0" smtClean="0"/>
              <a:t>. </a:t>
            </a:r>
            <a:endParaRPr lang="en-US" sz="2200" dirty="0"/>
          </a:p>
          <a:p>
            <a:pPr marL="0" indent="0">
              <a:buNone/>
            </a:pPr>
            <a:r>
              <a:rPr lang="ru-RU" sz="2200" b="1" dirty="0"/>
              <a:t>По принадлежности</a:t>
            </a:r>
            <a:r>
              <a:rPr lang="en-US" sz="2200" b="1" dirty="0"/>
              <a:t>:</a:t>
            </a:r>
          </a:p>
          <a:p>
            <a:pPr marL="0" indent="0">
              <a:buNone/>
            </a:pPr>
            <a:r>
              <a:rPr lang="ru-RU" sz="2200" dirty="0"/>
              <a:t>Собственные (на балансе предприятия) и арендованные (временно за плату</a:t>
            </a:r>
            <a:r>
              <a:rPr lang="ru-RU" sz="2200" dirty="0" smtClean="0"/>
              <a:t>).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2854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1325563"/>
          </a:xfrm>
        </p:spPr>
        <p:txBody>
          <a:bodyPr/>
          <a:lstStyle/>
          <a:p>
            <a:r>
              <a:rPr lang="ru-RU" b="1" i="1" dirty="0" smtClean="0"/>
              <a:t>Оценка основных средств (ОС)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1950" y="1325563"/>
            <a:ext cx="11620500" cy="491807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Основные средства подлежат учету и оценке.</a:t>
            </a:r>
          </a:p>
          <a:p>
            <a:r>
              <a:rPr lang="ru-RU" dirty="0" smtClean="0"/>
              <a:t>Учет ОС в натуральной форме называется аналитическим и служит для определения тех. состава ОС. </a:t>
            </a:r>
          </a:p>
          <a:p>
            <a:endParaRPr lang="ru-RU" dirty="0" smtClean="0"/>
          </a:p>
          <a:p>
            <a:r>
              <a:rPr lang="ru-RU" dirty="0" smtClean="0"/>
              <a:t>Оценка ОС бывает:</a:t>
            </a:r>
          </a:p>
          <a:p>
            <a:r>
              <a:rPr lang="ru-RU" dirty="0" smtClean="0"/>
              <a:t>1) </a:t>
            </a:r>
            <a:r>
              <a:rPr lang="ru-RU" u="sng" dirty="0" smtClean="0"/>
              <a:t>Первоначальная</a:t>
            </a:r>
            <a:r>
              <a:rPr lang="ru-RU" dirty="0" smtClean="0"/>
              <a:t> (факт. затраты на </a:t>
            </a:r>
            <a:r>
              <a:rPr lang="ru-RU" dirty="0" err="1" smtClean="0"/>
              <a:t>приобр</a:t>
            </a:r>
            <a:r>
              <a:rPr lang="ru-RU" dirty="0" smtClean="0"/>
              <a:t>.).</a:t>
            </a:r>
          </a:p>
          <a:p>
            <a:r>
              <a:rPr lang="ru-RU" dirty="0" smtClean="0"/>
              <a:t>2) </a:t>
            </a:r>
            <a:r>
              <a:rPr lang="ru-RU" i="1" u="sng" dirty="0" smtClean="0"/>
              <a:t>Восстановительная</a:t>
            </a:r>
            <a:r>
              <a:rPr lang="ru-RU" i="1" dirty="0" smtClean="0"/>
              <a:t> </a:t>
            </a:r>
            <a:r>
              <a:rPr lang="ru-RU" dirty="0" smtClean="0"/>
              <a:t>(затраты </a:t>
            </a:r>
            <a:r>
              <a:rPr lang="ru-RU" dirty="0" smtClean="0"/>
              <a:t>на восстановление, с учетом тех. </a:t>
            </a:r>
            <a:r>
              <a:rPr lang="ru-RU" dirty="0" err="1" smtClean="0"/>
              <a:t>характ</a:t>
            </a:r>
            <a:r>
              <a:rPr lang="ru-RU" dirty="0" smtClean="0"/>
              <a:t>-к).</a:t>
            </a:r>
          </a:p>
          <a:p>
            <a:r>
              <a:rPr lang="ru-RU" dirty="0" smtClean="0"/>
              <a:t>3) </a:t>
            </a:r>
            <a:r>
              <a:rPr lang="ru-RU" u="sng" dirty="0" smtClean="0"/>
              <a:t>Остаточная</a:t>
            </a:r>
            <a:r>
              <a:rPr lang="ru-RU" dirty="0" smtClean="0"/>
              <a:t> (цена объекта ОС с учетом износа).</a:t>
            </a:r>
          </a:p>
          <a:p>
            <a:r>
              <a:rPr lang="ru-RU" dirty="0" smtClean="0"/>
              <a:t>4) </a:t>
            </a:r>
            <a:r>
              <a:rPr lang="ru-RU" u="sng" dirty="0" smtClean="0"/>
              <a:t>Ликвидационная</a:t>
            </a:r>
            <a:r>
              <a:rPr lang="ru-RU" dirty="0" smtClean="0"/>
              <a:t> (цена на момент выбытия из процесса производства).</a:t>
            </a:r>
          </a:p>
        </p:txBody>
      </p:sp>
    </p:spTree>
    <p:extLst>
      <p:ext uri="{BB962C8B-B14F-4D97-AF65-F5344CB8AC3E}">
        <p14:creationId xmlns:p14="http://schemas.microsoft.com/office/powerpoint/2010/main" val="1336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ru-RU" b="1" i="1" dirty="0" smtClean="0"/>
              <a:t>Износ. Амортизация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7117"/>
            <a:ext cx="10515600" cy="4138613"/>
          </a:xfrm>
        </p:spPr>
        <p:txBody>
          <a:bodyPr/>
          <a:lstStyle/>
          <a:p>
            <a:r>
              <a:rPr lang="ru-RU" u="sng" dirty="0" smtClean="0"/>
              <a:t>Износ ОС </a:t>
            </a:r>
            <a:r>
              <a:rPr lang="ru-RU" dirty="0" smtClean="0"/>
              <a:t>– частичная/полная потеря стоимости ОС, что и при эксплуатации, что и при простое.</a:t>
            </a:r>
          </a:p>
          <a:p>
            <a:r>
              <a:rPr lang="ru-RU" dirty="0" smtClean="0"/>
              <a:t>Выделяют </a:t>
            </a:r>
            <a:r>
              <a:rPr lang="ru-RU" u="sng" dirty="0" smtClean="0"/>
              <a:t>физический</a:t>
            </a:r>
            <a:r>
              <a:rPr lang="ru-RU" u="sng" baseline="-25000" dirty="0"/>
              <a:t>1</a:t>
            </a:r>
            <a:r>
              <a:rPr lang="ru-RU" dirty="0" smtClean="0"/>
              <a:t> и </a:t>
            </a:r>
            <a:r>
              <a:rPr lang="ru-RU" u="sng" dirty="0" smtClean="0"/>
              <a:t>моральный</a:t>
            </a:r>
            <a:r>
              <a:rPr lang="ru-RU" u="sng" baseline="-25000" dirty="0"/>
              <a:t>2</a:t>
            </a:r>
            <a:r>
              <a:rPr lang="ru-RU" dirty="0" smtClean="0"/>
              <a:t> износ.</a:t>
            </a:r>
          </a:p>
          <a:p>
            <a:r>
              <a:rPr lang="ru-RU" dirty="0" smtClean="0"/>
              <a:t>1. Потеря ОС своих характеристик, в рез-те они становится непригодными для использования.</a:t>
            </a:r>
          </a:p>
          <a:p>
            <a:r>
              <a:rPr lang="ru-RU" dirty="0" smtClean="0"/>
              <a:t>2. Означает потерю стоимости ОС. Происходит это ввиду появления более современных аналогов (моральное устаревание).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52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82574"/>
            <a:ext cx="10515600" cy="6575426"/>
          </a:xfrm>
        </p:spPr>
        <p:txBody>
          <a:bodyPr>
            <a:normAutofit lnSpcReduction="10000"/>
          </a:bodyPr>
          <a:lstStyle/>
          <a:p>
            <a:r>
              <a:rPr lang="ru-RU" u="sng" dirty="0" smtClean="0"/>
              <a:t>Амортизация</a:t>
            </a:r>
            <a:r>
              <a:rPr lang="ru-RU" dirty="0" smtClean="0"/>
              <a:t> – перенос стоимости ОС на себестоимость продукта в виде амортизационных отчислений, к/е организуют амортизационный фонд. </a:t>
            </a:r>
          </a:p>
          <a:p>
            <a:r>
              <a:rPr lang="ru-RU" dirty="0" smtClean="0"/>
              <a:t>Грубо говоря – в итоговой цене продукта учитывается износ, полученный за его производство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u="sng" dirty="0" smtClean="0"/>
              <a:t>Норма амортизации </a:t>
            </a:r>
            <a:r>
              <a:rPr lang="ru-RU" dirty="0" smtClean="0"/>
              <a:t>- </a:t>
            </a:r>
            <a:r>
              <a:rPr lang="ru-RU" dirty="0"/>
              <a:t>это процент, определяющий, насколько быстро будет списываться стоимость оборудования. Они важны для экономической политики государства, </a:t>
            </a:r>
            <a:r>
              <a:rPr lang="ru-RU" dirty="0" err="1" smtClean="0"/>
              <a:t>тк</a:t>
            </a:r>
            <a:r>
              <a:rPr lang="ru-RU" dirty="0" smtClean="0"/>
              <a:t> влияют </a:t>
            </a:r>
            <a:r>
              <a:rPr lang="ru-RU" dirty="0"/>
              <a:t>на скорость обновления </a:t>
            </a:r>
            <a:r>
              <a:rPr lang="ru-RU" dirty="0" smtClean="0"/>
              <a:t>ОС и </a:t>
            </a:r>
            <a:r>
              <a:rPr lang="ru-RU" dirty="0"/>
              <a:t>на процесс </a:t>
            </a:r>
            <a:r>
              <a:rPr lang="ru-RU" dirty="0" smtClean="0"/>
              <a:t>воспроизводства.</a:t>
            </a:r>
          </a:p>
          <a:p>
            <a:r>
              <a:rPr lang="ru-RU" dirty="0"/>
              <a:t>Роль амортизационных отчислений — они идут на полное восстановление, капитальный ремонт и модернизацию оборудования, обеспечивая его </a:t>
            </a:r>
            <a:r>
              <a:rPr lang="ru-RU" dirty="0" smtClean="0"/>
              <a:t>работоспособность.</a:t>
            </a:r>
          </a:p>
        </p:txBody>
      </p:sp>
    </p:spTree>
    <p:extLst>
      <p:ext uri="{BB962C8B-B14F-4D97-AF65-F5344CB8AC3E}">
        <p14:creationId xmlns:p14="http://schemas.microsoft.com/office/powerpoint/2010/main" val="9676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ru-RU" b="1" i="1" dirty="0" smtClean="0"/>
              <a:t>Способы амортизации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550" y="1009650"/>
            <a:ext cx="10515600" cy="5562600"/>
          </a:xfrm>
        </p:spPr>
        <p:txBody>
          <a:bodyPr/>
          <a:lstStyle/>
          <a:p>
            <a:r>
              <a:rPr lang="ru-RU" dirty="0" smtClean="0"/>
              <a:t>1. </a:t>
            </a:r>
            <a:r>
              <a:rPr lang="ru-RU" u="sng" dirty="0" smtClean="0"/>
              <a:t>Линейный</a:t>
            </a:r>
            <a:r>
              <a:rPr lang="ru-RU" dirty="0" smtClean="0"/>
              <a:t>. Отчисления равномерны по ходу всего срока службы (10% от суммы покупки каждый год, при условии что срок службы – 10 лет).</a:t>
            </a:r>
          </a:p>
          <a:p>
            <a:r>
              <a:rPr lang="ru-RU" dirty="0" smtClean="0"/>
              <a:t>2. </a:t>
            </a:r>
            <a:r>
              <a:rPr lang="ru-RU" u="sng" dirty="0" smtClean="0"/>
              <a:t>Уменьшающего остатка</a:t>
            </a:r>
            <a:r>
              <a:rPr lang="ru-RU" dirty="0" smtClean="0"/>
              <a:t>. Линейный, но отчисления идут от остаточной стоимости, а не первоначальной.</a:t>
            </a:r>
          </a:p>
          <a:p>
            <a:r>
              <a:rPr lang="ru-RU" dirty="0" smtClean="0"/>
              <a:t>3. </a:t>
            </a:r>
            <a:r>
              <a:rPr lang="ru-RU" u="sng" dirty="0" smtClean="0"/>
              <a:t>Кумулятивный</a:t>
            </a:r>
            <a:r>
              <a:rPr lang="ru-RU" dirty="0" smtClean="0"/>
              <a:t>. Сначала определяется вся сумма амортизации, а затем пропорционально оставшимся годам.</a:t>
            </a:r>
          </a:p>
          <a:p>
            <a:r>
              <a:rPr lang="ru-RU" dirty="0" smtClean="0"/>
              <a:t>4. </a:t>
            </a:r>
            <a:r>
              <a:rPr lang="ru-RU" u="sng" dirty="0" smtClean="0"/>
              <a:t>Пропорциональный объему продукции</a:t>
            </a:r>
            <a:r>
              <a:rPr lang="ru-RU" dirty="0" smtClean="0"/>
              <a:t>. Если оборудование стоит 100к, оно умрет после 1000 ед., а произвели всего 100 ед. – то амортизационные будут 10%.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54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33742"/>
            <a:ext cx="11528738" cy="52908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38150" y="216038"/>
            <a:ext cx="10515600" cy="511175"/>
          </a:xfrm>
        </p:spPr>
        <p:txBody>
          <a:bodyPr>
            <a:normAutofit fontScale="90000"/>
          </a:bodyPr>
          <a:lstStyle/>
          <a:p>
            <a:r>
              <a:rPr lang="ru-RU" b="1" i="1" dirty="0" err="1" smtClean="0"/>
              <a:t>Кумуллятивный</a:t>
            </a:r>
            <a:r>
              <a:rPr lang="ru-RU" b="1" i="1" dirty="0" smtClean="0"/>
              <a:t>. Пример.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87603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2.1.4 + 2.1.5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64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DDCA6-0E29-C14F-B2B9-C0F8B38E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3E28-8ADB-07A7-C83E-A42650AB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Оборотные средства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A63E-2113-1488-6F5C-2458FBD9C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1129665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Оборотные средства </a:t>
            </a:r>
            <a:r>
              <a:rPr lang="ru-RU" dirty="0"/>
              <a:t>– имущество, которое используется полностью в течении одного производственного цикла, из одной формы переходит в другую, перенося свою полную стоимость сразу на стоимость готовой продукции.</a:t>
            </a:r>
          </a:p>
          <a:p>
            <a:pPr marL="0" indent="0">
              <a:buNone/>
            </a:pPr>
            <a:r>
              <a:rPr lang="ru-RU" b="1" dirty="0"/>
              <a:t>Отличительные  особенности</a:t>
            </a:r>
            <a:r>
              <a:rPr lang="en-US" dirty="0"/>
              <a:t>:</a:t>
            </a:r>
            <a:r>
              <a:rPr lang="ru-RU" dirty="0"/>
              <a:t> их многократное использование в процессе производства, сохранение внешнего вида в течении длительного периода, постепенное снашивание и перенос своей первоначальной стоимости </a:t>
            </a:r>
            <a:r>
              <a:rPr lang="ru-RU" dirty="0" smtClean="0"/>
              <a:t>на себестоимость продукции.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557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Основные средства</vt:lpstr>
      <vt:lpstr>Классификация основных средств</vt:lpstr>
      <vt:lpstr>Оценка основных средств (ОС)</vt:lpstr>
      <vt:lpstr>Износ. Амортизация</vt:lpstr>
      <vt:lpstr>Презентация PowerPoint</vt:lpstr>
      <vt:lpstr>Способы амортизации</vt:lpstr>
      <vt:lpstr>Кумуллятивный. Пример.</vt:lpstr>
      <vt:lpstr>2.1.4 + 2.1.5</vt:lpstr>
      <vt:lpstr>Оборотные средства</vt:lpstr>
      <vt:lpstr>Презентация PowerPoint</vt:lpstr>
      <vt:lpstr>По элементам</vt:lpstr>
      <vt:lpstr>По сферам обращения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средства</dc:title>
  <dc:creator>Skif Skif</dc:creator>
  <cp:lastModifiedBy>dhxgc</cp:lastModifiedBy>
  <cp:revision>22</cp:revision>
  <dcterms:created xsi:type="dcterms:W3CDTF">2024-10-14T15:10:36Z</dcterms:created>
  <dcterms:modified xsi:type="dcterms:W3CDTF">2024-10-20T19:43:02Z</dcterms:modified>
</cp:coreProperties>
</file>