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73" r:id="rId3"/>
    <p:sldId id="285" r:id="rId4"/>
    <p:sldId id="296" r:id="rId5"/>
    <p:sldId id="287" r:id="rId6"/>
    <p:sldId id="288" r:id="rId7"/>
    <p:sldId id="290" r:id="rId8"/>
    <p:sldId id="292" r:id="rId9"/>
    <p:sldId id="293" r:id="rId10"/>
    <p:sldId id="294" r:id="rId11"/>
    <p:sldId id="295" r:id="rId12"/>
    <p:sldId id="297" r:id="rId13"/>
    <p:sldId id="286" r:id="rId14"/>
    <p:sldId id="291" r:id="rId15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812F0-BA5D-4A07-86F0-EE2E8C162D7B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C4CA4-A302-4498-A0E4-F3DFC28CB918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B7447-EEDB-4F73-96BC-4488C08B2957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1C710-3653-4560-AFF1-CB315632967B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9135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D49D8-B6D8-4B1A-9C87-602DE9E8D7F0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104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640A6-17D3-4AAE-BD4C-6A3FE1F3EFA6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750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2C195-F48D-4F1C-989B-FC66E552F8F8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6450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31F20-C760-4F63-9742-226779CFF7B1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19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622-B6D7-4B56-ACAD-4F420738CF9B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3778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655CC-796C-4CEE-BA3F-BEDAF01E99D6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7029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8E545-6E14-4D8E-B03E-4D1EC40FB884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1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B6C97-8D78-4CF0-AE0A-D6D625326CF8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C151B-2A9A-4E8D-A825-34A8DD2686A2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7695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1E125-CE57-4E87-BB64-7B89CCA0913A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092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31A85-78A8-47F7-84AC-DB1C83754035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306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20BCB-3A17-4F5D-8F6B-CC5498BC6542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483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05719-E776-40E0-B460-D608690CD6AF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419E3-5452-4B7B-9D6E-B6997FF3FCCD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FFF98-150D-44BC-BEC6-93B2711A2E8B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2FCFC-57A6-45E1-A042-AFF7206AA94B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E5E5B-2343-4979-9260-E99F414E458B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C416B-2F04-41C9-BA95-B0A6C3498717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E2AFF-46DF-4A8D-9BE2-C977266432BE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98F3D28-5F64-404F-82CA-94B202CFD490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1F21E73-737B-4976-8A1C-54CBA870BB3E}" type="datetime1">
              <a:rPr lang="en-US" altLang="en-US" smtClean="0"/>
              <a:t>7/10/2024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target.com/searchsoftwarequality/definition/error-handling" TargetMode="External"/><Relationship Id="rId3" Type="http://schemas.openxmlformats.org/officeDocument/2006/relationships/hyperlink" Target="https://mathworld.wolfram.com/Tangent.html" TargetMode="External"/><Relationship Id="rId7" Type="http://schemas.openxmlformats.org/officeDocument/2006/relationships/hyperlink" Target="https://www.linkedin.com/pulse/time-complexity-vs-space-sumaiya-rim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ieeexplore.ieee.org/" TargetMode="External"/><Relationship Id="rId5" Type="http://schemas.openxmlformats.org/officeDocument/2006/relationships/hyperlink" Target="https://confluence.atlassian.com/jirasoftware" TargetMode="External"/><Relationship Id="rId4" Type="http://schemas.openxmlformats.org/officeDocument/2006/relationships/hyperlink" Target="https://sherpa-online.com/forum/thread/maths/gcse/plot-and-interpret-graphs/what-is-a-tan-x-grap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3"/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862137" y="1312330"/>
            <a:ext cx="5545137" cy="3047047"/>
          </a:xfrm>
        </p:spPr>
        <p:txBody>
          <a:bodyPr anchorCtr="1"/>
          <a:lstStyle/>
          <a:p>
            <a:pPr algn="ctr"/>
            <a:endParaRPr lang="en-CA" sz="1800" dirty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endParaRPr lang="en-CA" sz="1800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Presentation By:</a:t>
            </a:r>
          </a:p>
          <a:p>
            <a:pPr marL="0" indent="0" algn="ctr">
              <a:buNone/>
            </a:pPr>
            <a:r>
              <a:rPr lang="en-CA" sz="18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NAME: Dhyey Nilesh Doshi</a:t>
            </a:r>
          </a:p>
          <a:p>
            <a:pPr marL="0" indent="0" algn="ctr">
              <a:buNone/>
            </a:pPr>
            <a:r>
              <a:rPr lang="en-CA" sz="1800" b="1" dirty="0">
                <a:latin typeface="tahoma" panose="020B0604030504040204" pitchFamily="34" charset="0"/>
              </a:rPr>
              <a:t>ID: 40244534</a:t>
            </a:r>
            <a:endParaRPr lang="en-CA" sz="1800" b="1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075" name="object 7"/>
          <p:cNvSpPr>
            <a:spLocks noChangeArrowheads="1"/>
          </p:cNvSpPr>
          <p:nvPr/>
        </p:nvSpPr>
        <p:spPr bwMode="auto">
          <a:xfrm>
            <a:off x="3423443" y="4570536"/>
            <a:ext cx="2297113" cy="61555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Wednesday</a:t>
            </a:r>
          </a:p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10</a:t>
            </a:r>
            <a:r>
              <a:rPr lang="en-US" altLang="en-US" sz="2000" baseline="30000" dirty="0">
                <a:solidFill>
                  <a:schemeClr val="tx1"/>
                </a:solidFill>
                <a:latin typeface="Tahoma" pitchFamily="34" charset="0"/>
              </a:rPr>
              <a:t>th</a:t>
            </a: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 July 2024</a:t>
            </a:r>
          </a:p>
        </p:txBody>
      </p:sp>
      <p:sp>
        <p:nvSpPr>
          <p:cNvPr id="3076" name="object 5"/>
          <p:cNvSpPr>
            <a:spLocks/>
          </p:cNvSpPr>
          <p:nvPr/>
        </p:nvSpPr>
        <p:spPr bwMode="auto">
          <a:xfrm>
            <a:off x="303213" y="104774"/>
            <a:ext cx="8662987" cy="1193084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SOEN 6011 : SOFTWARE ENGINEERING PROCESSES (SUMMER 2024)</a:t>
            </a:r>
          </a:p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FA840-FFC9-982F-4C64-3432BA5A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F9EFC-EF07-4857-ADCD-1D78F0F8F41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79400" y="1808623"/>
            <a:ext cx="8662987" cy="193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The function calculates the tangent of the input angle with the specified accuracy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For valid inputs, the function executes successfully.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For invalid inputs, error message is shown</a:t>
            </a: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Success Criteria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12663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OUTPUT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D53D89-93DE-C6BF-F8BF-E7B6F748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77E58-1D82-7530-CE90-7CB86664D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050925"/>
            <a:ext cx="522995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8143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409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Successfully outlined the requirements for the tan(x) function in accordance with the standard.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The functional, performance, interface, error handling </a:t>
            </a:r>
            <a:r>
              <a:rPr lang="en-US" altLang="en-US" sz="2000" dirty="0" err="1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etc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… requirements were identified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Structured approach used to provide an accurate tan(x) function. Making it easy to integrate in larger tasks.</a:t>
            </a:r>
          </a:p>
          <a:p>
            <a:pPr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Overall, I learnt to adhere to the ISO/IEC/IEEE 29148 Standard which helped me to build a high-quality function and effective communication of requirements using the java code.</a:t>
            </a:r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Conclusion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D53D89-93DE-C6BF-F8BF-E7B6F748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600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 err="1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Weisstein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, E. W. (n.d.). Tangent. Wolfram </a:t>
            </a:r>
            <a:r>
              <a:rPr lang="en-US" altLang="en-US" sz="1600" dirty="0" err="1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MathWorld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. Retrieved from 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3"/>
              </a:rPr>
              <a:t>https://mathworld.wolfram.com/Tangent.html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Tan(x) graph -&gt; 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4"/>
              </a:rPr>
              <a:t>https://sherpa-online.com/forum/thread/maths/gcse/plot-and-interpret-graphs/what-is-a-tan-x-graph</a:t>
            </a: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ISO/IEC/IEEE 29148:2018. (2018). Systems and software engineering — Life cycle processes — Requirements engineering. ISO/IEC/IEEE.</a:t>
            </a: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Atlassian. (n.d.). Jira Software Documentation. Retrieved from 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5"/>
              </a:rPr>
              <a:t>https://confluence.atlassian.com/jirasoftware</a:t>
            </a: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IEEE Xplore Digital Library. (n.d.). IEEE Xplore Digital Library. Retrieved from 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6"/>
              </a:rPr>
              <a:t>https://ieeexplore.ieee.org</a:t>
            </a: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Time complexity image: 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7"/>
              </a:rPr>
              <a:t>https://www.linkedin.com/pulse/time-complexity-vs-space-sumaiya-rimu</a:t>
            </a: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Try catch image: 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  <a:hlinkClick r:id="rId8"/>
              </a:rPr>
              <a:t>https://www.techtarget.com/searchsoftwarequality/definition/error-handling</a:t>
            </a:r>
            <a:r>
              <a:rPr lang="en-US" altLang="en-US" sz="16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References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380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347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algn="just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Task is to express requirements of ‘tan(x)’ function based on the styles and guidelines given in the ISO/IEC/IEEE 29148 Standard.</a:t>
            </a:r>
          </a:p>
          <a:p>
            <a:pPr marL="342900" indent="-342900" algn="just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Associating each requirement with a unique identifier.</a:t>
            </a:r>
          </a:p>
          <a:p>
            <a:pPr marL="342900" indent="-342900" algn="just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just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Notifying if any assumptions are made</a:t>
            </a:r>
          </a:p>
          <a:p>
            <a:pPr algn="just" eaLnBrk="1">
              <a:spcAft>
                <a:spcPct val="0"/>
              </a:spcAft>
              <a:buFontTx/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Agenda</a:t>
            </a:r>
            <a:endParaRPr lang="en-US" altLang="en-US" sz="280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2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Tan(x) is defined as: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The definition that is commonly used for the tangent of an angle theta in a right triangle is the ratio of the side lengths that are adjacent to and opposite from the angle. [2]</a:t>
            </a: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Tan(x)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2F43B-05D8-CAA5-A635-759DF6A78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496" y="1702937"/>
            <a:ext cx="1629007" cy="8493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F32560-0F9E-EE11-D314-335026173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252" y="3803467"/>
            <a:ext cx="3773347" cy="22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428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5714129" cy="37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Function implemented in a language that supports the required data type. As well as arithmetic operations and error handling.</a:t>
            </a: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Availability of library that provides trigonometric functions.</a:t>
            </a: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The input and output in radians.</a:t>
            </a: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The input is in domain of the tan function (</a:t>
            </a:r>
            <a:r>
              <a:rPr lang="en-US" altLang="en-US" sz="2000" dirty="0" err="1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ie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. All values EXCEPT -&gt; pi/2+pi*k (where k : integers)) [1]</a:t>
            </a: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Initial Assumptions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A630F-B053-583E-841A-02EA5C07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587" y="1050925"/>
            <a:ext cx="1352828" cy="45745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18663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925513"/>
            <a:ext cx="8486826" cy="624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FR001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is required to accept an input of type float or double (in radians)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High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FR002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shall return tangent of the input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Rationale: Provides the primary functionality of the tangent function.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High</a:t>
            </a:r>
          </a:p>
          <a:p>
            <a:pPr marL="1085850" lvl="1" indent="-342900" eaLnBrk="1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FR003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show an error if input is in odd multiples of pi/2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Rationale: Ensures the function handles undefined values appropriately.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High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Functional Requirements [4]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86793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132090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759462"/>
            <a:ext cx="8662987" cy="409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PF001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shall compute the result with a time complexity of O(1)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Medium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PF002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use a maximum of O(1) space complexity.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Medium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Assumption: No stack, queue is</a:t>
            </a:r>
          </a:p>
          <a:p>
            <a:pPr lvl="2" indent="0" eaLnBrk="1"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Needed and only constant values</a:t>
            </a:r>
          </a:p>
          <a:p>
            <a:pPr lvl="2" indent="0" eaLnBrk="1"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Are stored. [6]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Performance Requirements (Non-functional)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2050" name="Picture 2" descr="Time Complexity vs. Space Complexity">
            <a:extLst>
              <a:ext uri="{FF2B5EF4-FFF2-40B4-BE49-F238E27FC236}">
                <a16:creationId xmlns:a16="http://schemas.microsoft.com/office/drawing/2014/main" id="{1141E7F2-0A7A-A0A4-2BA8-845642E9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046" y="3429000"/>
            <a:ext cx="2548307" cy="24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120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31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IR001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have a simple, textual user interface with a single input parameter x.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Medium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IR002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return a value of type double that can be easily used in further calculations (if needed).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High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IR003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be documented with examples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Medium</a:t>
            </a: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Interface/Usability Requirements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05C6A-1575-9742-8D6A-5C90B54E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322" y="4249101"/>
            <a:ext cx="183858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029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3784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EH001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show an error if the input x is not a valid double value (e.g., </a:t>
            </a:r>
            <a:r>
              <a:rPr lang="en-US" altLang="en-US" sz="2000" dirty="0" err="1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NaN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, infinity).</a:t>
            </a: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EH002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show an error if the result overflows or underflows.</a:t>
            </a:r>
          </a:p>
          <a:p>
            <a:pPr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Rationale: Ensures users understand why the function fails.</a:t>
            </a: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Medium</a:t>
            </a:r>
          </a:p>
          <a:p>
            <a:pPr marL="342900" indent="-342900" eaLnBrk="1"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eaLnBrk="1">
              <a:spcAft>
                <a:spcPct val="0"/>
              </a:spcAft>
              <a:buNone/>
            </a:pPr>
            <a:r>
              <a:rPr lang="en-US" altLang="en-US" sz="200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[7]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Error Handling Requirements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D4D18-2C0A-83D7-B3E4-0420C7D8D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339" y="3811199"/>
            <a:ext cx="2235322" cy="24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313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162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RR001</a:t>
            </a: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 – Function should pass a test suite that covers typical and boundary cases.</a:t>
            </a:r>
          </a:p>
          <a:p>
            <a:pPr marL="1085850" lvl="1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rgbClr val="1C1C1C"/>
                </a:solidFill>
                <a:latin typeface="Tahoma" pitchFamily="34" charset="0"/>
                <a:cs typeface="Tahoma" pitchFamily="34" charset="0"/>
              </a:rPr>
              <a:t>Priority: High</a:t>
            </a:r>
          </a:p>
          <a:p>
            <a:pPr eaLnBrk="1">
              <a:spcAft>
                <a:spcPct val="0"/>
              </a:spcAft>
              <a:buNone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eaLnBrk="1"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Reliability Requirements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A20F6-68C6-C7AA-F057-622FC509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A1982C-5CE3-1894-67A9-1C903C33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23" y="2966431"/>
            <a:ext cx="3902953" cy="21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68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Pages>0</Pages>
  <Words>760</Words>
  <Characters>0</Characters>
  <Application>Microsoft Office PowerPoint</Application>
  <DocSecurity>0</DocSecurity>
  <PresentationFormat>On-screen Show (4:3)</PresentationFormat>
  <Lines>0</Lines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StarSymbol</vt:lpstr>
      <vt:lpstr>Tahoma</vt:lpstr>
      <vt:lpstr>Tahoma</vt:lpstr>
      <vt:lpstr>Times New Roman</vt:lpstr>
      <vt:lpstr>Wingdings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Dhyey Doshi</cp:lastModifiedBy>
  <cp:revision>260</cp:revision>
  <dcterms:created xsi:type="dcterms:W3CDTF">2016-04-06T04:18:14Z</dcterms:created>
  <dcterms:modified xsi:type="dcterms:W3CDTF">2024-07-10T16:43:23Z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