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7"/>
  </p:notesMasterIdLst>
  <p:sldIdLst>
    <p:sldId id="257" r:id="rId4"/>
    <p:sldId id="267" r:id="rId5"/>
    <p:sldId id="268" r:id="rId6"/>
    <p:sldId id="290" r:id="rId7"/>
    <p:sldId id="270" r:id="rId8"/>
    <p:sldId id="269" r:id="rId9"/>
    <p:sldId id="271" r:id="rId10"/>
    <p:sldId id="259" r:id="rId11"/>
    <p:sldId id="260" r:id="rId12"/>
    <p:sldId id="261" r:id="rId13"/>
    <p:sldId id="262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77" r:id="rId24"/>
    <p:sldId id="282" r:id="rId25"/>
    <p:sldId id="28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2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01.xml"/><Relationship Id="rId4" Type="http://schemas.openxmlformats.org/officeDocument/2006/relationships/image" Target="file:///C:\Users\1V994W2\Documents\Tencent%20Files\574576071\FileRecv\&#25340;&#35013;&#32032;&#26448;\forright\\42\subject_holdleft_42,122,231_0_lively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00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9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7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4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3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6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4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3" Type="http://schemas.openxmlformats.org/officeDocument/2006/relationships/tags" Target="../tags/tag149.xml"/><Relationship Id="rId12" Type="http://schemas.openxmlformats.org/officeDocument/2006/relationships/tags" Target="../tags/tag14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6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4" Type="http://schemas.openxmlformats.org/officeDocument/2006/relationships/tags" Target="../tags/tag166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6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4" Type="http://schemas.openxmlformats.org/officeDocument/2006/relationships/tags" Target="../tags/tag175.xml"/><Relationship Id="rId13" Type="http://schemas.openxmlformats.org/officeDocument/2006/relationships/tags" Target="../tags/tag174.xml"/><Relationship Id="rId12" Type="http://schemas.openxmlformats.org/officeDocument/2006/relationships/tags" Target="../tags/tag17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7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6" Type="http://schemas.openxmlformats.org/officeDocument/2006/relationships/tags" Target="../tags/tag186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8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3" Type="http://schemas.openxmlformats.org/officeDocument/2006/relationships/tags" Target="../tags/tag194.xml"/><Relationship Id="rId12" Type="http://schemas.openxmlformats.org/officeDocument/2006/relationships/tags" Target="../tags/tag193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6948703" y="2137727"/>
            <a:ext cx="4825365" cy="221234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7025538" y="4350068"/>
            <a:ext cx="1786571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4504176" y="2490153"/>
            <a:ext cx="5438775" cy="71437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4504176" y="3321369"/>
            <a:ext cx="5438775" cy="106743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33030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989128" y="3932238"/>
            <a:ext cx="435991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989128" y="2555558"/>
            <a:ext cx="4359910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6818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176010"/>
            <a:ext cx="720090" cy="6819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330315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480" y="5323840"/>
            <a:ext cx="1619885" cy="15341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5670550"/>
            <a:ext cx="1619885" cy="11874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00.xml"/><Relationship Id="rId23" Type="http://schemas.openxmlformats.org/officeDocument/2006/relationships/tags" Target="../tags/tag199.xml"/><Relationship Id="rId22" Type="http://schemas.openxmlformats.org/officeDocument/2006/relationships/tags" Target="../tags/tag198.xml"/><Relationship Id="rId21" Type="http://schemas.openxmlformats.org/officeDocument/2006/relationships/tags" Target="../tags/tag197.xml"/><Relationship Id="rId20" Type="http://schemas.openxmlformats.org/officeDocument/2006/relationships/tags" Target="../tags/tag19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7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0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3.xml"/><Relationship Id="rId2" Type="http://schemas.openxmlformats.org/officeDocument/2006/relationships/image" Target="../media/image7.png"/><Relationship Id="rId1" Type="http://schemas.openxmlformats.org/officeDocument/2006/relationships/tags" Target="../tags/tag20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2.xml"/><Relationship Id="rId2" Type="http://schemas.openxmlformats.org/officeDocument/2006/relationships/image" Target="../media/image17.png"/><Relationship Id="rId1" Type="http://schemas.openxmlformats.org/officeDocument/2006/relationships/tags" Target="../tags/tag2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4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2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5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6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7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9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Unity </a:t>
            </a:r>
            <a:r>
              <a:rPr lang="zh-CN" altLang="zh-CN">
                <a:sym typeface="+mn-ea"/>
              </a:rPr>
              <a:t>渲染基础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、渲染顺序</a:t>
            </a:r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、深度测试</a:t>
            </a:r>
            <a:endParaRPr lang="zh-CN" altLang="en-US"/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、模板测试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深度测试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深度测试默认情况是将要绘制的新像素的z值与深度缓冲区对应位置的z值的进行比较，如果比深度缓存中的值小，就用新像素的颜色值更新深度缓冲中对应像素的颜色值。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为什么需要深度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如果不使用深度测试，后绘制的物体会把先绘制的物体覆盖掉。有了深度缓冲后，绘制顺序就不那么重要，可以按照远近（z值）来正常显示。（会完全按照渲染队列的顺序进行渲染）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9965" y="2531110"/>
            <a:ext cx="7209155" cy="3905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深度测试ZTest、透明测试AlphaTest、混合模式Blend的关系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总的来说深度测试ZTest决定遮挡关系，是否用当前像素替换缓存像素</a:t>
            </a:r>
            <a:endParaRPr lang="zh-CN" altLang="en-US"/>
          </a:p>
          <a:p>
            <a:r>
              <a:rPr lang="zh-CN" altLang="en-US"/>
              <a:t>透明测试alphatest决定是否显示透明度达标的像素</a:t>
            </a:r>
            <a:endParaRPr lang="zh-CN" altLang="en-US"/>
          </a:p>
          <a:p>
            <a:r>
              <a:rPr lang="zh-CN" altLang="en-US"/>
              <a:t>颜色混合blend决定通过测试的像素如果重合如何显示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ZWrite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ZWrite On | Off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ZWrite可以取的值为：On/Off，默认值为On，代表是否要将像素的深度写入深度缓存中(同时还要看ZTest是否通过)。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ZTest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【当前像素】 当前像素就是指当前shader脚本所属的模型像素</a:t>
            </a:r>
            <a:endParaRPr lang="zh-CN" altLang="en-US"/>
          </a:p>
          <a:p>
            <a:r>
              <a:rPr lang="zh-CN" altLang="en-US"/>
              <a:t>【缓存限速】 准备输出到屏幕上的像素，被称为缓存像素</a:t>
            </a:r>
            <a:endParaRPr lang="zh-CN" altLang="en-US"/>
          </a:p>
          <a:p>
            <a:r>
              <a:rPr lang="zh-CN" altLang="en-US"/>
              <a:t>【深度测试】 实际上就是描述如何确定缓存像素的规则</a:t>
            </a:r>
            <a:endParaRPr lang="zh-CN" altLang="en-US"/>
          </a:p>
          <a:p>
            <a:r>
              <a:rPr lang="zh-CN" altLang="en-US"/>
              <a:t>【启用深度测试的必要条件】ZWrite、ZTest同时不为Off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ZTest Less | Greater | LEqual | GEqual | Equal | NotEqual | Always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ZTest可以取的值为：Greater/GEqual/Less/LEqual/Equal/NotEqual/Always/Never/Off，默认值为LEqual,ZTest Off 等同于 ZTest Always，代表通过比较深度来更改颜色缓存的值。例如当取默认值的情况下，如果将要绘制的新像素的z值小于等于深度缓存中的值，则将用新像素的颜色值更新深度缓存中对应像素的颜色值。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需要注意的是，当ZTest取值为Off时，表示的是关闭深度测试，等价于取值为Always，而不是Never！Always指的是直接将当前像素颜色(不是深度)写进颜色缓冲区中；而Never指的是不要将当前像素颜色写进颜色缓冲区中，相当于消失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ZTest通过，ZWrite为On：写入深度缓冲区，写入颜色缓冲区；</a:t>
            </a:r>
            <a:endParaRPr lang="zh-CN" altLang="en-US"/>
          </a:p>
          <a:p>
            <a:r>
              <a:rPr lang="zh-CN" altLang="en-US"/>
              <a:t>ZTest通过，ZWrite为Off：不写深度缓冲区，写入颜色缓冲区；</a:t>
            </a:r>
            <a:endParaRPr lang="zh-CN" altLang="en-US"/>
          </a:p>
          <a:p>
            <a:r>
              <a:rPr lang="zh-CN" altLang="en-US"/>
              <a:t>ZTest失败，ZWrite为On：不写深度缓冲区，不写颜色缓冲区；</a:t>
            </a:r>
            <a:endParaRPr lang="zh-CN" altLang="en-US"/>
          </a:p>
          <a:p>
            <a:r>
              <a:rPr lang="zh-CN" altLang="en-US"/>
              <a:t>ZTest失败，ZWrite为Off：不写深度缓冲区，不写颜色缓冲区；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模板测试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tencil与颜色缓冲区和深度缓冲区类似，模板缓冲区可以为屏幕上的每个像素点保存一个无符号整数值(通常的话是个8位整数)。这个值的具体意义视程序的具体应用而定。在渲染的过程中，可以用这个值与一个预先设定的参考值相比较，根据比较的结果来决定是否更新相应的像素点的颜色值。这个比较的过程被称为模板测试。</a:t>
            </a:r>
            <a:r>
              <a:rPr lang="zh-CN" altLang="en-US" b="1"/>
              <a:t>模板测试发生在透明度测试（alpha test）之后，深度测试（depth test）之前</a:t>
            </a:r>
            <a:r>
              <a:rPr lang="zh-CN" altLang="en-US"/>
              <a:t>。如果模板测试通过，则相应的像素点更新，否则不更新。图形渲染管线中，基于单个像素的测试操作的顺序如下图</a:t>
            </a:r>
            <a:endParaRPr lang="zh-CN" altLang="en-US"/>
          </a:p>
        </p:txBody>
      </p:sp>
      <p:pic>
        <p:nvPicPr>
          <p:cNvPr id="4" name="图片 3" descr="5ba1da64611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0600" y="3360420"/>
            <a:ext cx="5391150" cy="2819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模板测试语法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stencil｛</a:t>
            </a:r>
            <a:endParaRPr lang="zh-CN" altLang="en-US"/>
          </a:p>
          <a:p>
            <a:r>
              <a:rPr lang="zh-CN" altLang="en-US"/>
              <a:t>	Ref referenceValue</a:t>
            </a:r>
            <a:endParaRPr lang="zh-CN" altLang="en-US"/>
          </a:p>
          <a:p>
            <a:r>
              <a:rPr lang="zh-CN" altLang="en-US"/>
              <a:t>	ReadMask  readMask</a:t>
            </a:r>
            <a:endParaRPr lang="zh-CN" altLang="en-US"/>
          </a:p>
          <a:p>
            <a:r>
              <a:rPr lang="zh-CN" altLang="en-US"/>
              <a:t>	WriteMask writeMask</a:t>
            </a:r>
            <a:endParaRPr lang="zh-CN" altLang="en-US"/>
          </a:p>
          <a:p>
            <a:r>
              <a:rPr lang="zh-CN" altLang="en-US"/>
              <a:t>	Comp comparisonFunction</a:t>
            </a:r>
            <a:endParaRPr lang="zh-CN" altLang="en-US"/>
          </a:p>
          <a:p>
            <a:r>
              <a:rPr lang="zh-CN" altLang="en-US"/>
              <a:t>	Pass stencilOperation</a:t>
            </a:r>
            <a:endParaRPr lang="zh-CN" altLang="en-US"/>
          </a:p>
          <a:p>
            <a:r>
              <a:rPr lang="zh-CN" altLang="en-US"/>
              <a:t>	Fail stencilOperation</a:t>
            </a:r>
            <a:endParaRPr lang="zh-CN" altLang="en-US"/>
          </a:p>
          <a:p>
            <a:r>
              <a:rPr lang="zh-CN" altLang="en-US"/>
              <a:t>	ZFail stencilOperation</a:t>
            </a:r>
            <a:endParaRPr lang="zh-CN" altLang="en-US"/>
          </a:p>
          <a:p>
            <a:r>
              <a:rPr lang="zh-CN" altLang="en-US"/>
              <a:t>｝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452755"/>
            <a:ext cx="10968990" cy="5796915"/>
          </a:xfrm>
        </p:spPr>
        <p:txBody>
          <a:bodyPr>
            <a:normAutofit fontScale="80000"/>
          </a:bodyPr>
          <a:p>
            <a:r>
              <a:rPr lang="zh-CN" altLang="en-US"/>
              <a:t>Ref用来设定参考值referenceValue，这个值将用来与模板缓冲中的值进行比较。referenceValue是一个取值范围位0-255的整数。</a:t>
            </a:r>
            <a:endParaRPr lang="zh-CN" altLang="en-US"/>
          </a:p>
          <a:p>
            <a:r>
              <a:rPr lang="zh-CN" altLang="en-US"/>
              <a:t>WriteMask是当写入模板缓冲时进行掩码操作（按位与【&amp;】），writeMask取值范围是0-255的整数，默认值也是255，即当修改stencilBufferValue值时，写入的仍然是原始值。</a:t>
            </a:r>
            <a:endParaRPr lang="zh-CN" altLang="en-US"/>
          </a:p>
          <a:p>
            <a:r>
              <a:rPr lang="zh-CN" altLang="en-US"/>
              <a:t>Comp是定义参考值（referenceValue）与缓冲值（stencilBufferValue）比较的操作函数，默认值：always</a:t>
            </a:r>
            <a:endParaRPr lang="zh-CN" altLang="en-US"/>
          </a:p>
          <a:p>
            <a:r>
              <a:rPr lang="zh-CN" altLang="en-US"/>
              <a:t>Pass是定义当模板测试和深度测试通过时，则根据（stencilOperation值）对模板缓冲值（stencilBufferValue）进行处理，默认值：keep</a:t>
            </a:r>
            <a:endParaRPr lang="zh-CN" altLang="en-US"/>
          </a:p>
          <a:p>
            <a:r>
              <a:rPr lang="zh-CN" altLang="en-US"/>
              <a:t>Fail是定义当模板测试失败时，则根据（stencilOperation值）对模板缓冲值（stencilBufferValue）进行处理，默认值：keep</a:t>
            </a:r>
            <a:endParaRPr lang="zh-CN" altLang="en-US"/>
          </a:p>
          <a:p>
            <a:r>
              <a:rPr lang="zh-CN" altLang="en-US"/>
              <a:t>ZFail是定义当模板测试通过而深度测试失败时**，则根据（stencilOperation值）对模板缓冲值（stencilBufferValue）进行处理，默认值：keep</a:t>
            </a:r>
            <a:endParaRPr lang="zh-CN" altLang="en-US"/>
          </a:p>
          <a:p>
            <a:r>
              <a:rPr lang="zh-CN" altLang="en-US"/>
              <a:t>Comp，Pass,Fail 和ZFail将会应用给背面消隐的几何体（只渲染前面的几何体），除非Cull Front被指定，在这种情况下就是正面消隐的几何体（只渲染背面的几何体）。你也可以精确的指定双面的模板状态通过定义CompFront，PassFront，FailFront，ZFailFront（当模型为front-facing geometry使用）和ComBack，PassBack，FailBack，ZFailBack（当模型为back-facing geometry使用）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比较操作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3890" y="2421890"/>
            <a:ext cx="10896600" cy="2895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、渲染顺序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>
                <a:sym typeface="+mn-ea"/>
              </a:rPr>
              <a:t>相机：</a:t>
            </a:r>
            <a:r>
              <a:rPr>
                <a:sym typeface="+mn-ea"/>
              </a:rPr>
              <a:t>Camera Depth</a:t>
            </a:r>
            <a:r>
              <a:rPr lang="en-US">
                <a:sym typeface="+mn-ea"/>
              </a:rPr>
              <a:t>(URP Stack)</a:t>
            </a:r>
            <a:endParaRPr>
              <a:sym typeface="+mn-ea"/>
            </a:endParaRPr>
          </a:p>
          <a:p>
            <a:r>
              <a:rPr lang="zh-CN">
                <a:sym typeface="+mn-ea"/>
              </a:rPr>
              <a:t>不透明、透明：</a:t>
            </a:r>
            <a:r>
              <a:rPr>
                <a:sym typeface="+mn-ea"/>
              </a:rPr>
              <a:t>RenderQueue</a:t>
            </a:r>
            <a:r>
              <a:rPr lang="en-US">
                <a:sym typeface="+mn-ea"/>
              </a:rPr>
              <a:t> &gt;= 2500</a:t>
            </a:r>
            <a:endParaRPr lang="en-US">
              <a:sym typeface="+mn-ea"/>
            </a:endParaRPr>
          </a:p>
          <a:p>
            <a:r>
              <a:rPr>
                <a:sym typeface="+mn-ea"/>
              </a:rPr>
              <a:t>Sorting Layer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Order In Layer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RenderQueue</a:t>
            </a:r>
            <a:r>
              <a:rPr lang="en-US">
                <a:sym typeface="+mn-ea"/>
              </a:rPr>
              <a:t> </a:t>
            </a:r>
            <a:endParaRPr lang="en-US">
              <a:sym typeface="+mn-ea"/>
            </a:endParaRPr>
          </a:p>
          <a:p>
            <a:r>
              <a:rPr lang="zh-CN">
                <a:sym typeface="+mn-ea"/>
              </a:rPr>
              <a:t>与相机距离</a:t>
            </a:r>
            <a:endParaRPr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pic>
        <p:nvPicPr>
          <p:cNvPr id="4" name="图片 3" descr="202009111626284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71160" y="1490345"/>
            <a:ext cx="6560185" cy="41376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模板缓冲值的更新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3415" y="2435860"/>
            <a:ext cx="10877550" cy="2867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模板失败，Fail</a:t>
            </a:r>
            <a:endParaRPr lang="zh-CN" altLang="en-US"/>
          </a:p>
          <a:p>
            <a:r>
              <a:rPr lang="zh-CN" altLang="en-US"/>
              <a:t> 模板成功，深度失败：ZFail</a:t>
            </a:r>
            <a:endParaRPr lang="zh-CN" altLang="en-US"/>
          </a:p>
          <a:p>
            <a:r>
              <a:rPr lang="zh-CN" altLang="en-US"/>
              <a:t> 模板成功，深度成功：Pass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注意渲染顺序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当前模板缓冲值由模板测试的渲染顺序</a:t>
            </a:r>
            <a:r>
              <a:rPr lang="zh-CN" altLang="en-US">
                <a:sym typeface="+mn-ea"/>
              </a:rPr>
              <a:t>决定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注意面的剔除（</a:t>
            </a:r>
            <a:r>
              <a:rPr lang="en-US" altLang="zh-CN">
                <a:sym typeface="+mn-ea"/>
              </a:rPr>
              <a:t>Cull Off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Cull Back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Cull Front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zh-CN" altLang="en-US"/>
              <a:t>使用模板缓冲区最重要的两个值：当前模板缓冲值（stencilBufferValue）和模板参考值（referenceValue）</a:t>
            </a:r>
            <a:endParaRPr lang="zh-CN" altLang="en-US"/>
          </a:p>
          <a:p>
            <a:r>
              <a:rPr lang="zh-CN" altLang="en-US"/>
              <a:t>模板测试主要就是对这个两个值使用特定的比较操作：Never，Always，Less ，LEqual，Greater，Equal等等。</a:t>
            </a:r>
            <a:endParaRPr lang="zh-CN" altLang="en-US"/>
          </a:p>
          <a:p>
            <a:r>
              <a:rPr lang="zh-CN" altLang="en-US"/>
              <a:t>模板测试之后要对模板缓冲区的值（stencilBufferValue）进行更新操作，更新操作包括：Keep，Zero，Replace，IncrSat，DecrSat，Invert等等。</a:t>
            </a:r>
            <a:endParaRPr lang="zh-CN" altLang="en-US"/>
          </a:p>
          <a:p>
            <a:r>
              <a:rPr lang="zh-CN" altLang="en-US"/>
              <a:t>模板测试之后可以根据结果对模板缓冲区做不同的更新操作，比如模板测试成功操作Pass，模板测试失败操作Fail，深度测试失败操作ZFail，还有正对正面和背面精确更新操作PassBack，PassFront，FailBack等等。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>
            <p:custDataLst>
              <p:tags r:id="rId1"/>
            </p:custDataLst>
          </p:nvPr>
        </p:nvCxnSpPr>
        <p:spPr>
          <a:xfrm flipV="1">
            <a:off x="6684963" y="2720658"/>
            <a:ext cx="0" cy="1524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 idx="13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谢谢观看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单击此处添加副标题内容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built-in </a:t>
            </a:r>
            <a:r>
              <a:rPr>
                <a:sym typeface="+mn-ea"/>
              </a:rPr>
              <a:t>Camera Depth</a:t>
            </a:r>
            <a:r>
              <a:rPr lang="en-US">
                <a:sym typeface="+mn-ea"/>
              </a:rPr>
              <a:t>                    </a:t>
            </a:r>
            <a:r>
              <a:rPr lang="en-US">
                <a:sym typeface="+mn-ea"/>
              </a:rPr>
              <a:t>urp Camera Stack                         result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1920240"/>
            <a:ext cx="4048125" cy="4438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770" y="2238375"/>
            <a:ext cx="2571750" cy="2381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25" y="2238375"/>
            <a:ext cx="4098925" cy="26358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18560"/>
            <a:ext cx="10969200" cy="705600"/>
          </a:xfrm>
        </p:spPr>
        <p:txBody>
          <a:bodyPr/>
          <a:p>
            <a:r>
              <a:rPr lang="zh-CN" altLang="en-US"/>
              <a:t>先不透明</a:t>
            </a:r>
            <a:r>
              <a:rPr lang="en-US" altLang="zh-CN"/>
              <a:t> </a:t>
            </a:r>
            <a:r>
              <a:rPr lang="zh-CN" altLang="en-US"/>
              <a:t>再透明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3070" y="1510030"/>
            <a:ext cx="878586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不透明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RenderQueue</a:t>
            </a:r>
            <a:r>
              <a:rPr lang="en-US">
                <a:sym typeface="+mn-ea"/>
              </a:rPr>
              <a:t> &lt;=</a:t>
            </a:r>
            <a:r>
              <a:rPr>
                <a:sym typeface="+mn-ea"/>
              </a:rPr>
              <a:t> 2500</a:t>
            </a:r>
            <a:endParaRPr>
              <a:sym typeface="+mn-ea"/>
            </a:endParaRPr>
          </a:p>
          <a:p>
            <a:r>
              <a:rPr lang="zh-CN" altLang="en-US"/>
              <a:t>Sorting Layer/Order in Layer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>
                <a:sym typeface="+mn-ea"/>
              </a:rPr>
              <a:t>a. 按照Sorting Layer/Order in Layer 设置的值，越小越优先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​	b. 无此属性，等同于 Sorting Layer=default ,Order in Layer=0 参与排序</a:t>
            </a:r>
            <a:endParaRPr>
              <a:sym typeface="+mn-ea"/>
            </a:endParaRPr>
          </a:p>
          <a:p>
            <a:r>
              <a:rPr lang="zh-CN" altLang="en-US"/>
              <a:t>​2.RenderQueue 越小越优先</a:t>
            </a:r>
            <a:endParaRPr lang="zh-CN" altLang="en-US"/>
          </a:p>
          <a:p>
            <a:r>
              <a:rPr lang="zh-CN" altLang="en-US"/>
              <a:t>​3.RenderQueue 相等，</a:t>
            </a:r>
            <a:r>
              <a:rPr>
                <a:sym typeface="+mn-ea"/>
              </a:rPr>
              <a:t>由近到远排序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3730" y="3419475"/>
            <a:ext cx="2619375" cy="3114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透明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RenderQueue </a:t>
            </a:r>
            <a:r>
              <a:rPr lang="en-US">
                <a:sym typeface="+mn-ea"/>
              </a:rPr>
              <a:t>&gt; </a:t>
            </a:r>
            <a:r>
              <a:rPr>
                <a:sym typeface="+mn-ea"/>
              </a:rPr>
              <a:t>2500</a:t>
            </a:r>
            <a:endParaRPr lang="zh-CN" altLang="en-US"/>
          </a:p>
          <a:p>
            <a:r>
              <a:rPr lang="zh-CN" altLang="en-US"/>
              <a:t>Sorting Layer/Order in Layer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a</a:t>
            </a:r>
            <a:r>
              <a:rPr lang="zh-CN" altLang="en-US"/>
              <a:t>. 按照Sorting Layer/Order in Layer 设置的值，越小越优先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b</a:t>
            </a:r>
            <a:r>
              <a:rPr lang="zh-CN" altLang="en-US"/>
              <a:t>. 无此属性，等同于 Sorting Layer=default ,Order in Layer=0 参与排序</a:t>
            </a:r>
            <a:endParaRPr lang="zh-CN" altLang="en-US"/>
          </a:p>
          <a:p>
            <a:r>
              <a:rPr lang="zh-CN" altLang="en-US"/>
              <a:t>​2.RenderQueue 越小越优先</a:t>
            </a:r>
            <a:endParaRPr lang="zh-CN" altLang="en-US"/>
          </a:p>
          <a:p>
            <a:r>
              <a:rPr lang="zh-CN" altLang="en-US"/>
              <a:t>​3.RenderQueue 相等，由远及近排序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3275" y="3429000"/>
            <a:ext cx="2619375" cy="3114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</a:t>
            </a:r>
            <a:r>
              <a:rPr lang="zh-CN" altLang="en-US"/>
              <a:t>、深度测试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Z深度</a:t>
            </a:r>
            <a:endParaRPr lang="zh-CN" altLang="en-US"/>
          </a:p>
          <a:p>
            <a:r>
              <a:rPr lang="zh-CN" altLang="en-US"/>
              <a:t>缓冲区</a:t>
            </a:r>
            <a:endParaRPr lang="zh-CN" altLang="en-US"/>
          </a:p>
          <a:p>
            <a:r>
              <a:rPr lang="zh-CN" altLang="en-US"/>
              <a:t>深度测试</a:t>
            </a:r>
            <a:endParaRPr lang="zh-CN" altLang="en-US"/>
          </a:p>
          <a:p>
            <a:r>
              <a:rPr lang="zh-CN" altLang="en-US"/>
              <a:t>为什么需要深度</a:t>
            </a:r>
            <a:endParaRPr lang="zh-CN" altLang="en-US"/>
          </a:p>
          <a:p>
            <a:r>
              <a:rPr lang="zh-CN" altLang="en-US"/>
              <a:t>透明测试</a:t>
            </a:r>
            <a:endParaRPr lang="zh-CN" altLang="en-US"/>
          </a:p>
          <a:p>
            <a:r>
              <a:rPr lang="zh-CN" altLang="en-US"/>
              <a:t>深度测试ZTest、透明测试AlphaTest、混合模式Blend的关系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Z深度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深度其实就代表该像素在世界空间中距离摄像机的距离。离相机越远，深度值(Z)越大;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2630" y="2184400"/>
            <a:ext cx="7036435" cy="38112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缓冲区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【颜色缓冲区】：也叫帧缓冲区，场景中的物体的像素都要写入该缓冲区，然后再渲染到屏幕上显示</a:t>
            </a:r>
            <a:endParaRPr lang="zh-CN" altLang="en-US"/>
          </a:p>
          <a:p>
            <a:r>
              <a:rPr lang="zh-CN" altLang="en-US"/>
              <a:t>【深度缓冲区】：用于记录颜色缓冲区中每个像素的深度值，通过深度缓冲区，我们可以通过深度测试来确定像素的遮挡关系</a:t>
            </a:r>
            <a:endParaRPr lang="zh-CN" altLang="en-US"/>
          </a:p>
          <a:p>
            <a:r>
              <a:rPr lang="zh-CN" altLang="en-US"/>
              <a:t>【模版缓冲区】：与深度缓冲类似，但这个值是可以自己设定的。,通过设置每个像素的模板缓冲值，就可以指定只渲染某些像素，用于实现类似遮罩之类的效果。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深度缓冲区中存储着准备要绘制在屏幕上的像素点的深度值。如果启用深度缓冲区，在绘制每个像素之前，会把该像素的深度值和深度缓冲区的深度值进行比较。如果新像素深度值 &lt; 深度缓存深度值，则新像素值取代本来该点的值，缓冲区的深度值也替换成新像素点的深度值；反之，新像素值被遮挡，其颜色值和深度将被丢弃。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0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THUMBS_INDEX" val="1、4、7、9、12、17、20、21、22、23、26、29、31、33、35、36、37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10"/>
  <p:tag name="KSO_WM_TEMPLATE_MASTER_TYPE" val="1"/>
</p:tagLst>
</file>

<file path=ppt/tags/tag2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2.xml><?xml version="1.0" encoding="utf-8"?>
<p:tagLst xmlns:p="http://schemas.openxmlformats.org/presentationml/2006/main">
  <p:tag name="KSO_WM_UNIT_PLACING_PICTURE_USER_VIEWPORT" val="{&quot;height&quot;:8430,&quot;width&quot;:13365}"/>
</p:tagLst>
</file>

<file path=ppt/tags/tag2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1.xml><?xml version="1.0" encoding="utf-8"?>
<p:tagLst xmlns:p="http://schemas.openxmlformats.org/presentationml/2006/main">
  <p:tag name="KSO_WM_UNIT_PLACING_PICTURE_USER_VIEWPORT" val="{&quot;height&quot;:4515,&quot;width&quot;:17130}"/>
</p:tagLst>
</file>

<file path=ppt/tags/tag2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610_37*i*1"/>
  <p:tag name="KSO_WM_TEMPLATE_CATEGORY" val="custom"/>
  <p:tag name="KSO_WM_TEMPLATE_INDEX" val="20204610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ISCONTENTS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10_37*a*1"/>
  <p:tag name="KSO_WM_TEMPLATE_CATEGORY" val="custom"/>
  <p:tag name="KSO_WM_TEMPLATE_INDEX" val="20204610"/>
  <p:tag name="KSO_WM_UNIT_LAYERLEVEL" val="1"/>
  <p:tag name="KSO_WM_TAG_VERSION" val="1.0"/>
  <p:tag name="KSO_WM_BEAUTIFY_FLAG" val="#wm#"/>
  <p:tag name="KSO_WM_UNIT_PRESET_TEXT" val="谢谢观看"/>
</p:tagLst>
</file>

<file path=ppt/tags/tag227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610_37*b*1"/>
  <p:tag name="KSO_WM_TEMPLATE_CATEGORY" val="custom"/>
  <p:tag name="KSO_WM_TEMPLATE_INDEX" val="20204610"/>
  <p:tag name="KSO_WM_UNIT_LAYERLEVEL" val="1"/>
  <p:tag name="KSO_WM_TAG_VERSION" val="1.0"/>
  <p:tag name="KSO_WM_BEAUTIFY_FLAG" val="#wm#"/>
  <p:tag name="KSO_WM_UNIT_PRESET_TEXT" val="单击此处添加副标题内容"/>
</p:tagLst>
</file>

<file path=ppt/tags/tag228.xml><?xml version="1.0" encoding="utf-8"?>
<p:tagLst xmlns:p="http://schemas.openxmlformats.org/presentationml/2006/main">
  <p:tag name="KSO_WM_SLIDE_ID" val="custom20204610_37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7"/>
  <p:tag name="KSO_WM_TAG_VERSION" val="1.0"/>
  <p:tag name="KSO_WM_BEAUTIFY_FLAG" val="#wm#"/>
  <p:tag name="KSO_WM_TEMPLATE_CATEGORY" val="custom"/>
  <p:tag name="KSO_WM_TEMPLATE_INDEX" val="20204610"/>
  <p:tag name="KSO_WM_SLIDE_LAYOUT" val="a_b"/>
  <p:tag name="KSO_WM_SLIDE_LAYOUT_CNT" val="1_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416">
      <a:dk1>
        <a:sysClr val="windowText" lastClr="000000"/>
      </a:dk1>
      <a:lt1>
        <a:sysClr val="window" lastClr="FFFFFF"/>
      </a:lt1>
      <a:dk2>
        <a:srgbClr val="E2EDFD"/>
      </a:dk2>
      <a:lt2>
        <a:srgbClr val="FFFFFF"/>
      </a:lt2>
      <a:accent1>
        <a:srgbClr val="1B57B5"/>
      </a:accent1>
      <a:accent2>
        <a:srgbClr val="1D85C9"/>
      </a:accent2>
      <a:accent3>
        <a:srgbClr val="1FB3DE"/>
      </a:accent3>
      <a:accent4>
        <a:srgbClr val="23BCC6"/>
      </a:accent4>
      <a:accent5>
        <a:srgbClr val="2AA083"/>
      </a:accent5>
      <a:accent6>
        <a:srgbClr val="318440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3675</Words>
  <Application>WPS 演示</Application>
  <PresentationFormat>宽屏</PresentationFormat>
  <Paragraphs>154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Wingdings</vt:lpstr>
      <vt:lpstr>汉仪旗黑-85S</vt:lpstr>
      <vt:lpstr>黑体</vt:lpstr>
      <vt:lpstr>Arial Unicode MS</vt:lpstr>
      <vt:lpstr>Calibri</vt:lpstr>
      <vt:lpstr>Office 主题​​</vt:lpstr>
      <vt:lpstr>1_Office 主题​​</vt:lpstr>
      <vt:lpstr>Unity 渲染基础</vt:lpstr>
      <vt:lpstr>1、渲染顺序</vt:lpstr>
      <vt:lpstr>相机</vt:lpstr>
      <vt:lpstr>先不透明 再透明</vt:lpstr>
      <vt:lpstr>不透明</vt:lpstr>
      <vt:lpstr>透明</vt:lpstr>
      <vt:lpstr>2、深度测试</vt:lpstr>
      <vt:lpstr>Z深度</vt:lpstr>
      <vt:lpstr>缓冲区</vt:lpstr>
      <vt:lpstr> 深度测试</vt:lpstr>
      <vt:lpstr> 为什么需要深度</vt:lpstr>
      <vt:lpstr>深度测试ZTest、透明测试AlphaTest、混合模式Blend的关系</vt:lpstr>
      <vt:lpstr>ZWrite</vt:lpstr>
      <vt:lpstr>ZTest</vt:lpstr>
      <vt:lpstr>结论：</vt:lpstr>
      <vt:lpstr>模板测试</vt:lpstr>
      <vt:lpstr>模板测试语法</vt:lpstr>
      <vt:lpstr>PowerPoint 演示文稿</vt:lpstr>
      <vt:lpstr>比较操作</vt:lpstr>
      <vt:lpstr>模板缓冲值的更新</vt:lpstr>
      <vt:lpstr>重点：</vt:lpstr>
      <vt:lpstr>小结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亦彗心</cp:lastModifiedBy>
  <cp:revision>195</cp:revision>
  <dcterms:created xsi:type="dcterms:W3CDTF">2019-06-19T02:08:00Z</dcterms:created>
  <dcterms:modified xsi:type="dcterms:W3CDTF">2021-12-02T07:48:40Z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9C854EB97B5A4319B4D1AF02E6E4E323</vt:lpwstr>
  </property>
</Properties>
</file>