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5"/>
  </p:notesMasterIdLst>
  <p:sldIdLst>
    <p:sldId id="256" r:id="rId2"/>
    <p:sldId id="257" r:id="rId3"/>
    <p:sldId id="310" r:id="rId4"/>
    <p:sldId id="311" r:id="rId5"/>
    <p:sldId id="312" r:id="rId6"/>
    <p:sldId id="314" r:id="rId7"/>
    <p:sldId id="315" r:id="rId8"/>
    <p:sldId id="316" r:id="rId9"/>
    <p:sldId id="317" r:id="rId10"/>
    <p:sldId id="318" r:id="rId11"/>
    <p:sldId id="319" r:id="rId12"/>
    <p:sldId id="320" r:id="rId13"/>
    <p:sldId id="321" r:id="rId14"/>
    <p:sldId id="309" r:id="rId15"/>
    <p:sldId id="322" r:id="rId16"/>
    <p:sldId id="323" r:id="rId17"/>
    <p:sldId id="324" r:id="rId18"/>
    <p:sldId id="325" r:id="rId19"/>
    <p:sldId id="258" r:id="rId20"/>
    <p:sldId id="326" r:id="rId21"/>
    <p:sldId id="327" r:id="rId22"/>
    <p:sldId id="328" r:id="rId23"/>
    <p:sldId id="329" r:id="rId24"/>
    <p:sldId id="330" r:id="rId25"/>
    <p:sldId id="331" r:id="rId26"/>
    <p:sldId id="332" r:id="rId27"/>
    <p:sldId id="333" r:id="rId28"/>
    <p:sldId id="335" r:id="rId29"/>
    <p:sldId id="336" r:id="rId30"/>
    <p:sldId id="417" r:id="rId31"/>
    <p:sldId id="418" r:id="rId32"/>
    <p:sldId id="419" r:id="rId33"/>
    <p:sldId id="420" r:id="rId34"/>
    <p:sldId id="421" r:id="rId35"/>
    <p:sldId id="422" r:id="rId36"/>
    <p:sldId id="438" r:id="rId37"/>
    <p:sldId id="337" r:id="rId38"/>
    <p:sldId id="338" r:id="rId39"/>
    <p:sldId id="340" r:id="rId40"/>
    <p:sldId id="341" r:id="rId41"/>
    <p:sldId id="342" r:id="rId42"/>
    <p:sldId id="343" r:id="rId43"/>
    <p:sldId id="344" r:id="rId44"/>
    <p:sldId id="339" r:id="rId45"/>
    <p:sldId id="345" r:id="rId46"/>
    <p:sldId id="346" r:id="rId47"/>
    <p:sldId id="347" r:id="rId48"/>
    <p:sldId id="348" r:id="rId49"/>
    <p:sldId id="349" r:id="rId50"/>
    <p:sldId id="350" r:id="rId51"/>
    <p:sldId id="460" r:id="rId52"/>
    <p:sldId id="351" r:id="rId53"/>
    <p:sldId id="396" r:id="rId54"/>
    <p:sldId id="397" r:id="rId55"/>
    <p:sldId id="398" r:id="rId56"/>
    <p:sldId id="399" r:id="rId57"/>
    <p:sldId id="400" r:id="rId58"/>
    <p:sldId id="401" r:id="rId59"/>
    <p:sldId id="402" r:id="rId60"/>
    <p:sldId id="403" r:id="rId61"/>
    <p:sldId id="404" r:id="rId62"/>
    <p:sldId id="405" r:id="rId63"/>
    <p:sldId id="406" r:id="rId64"/>
    <p:sldId id="407" r:id="rId65"/>
    <p:sldId id="408" r:id="rId66"/>
    <p:sldId id="480" r:id="rId67"/>
    <p:sldId id="481" r:id="rId68"/>
    <p:sldId id="482" r:id="rId69"/>
    <p:sldId id="483" r:id="rId70"/>
    <p:sldId id="484" r:id="rId71"/>
    <p:sldId id="487" r:id="rId72"/>
    <p:sldId id="485" r:id="rId73"/>
    <p:sldId id="488" r:id="rId74"/>
    <p:sldId id="489" r:id="rId75"/>
    <p:sldId id="409" r:id="rId76"/>
    <p:sldId id="410" r:id="rId77"/>
    <p:sldId id="411" r:id="rId78"/>
    <p:sldId id="412" r:id="rId79"/>
    <p:sldId id="413" r:id="rId80"/>
    <p:sldId id="414" r:id="rId81"/>
    <p:sldId id="423" r:id="rId82"/>
    <p:sldId id="486" r:id="rId83"/>
    <p:sldId id="416" r:id="rId84"/>
    <p:sldId id="424" r:id="rId85"/>
    <p:sldId id="425" r:id="rId86"/>
    <p:sldId id="426" r:id="rId87"/>
    <p:sldId id="427" r:id="rId88"/>
    <p:sldId id="428" r:id="rId89"/>
    <p:sldId id="461" r:id="rId90"/>
    <p:sldId id="429" r:id="rId91"/>
    <p:sldId id="430" r:id="rId92"/>
    <p:sldId id="431" r:id="rId93"/>
    <p:sldId id="432" r:id="rId94"/>
    <p:sldId id="433" r:id="rId95"/>
    <p:sldId id="434" r:id="rId96"/>
    <p:sldId id="435" r:id="rId97"/>
    <p:sldId id="436" r:id="rId98"/>
    <p:sldId id="462" r:id="rId99"/>
    <p:sldId id="463" r:id="rId100"/>
    <p:sldId id="464" r:id="rId101"/>
    <p:sldId id="471" r:id="rId102"/>
    <p:sldId id="470" r:id="rId103"/>
    <p:sldId id="465" r:id="rId104"/>
    <p:sldId id="466" r:id="rId105"/>
    <p:sldId id="467" r:id="rId106"/>
    <p:sldId id="468" r:id="rId107"/>
    <p:sldId id="469" r:id="rId108"/>
    <p:sldId id="442" r:id="rId109"/>
    <p:sldId id="445" r:id="rId110"/>
    <p:sldId id="444" r:id="rId111"/>
    <p:sldId id="472" r:id="rId112"/>
    <p:sldId id="473" r:id="rId113"/>
    <p:sldId id="474" r:id="rId114"/>
    <p:sldId id="459" r:id="rId115"/>
    <p:sldId id="451" r:id="rId116"/>
    <p:sldId id="452" r:id="rId117"/>
    <p:sldId id="453" r:id="rId118"/>
    <p:sldId id="475" r:id="rId119"/>
    <p:sldId id="454" r:id="rId120"/>
    <p:sldId id="476" r:id="rId121"/>
    <p:sldId id="477" r:id="rId122"/>
    <p:sldId id="478" r:id="rId123"/>
    <p:sldId id="479" r:id="rId124"/>
    <p:sldId id="457" r:id="rId125"/>
    <p:sldId id="458" r:id="rId126"/>
    <p:sldId id="446" r:id="rId127"/>
    <p:sldId id="450" r:id="rId128"/>
    <p:sldId id="447" r:id="rId129"/>
    <p:sldId id="449" r:id="rId130"/>
    <p:sldId id="437" r:id="rId131"/>
    <p:sldId id="439" r:id="rId132"/>
    <p:sldId id="440" r:id="rId133"/>
    <p:sldId id="441"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9F221-36E9-427C-BB97-C4B32A1EFB82}" type="datetimeFigureOut">
              <a:rPr lang="en-IN" smtClean="0"/>
              <a:pPr/>
              <a:t>24-09-2022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7BB7A-8856-4CF4-B8CE-AD65733566D7}" type="slidenum">
              <a:rPr lang="en-IN" smtClean="0"/>
              <a:pPr/>
              <a:t>‹#›</a:t>
            </a:fld>
            <a:endParaRPr lang="en-IN"/>
          </a:p>
        </p:txBody>
      </p:sp>
    </p:spTree>
    <p:extLst>
      <p:ext uri="{BB962C8B-B14F-4D97-AF65-F5344CB8AC3E}">
        <p14:creationId xmlns:p14="http://schemas.microsoft.com/office/powerpoint/2010/main" xmlns="" val="316922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AA394-EB31-9ACF-AA2C-DE125729F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85F1A5B-FBED-8D4A-CD1C-034B598DE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CFCC5C5-A5F8-8851-897C-3EF06CE11088}"/>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5" name="Footer Placeholder 4">
            <a:extLst>
              <a:ext uri="{FF2B5EF4-FFF2-40B4-BE49-F238E27FC236}">
                <a16:creationId xmlns:a16="http://schemas.microsoft.com/office/drawing/2014/main" xmlns="" id="{C9372127-4AF7-2CAE-247E-2DFF333A98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726632F-1335-6CB2-F2FC-132F571E1BF4}"/>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96400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11607-67F1-7A0D-0C12-5A2515EF16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797E28D-8F58-1740-1D31-066A47D44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4EFD3F3-7C32-A093-3F93-F01DA40AC60A}"/>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5" name="Footer Placeholder 4">
            <a:extLst>
              <a:ext uri="{FF2B5EF4-FFF2-40B4-BE49-F238E27FC236}">
                <a16:creationId xmlns:a16="http://schemas.microsoft.com/office/drawing/2014/main" xmlns="" id="{BE807CFC-AFF5-4C5B-E4A4-5257EFF80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29DBEE-C208-F193-6C1C-AF162F657AD7}"/>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313252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93AA47A-88D6-B9B3-E447-82653ABD08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EA2A513-3629-7729-BFE9-1620331FB7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C6B27E4-DBDB-5B03-F662-3C9CEEC162E2}"/>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5" name="Footer Placeholder 4">
            <a:extLst>
              <a:ext uri="{FF2B5EF4-FFF2-40B4-BE49-F238E27FC236}">
                <a16:creationId xmlns:a16="http://schemas.microsoft.com/office/drawing/2014/main" xmlns="" id="{90A753C7-D8D6-2C51-C195-F0E67310E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6641CA-2E89-CB9C-7C29-B03D7A3E585C}"/>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359250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B60DB-8E08-FE26-636F-264100402F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EEACA79-01D6-BBDF-8C2F-86B4F306A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91C22F-D8D2-95DF-9F6B-3FF537392FFE}"/>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5" name="Footer Placeholder 4">
            <a:extLst>
              <a:ext uri="{FF2B5EF4-FFF2-40B4-BE49-F238E27FC236}">
                <a16:creationId xmlns:a16="http://schemas.microsoft.com/office/drawing/2014/main" xmlns="" id="{B311D543-0F98-670B-A32E-5EE1F91E1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A350EBB-3490-701F-1186-EA9C992739F9}"/>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232372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57353-D1FF-6837-2FAB-6D8E20FD0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078388B-D21D-6E74-B9AE-E94F25C4D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19D5471-2249-80CE-2FE0-C3758ACE5AA7}"/>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5" name="Footer Placeholder 4">
            <a:extLst>
              <a:ext uri="{FF2B5EF4-FFF2-40B4-BE49-F238E27FC236}">
                <a16:creationId xmlns:a16="http://schemas.microsoft.com/office/drawing/2014/main" xmlns="" id="{1DFDDC27-3696-F515-D04F-C910CB0F96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4F1AE9-0438-0EBC-A0E5-093699FE5CD3}"/>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194651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E5372-7742-D15A-0471-E090C101A6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D1B2F48-2467-D8D3-80D8-950B92A51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3CE252D-807D-CCE2-B6B5-701CB32E98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98341E5-8905-DD1B-DE7B-510414FA4791}"/>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6" name="Footer Placeholder 5">
            <a:extLst>
              <a:ext uri="{FF2B5EF4-FFF2-40B4-BE49-F238E27FC236}">
                <a16:creationId xmlns:a16="http://schemas.microsoft.com/office/drawing/2014/main" xmlns="" id="{6594DC69-0214-4D99-6761-7F3B50ACB3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571DE5C-5F50-56A0-FCD9-8ABAF0E13671}"/>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263382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6C7312-39DA-8EF4-0B4A-088BB12700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D738FD-3F58-2471-CB55-268003439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47D2F0B-97DF-97FE-4084-B456A67C1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4A72927-E1CA-D5D2-A6D9-99D69F5CB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3AC91CC-D7EC-E894-131E-95BFD7F60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CD46D04-3E72-1DA5-18AF-2BD930CB8000}"/>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8" name="Footer Placeholder 7">
            <a:extLst>
              <a:ext uri="{FF2B5EF4-FFF2-40B4-BE49-F238E27FC236}">
                <a16:creationId xmlns:a16="http://schemas.microsoft.com/office/drawing/2014/main" xmlns="" id="{CDF2F63F-42DF-F0D3-01B7-F3D903F91A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F0F67A2-1D0A-B866-D9A4-7469446E9E42}"/>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230747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FE743-BF0F-BC6E-9AA1-D5F622C61B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B5B7E56-231E-1D06-4FE2-5F28FEC52513}"/>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4" name="Footer Placeholder 3">
            <a:extLst>
              <a:ext uri="{FF2B5EF4-FFF2-40B4-BE49-F238E27FC236}">
                <a16:creationId xmlns:a16="http://schemas.microsoft.com/office/drawing/2014/main" xmlns="" id="{1C6B44E8-04F8-6ED3-544B-FDA564FF3C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ACB1ABE-DB3B-2F78-B60B-0D99D495FBAC}"/>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272476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29F346-C4B4-4E24-971A-63BD129FD537}"/>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3" name="Footer Placeholder 2">
            <a:extLst>
              <a:ext uri="{FF2B5EF4-FFF2-40B4-BE49-F238E27FC236}">
                <a16:creationId xmlns:a16="http://schemas.microsoft.com/office/drawing/2014/main" xmlns="" id="{576A42AD-479C-06F8-67C1-8A5642DBE4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6D8E3EF-5174-4A75-08E8-A6221CEFC12D}"/>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340609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34A440-432D-7007-4061-715DC8B7C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8C74679-755D-BDB8-D1D1-F5DD90A39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B07AD49-ABA3-4AB6-90A2-BF723C2B7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3762033-14D3-7095-66AF-AD2F900DE749}"/>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6" name="Footer Placeholder 5">
            <a:extLst>
              <a:ext uri="{FF2B5EF4-FFF2-40B4-BE49-F238E27FC236}">
                <a16:creationId xmlns:a16="http://schemas.microsoft.com/office/drawing/2014/main" xmlns="" id="{E4A38A03-A241-A228-5150-4D4749CDBB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79F0870-E81B-0FA6-3A7E-1CFDABF8B8E9}"/>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43666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5CB564-1D22-81D1-0AFC-E83E1E4A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2A3EF19-58A2-68AF-5D77-CDC3F44CF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B5D6165-7ED5-5285-9AAA-9E5A4CAEF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F36331-673E-6427-76AE-D7A789C450B7}"/>
              </a:ext>
            </a:extLst>
          </p:cNvPr>
          <p:cNvSpPr>
            <a:spLocks noGrp="1"/>
          </p:cNvSpPr>
          <p:nvPr>
            <p:ph type="dt" sz="half" idx="10"/>
          </p:nvPr>
        </p:nvSpPr>
        <p:spPr/>
        <p:txBody>
          <a:bodyPr/>
          <a:lstStyle/>
          <a:p>
            <a:fld id="{65F368E9-2502-484C-BF89-34CB96C4D40E}" type="datetimeFigureOut">
              <a:rPr lang="en-IN" smtClean="0"/>
              <a:pPr/>
              <a:t>24-09-2022</a:t>
            </a:fld>
            <a:endParaRPr lang="en-IN"/>
          </a:p>
        </p:txBody>
      </p:sp>
      <p:sp>
        <p:nvSpPr>
          <p:cNvPr id="6" name="Footer Placeholder 5">
            <a:extLst>
              <a:ext uri="{FF2B5EF4-FFF2-40B4-BE49-F238E27FC236}">
                <a16:creationId xmlns:a16="http://schemas.microsoft.com/office/drawing/2014/main" xmlns="" id="{1798DFAA-D1BB-4AD3-B24B-9CEC4C7CD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068E393-9595-6B19-6644-53E7C9886829}"/>
              </a:ext>
            </a:extLst>
          </p:cNvPr>
          <p:cNvSpPr>
            <a:spLocks noGrp="1"/>
          </p:cNvSpPr>
          <p:nvPr>
            <p:ph type="sldNum" sz="quarter" idx="12"/>
          </p:nvPr>
        </p:nvSpPr>
        <p:spPr/>
        <p:txBody>
          <a:body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879724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0E488C5-792A-1E1D-4F6D-592BE22B5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F34968-ADF0-4257-1BE3-3D6462C42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95D882-6BEE-3584-6085-D7F2DDE3E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368E9-2502-484C-BF89-34CB96C4D40E}" type="datetimeFigureOut">
              <a:rPr lang="en-IN" smtClean="0"/>
              <a:pPr/>
              <a:t>24-09-2022</a:t>
            </a:fld>
            <a:endParaRPr lang="en-IN"/>
          </a:p>
        </p:txBody>
      </p:sp>
      <p:sp>
        <p:nvSpPr>
          <p:cNvPr id="5" name="Footer Placeholder 4">
            <a:extLst>
              <a:ext uri="{FF2B5EF4-FFF2-40B4-BE49-F238E27FC236}">
                <a16:creationId xmlns:a16="http://schemas.microsoft.com/office/drawing/2014/main" xmlns="" id="{10AE06EC-D9F1-866F-A967-0F657DEE8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4E403B0-6D28-2013-F6B3-2DC6D234E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9BF7D-45C5-4255-AA30-22CD1F2941C1}" type="slidenum">
              <a:rPr lang="en-IN" smtClean="0"/>
              <a:pPr/>
              <a:t>‹#›</a:t>
            </a:fld>
            <a:endParaRPr lang="en-IN"/>
          </a:p>
        </p:txBody>
      </p:sp>
    </p:spTree>
    <p:extLst>
      <p:ext uri="{BB962C8B-B14F-4D97-AF65-F5344CB8AC3E}">
        <p14:creationId xmlns:p14="http://schemas.microsoft.com/office/powerpoint/2010/main" xmlns="" val="782911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0AD8D-C2A3-F339-0FAC-A2B625DDF046}"/>
              </a:ext>
            </a:extLst>
          </p:cNvPr>
          <p:cNvSpPr>
            <a:spLocks noGrp="1"/>
          </p:cNvSpPr>
          <p:nvPr>
            <p:ph type="ctrTitle"/>
          </p:nvPr>
        </p:nvSpPr>
        <p:spPr/>
        <p:txBody>
          <a:bodyPr/>
          <a:lstStyle/>
          <a:p>
            <a:r>
              <a:rPr lang="en-IN" dirty="0"/>
              <a:t>Introduction to Python</a:t>
            </a:r>
          </a:p>
        </p:txBody>
      </p:sp>
      <p:sp>
        <p:nvSpPr>
          <p:cNvPr id="3" name="Subtitle 2">
            <a:extLst>
              <a:ext uri="{FF2B5EF4-FFF2-40B4-BE49-F238E27FC236}">
                <a16:creationId xmlns:a16="http://schemas.microsoft.com/office/drawing/2014/main" xmlns="" id="{1D625619-EE39-BCC2-6FE2-947DC8639BAE}"/>
              </a:ext>
            </a:extLst>
          </p:cNvPr>
          <p:cNvSpPr>
            <a:spLocks noGrp="1"/>
          </p:cNvSpPr>
          <p:nvPr>
            <p:ph type="subTitle" idx="1"/>
          </p:nvPr>
        </p:nvSpPr>
        <p:spPr/>
        <p:txBody>
          <a:bodyPr/>
          <a:lstStyle/>
          <a:p>
            <a:r>
              <a:rPr lang="en-IN" dirty="0" smtClean="0"/>
              <a:t>Day 1</a:t>
            </a:r>
            <a:endParaRPr lang="en-IN" dirty="0"/>
          </a:p>
        </p:txBody>
      </p:sp>
    </p:spTree>
    <p:extLst>
      <p:ext uri="{BB962C8B-B14F-4D97-AF65-F5344CB8AC3E}">
        <p14:creationId xmlns:p14="http://schemas.microsoft.com/office/powerpoint/2010/main" xmlns="" val="261359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lgn="l">
              <a:buNone/>
            </a:pPr>
            <a:r>
              <a:rPr lang="en-US" b="1" i="0" dirty="0">
                <a:solidFill>
                  <a:srgbClr val="383838"/>
                </a:solidFill>
                <a:effectLst/>
                <a:latin typeface="Mulish"/>
              </a:rPr>
              <a:t>What is an interpreted language?</a:t>
            </a:r>
            <a:endParaRPr lang="en-US" b="0" i="0" dirty="0">
              <a:solidFill>
                <a:srgbClr val="383838"/>
              </a:solidFill>
              <a:effectLst/>
              <a:latin typeface="Mulish"/>
            </a:endParaRPr>
          </a:p>
          <a:p>
            <a:pPr marL="0" indent="0">
              <a:buNone/>
            </a:pPr>
            <a:r>
              <a:rPr lang="en-IN" b="1" i="0" dirty="0">
                <a:solidFill>
                  <a:srgbClr val="423B43"/>
                </a:solidFill>
                <a:effectLst/>
              </a:rPr>
              <a:t> </a:t>
            </a:r>
          </a:p>
          <a:p>
            <a:pPr algn="just">
              <a:buFont typeface="Wingdings" panose="05000000000000000000" pitchFamily="2" charset="2"/>
              <a:buChar char="Ø"/>
            </a:pPr>
            <a:r>
              <a:rPr lang="en-US" sz="2400" b="0" i="0" dirty="0">
                <a:solidFill>
                  <a:srgbClr val="383838"/>
                </a:solidFill>
                <a:effectLst/>
              </a:rPr>
              <a:t>An interpreted language is a programming language that an interpreter executes to produce outputs.</a:t>
            </a:r>
          </a:p>
          <a:p>
            <a:pPr algn="just">
              <a:buFont typeface="Wingdings" panose="05000000000000000000" pitchFamily="2" charset="2"/>
              <a:buChar char="Ø"/>
            </a:pPr>
            <a:r>
              <a:rPr lang="en-US" sz="2400" b="0" i="0" dirty="0">
                <a:solidFill>
                  <a:srgbClr val="383838"/>
                </a:solidFill>
                <a:effectLst/>
              </a:rPr>
              <a:t>Interpreted languages are platform-independent; this is due to the fact that they are run in a virtual machine and need not be specific about the hardware of the machine in which they are being executed.</a:t>
            </a:r>
          </a:p>
          <a:p>
            <a:pPr marL="0" indent="0" algn="l">
              <a:buNone/>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0123846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a:bodyPr>
          <a:lstStyle/>
          <a:p>
            <a:pPr marL="0" indent="0">
              <a:buNone/>
            </a:pPr>
            <a:r>
              <a:rPr lang="en-US" b="1" dirty="0"/>
              <a:t>Creating a Global Variable</a:t>
            </a:r>
          </a:p>
          <a:p>
            <a:pPr marL="0" indent="0">
              <a:buNone/>
            </a:pPr>
            <a:r>
              <a:rPr lang="en-US" sz="2400" dirty="0"/>
              <a:t>The lifetime of a variable is the time for which the variable exists in the memory.</a:t>
            </a:r>
          </a:p>
          <a:p>
            <a:pPr marL="0" indent="0">
              <a:buNone/>
            </a:pPr>
            <a:r>
              <a:rPr lang="en-US" sz="2400" dirty="0"/>
              <a:t>Consider the given code snippet:</a:t>
            </a:r>
          </a:p>
          <a:p>
            <a:pPr marL="0" indent="0">
              <a:buNone/>
            </a:pPr>
            <a:r>
              <a:rPr lang="en-US" sz="2400" dirty="0"/>
              <a:t>x = "Global Variable"</a:t>
            </a:r>
          </a:p>
          <a:p>
            <a:pPr marL="0" indent="0">
              <a:buNone/>
            </a:pPr>
            <a:r>
              <a:rPr lang="en-US" sz="2400" dirty="0"/>
              <a:t>def foo():</a:t>
            </a:r>
          </a:p>
          <a:p>
            <a:pPr marL="0" indent="0">
              <a:buNone/>
            </a:pPr>
            <a:r>
              <a:rPr lang="en-US" sz="2400" dirty="0"/>
              <a:t>    print("Value of x: ", x)</a:t>
            </a:r>
          </a:p>
          <a:p>
            <a:pPr marL="0" indent="0">
              <a:buNone/>
            </a:pPr>
            <a:r>
              <a:rPr lang="en-US" sz="2400" dirty="0"/>
              <a:t>foo()</a:t>
            </a:r>
          </a:p>
          <a:p>
            <a:pPr marL="0" indent="0">
              <a:buNone/>
            </a:pPr>
            <a:r>
              <a:rPr lang="en-US" sz="2400" dirty="0"/>
              <a:t>Here, we created a global variable x = "Global Variable". Then, we created a</a:t>
            </a:r>
          </a:p>
          <a:p>
            <a:pPr marL="0" indent="0">
              <a:buNone/>
            </a:pPr>
            <a:r>
              <a:rPr lang="en-US" sz="2400" dirty="0"/>
              <a:t>function foo to print the value of the global variable from inside the function. We</a:t>
            </a:r>
          </a:p>
          <a:p>
            <a:pPr marL="0" indent="0">
              <a:buNone/>
            </a:pPr>
            <a:r>
              <a:rPr lang="en-US" sz="2400" dirty="0"/>
              <a:t>get the output as:</a:t>
            </a:r>
          </a:p>
          <a:p>
            <a:pPr marL="0" indent="0">
              <a:buNone/>
            </a:pPr>
            <a:r>
              <a:rPr lang="en-US" sz="2400" b="1" dirty="0"/>
              <a:t>Global Variable</a:t>
            </a:r>
          </a:p>
          <a:p>
            <a:pPr marL="0" indent="0">
              <a:buNone/>
            </a:pPr>
            <a:r>
              <a:rPr lang="en-US" sz="2400" dirty="0"/>
              <a:t>Thus we can conclude that we can access a global variable from inside any function.</a:t>
            </a:r>
            <a:endParaRPr lang="en-IN" sz="2400" dirty="0"/>
          </a:p>
        </p:txBody>
      </p:sp>
    </p:spTree>
    <p:extLst>
      <p:ext uri="{BB962C8B-B14F-4D97-AF65-F5344CB8AC3E}">
        <p14:creationId xmlns:p14="http://schemas.microsoft.com/office/powerpoint/2010/main" xmlns="" val="33594583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121024"/>
            <a:ext cx="10515600" cy="1653990"/>
          </a:xfrm>
        </p:spPr>
        <p:txBody>
          <a:bodyPr>
            <a:normAutofit/>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578225"/>
            <a:ext cx="10515600" cy="6279776"/>
          </a:xfrm>
        </p:spPr>
        <p:txBody>
          <a:bodyPr>
            <a:noAutofit/>
          </a:bodyPr>
          <a:lstStyle/>
          <a:p>
            <a:pPr marL="0" indent="0">
              <a:buNone/>
            </a:pPr>
            <a:r>
              <a:rPr lang="en-US" sz="2400" dirty="0"/>
              <a:t>What if you want to change the value of a Global Variable from inside a</a:t>
            </a:r>
          </a:p>
          <a:p>
            <a:pPr marL="0" indent="0">
              <a:buNone/>
            </a:pPr>
            <a:r>
              <a:rPr lang="en-US" sz="2400" dirty="0"/>
              <a:t>function?</a:t>
            </a:r>
          </a:p>
          <a:p>
            <a:pPr marL="0" indent="0">
              <a:buNone/>
            </a:pPr>
            <a:r>
              <a:rPr lang="en-US" sz="2400" dirty="0"/>
              <a:t>Consider the code snippet:</a:t>
            </a:r>
          </a:p>
          <a:p>
            <a:pPr marL="0" indent="0">
              <a:buNone/>
            </a:pPr>
            <a:r>
              <a:rPr lang="en-US" sz="2400" dirty="0"/>
              <a:t>x = 5</a:t>
            </a:r>
          </a:p>
          <a:p>
            <a:pPr marL="0" indent="0">
              <a:buNone/>
            </a:pPr>
            <a:r>
              <a:rPr lang="en-US" sz="2400" dirty="0"/>
              <a:t>def foo():</a:t>
            </a:r>
          </a:p>
          <a:p>
            <a:pPr marL="0" indent="0">
              <a:buNone/>
            </a:pPr>
            <a:r>
              <a:rPr lang="en-US" sz="2400" dirty="0"/>
              <a:t>    x = x -1</a:t>
            </a:r>
          </a:p>
          <a:p>
            <a:pPr marL="0" indent="0">
              <a:buNone/>
            </a:pPr>
            <a:r>
              <a:rPr lang="en-US" sz="2400" dirty="0"/>
              <a:t>    print(x)</a:t>
            </a:r>
          </a:p>
          <a:p>
            <a:pPr marL="0" indent="0">
              <a:buNone/>
            </a:pPr>
            <a:r>
              <a:rPr lang="en-US" sz="2400" dirty="0"/>
              <a:t>foo()</a:t>
            </a:r>
          </a:p>
          <a:p>
            <a:pPr marL="0" indent="0">
              <a:buNone/>
            </a:pPr>
            <a:r>
              <a:rPr lang="en-US" sz="2400" dirty="0"/>
              <a:t>In this code block, we tried to update the value of the global variable x. We get an</a:t>
            </a:r>
          </a:p>
          <a:p>
            <a:pPr marL="0" indent="0">
              <a:buNone/>
            </a:pPr>
            <a:r>
              <a:rPr lang="en-US" sz="2400" dirty="0"/>
              <a:t>output as:</a:t>
            </a:r>
          </a:p>
          <a:p>
            <a:pPr marL="0" indent="0">
              <a:buNone/>
            </a:pPr>
            <a:r>
              <a:rPr lang="en-US" sz="2400" b="1" dirty="0" err="1"/>
              <a:t>UnboundLocalError</a:t>
            </a:r>
            <a:r>
              <a:rPr lang="en-US" sz="2400" b="1" dirty="0"/>
              <a:t>: local variable 'x' referenced before assignment</a:t>
            </a:r>
          </a:p>
        </p:txBody>
      </p:sp>
    </p:spTree>
    <p:extLst>
      <p:ext uri="{BB962C8B-B14F-4D97-AF65-F5344CB8AC3E}">
        <p14:creationId xmlns:p14="http://schemas.microsoft.com/office/powerpoint/2010/main" xmlns="" val="38690592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a:bodyPr>
          <a:lstStyle/>
          <a:p>
            <a:pPr marL="0" indent="0">
              <a:buNone/>
            </a:pPr>
            <a:r>
              <a:rPr lang="en-US" sz="2400" dirty="0"/>
              <a:t>In previous code block, we tried to update the value of the global variable x. We get an output as:</a:t>
            </a:r>
          </a:p>
          <a:p>
            <a:pPr marL="0" indent="0">
              <a:buNone/>
            </a:pPr>
            <a:r>
              <a:rPr lang="en-US" sz="2400" dirty="0" err="1"/>
              <a:t>UnboundLocalError</a:t>
            </a:r>
            <a:r>
              <a:rPr lang="en-US" sz="2400" dirty="0"/>
              <a:t>: local variable 'x' referenced before assignment</a:t>
            </a:r>
          </a:p>
          <a:p>
            <a:pPr marL="0" indent="0">
              <a:buNone/>
            </a:pPr>
            <a:r>
              <a:rPr lang="en-US" sz="2400" dirty="0"/>
              <a:t>This happens because, when the command x=x-1, is interpreted, Python treats this</a:t>
            </a:r>
          </a:p>
          <a:p>
            <a:pPr marL="0" indent="0">
              <a:buNone/>
            </a:pPr>
            <a:r>
              <a:rPr lang="en-US" sz="2400" dirty="0"/>
              <a:t>x as a local variable and we have not defined any local variable x inside the function</a:t>
            </a:r>
          </a:p>
          <a:p>
            <a:pPr marL="0" indent="0">
              <a:buNone/>
            </a:pPr>
            <a:r>
              <a:rPr lang="en-US" sz="2400" dirty="0"/>
              <a:t>foo() .Is there anyway to fix this- </a:t>
            </a:r>
            <a:r>
              <a:rPr lang="en-US" sz="2400" dirty="0" err="1"/>
              <a:t>say,we</a:t>
            </a:r>
            <a:r>
              <a:rPr lang="en-US" sz="2400" dirty="0"/>
              <a:t> want to modify the variable inside function?</a:t>
            </a:r>
          </a:p>
        </p:txBody>
      </p:sp>
    </p:spTree>
    <p:extLst>
      <p:ext uri="{BB962C8B-B14F-4D97-AF65-F5344CB8AC3E}">
        <p14:creationId xmlns:p14="http://schemas.microsoft.com/office/powerpoint/2010/main" xmlns="" val="1508758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a:bodyPr>
          <a:lstStyle/>
          <a:p>
            <a:pPr marL="0" indent="0">
              <a:buNone/>
            </a:pPr>
            <a:r>
              <a:rPr lang="en-US" sz="2400" dirty="0"/>
              <a:t>Use </a:t>
            </a:r>
            <a:r>
              <a:rPr lang="en-US" sz="2400" b="1" dirty="0"/>
              <a:t>global</a:t>
            </a:r>
            <a:r>
              <a:rPr lang="en-US" sz="2400" dirty="0"/>
              <a:t> keyword</a:t>
            </a:r>
          </a:p>
          <a:p>
            <a:pPr marL="0" indent="0">
              <a:buNone/>
            </a:pPr>
            <a:r>
              <a:rPr lang="en-US" sz="2400" dirty="0"/>
              <a:t>What if you want to change the value of a Global Variable from inside a function?</a:t>
            </a:r>
          </a:p>
          <a:p>
            <a:pPr marL="0" indent="0">
              <a:buNone/>
            </a:pPr>
            <a:r>
              <a:rPr lang="en-US" sz="2400" dirty="0"/>
              <a:t>Consider the code snippet:</a:t>
            </a:r>
          </a:p>
          <a:p>
            <a:pPr marL="0" indent="0">
              <a:buNone/>
            </a:pPr>
            <a:r>
              <a:rPr lang="en-US" sz="2400" dirty="0"/>
              <a:t>c = 0 # global variable</a:t>
            </a:r>
          </a:p>
          <a:p>
            <a:pPr marL="0" indent="0">
              <a:buNone/>
            </a:pPr>
            <a:endParaRPr lang="en-US" sz="2400" dirty="0"/>
          </a:p>
          <a:p>
            <a:pPr marL="0" indent="0">
              <a:buNone/>
            </a:pPr>
            <a:r>
              <a:rPr lang="en-US" sz="2400" dirty="0"/>
              <a:t>def add():</a:t>
            </a:r>
          </a:p>
          <a:p>
            <a:pPr marL="0" indent="0">
              <a:buNone/>
            </a:pPr>
            <a:r>
              <a:rPr lang="en-US" sz="2400" dirty="0"/>
              <a:t>    </a:t>
            </a:r>
            <a:r>
              <a:rPr lang="en-US" sz="2400" b="1" dirty="0"/>
              <a:t>global</a:t>
            </a:r>
            <a:r>
              <a:rPr lang="en-US" sz="2400" dirty="0"/>
              <a:t> c</a:t>
            </a:r>
          </a:p>
          <a:p>
            <a:pPr marL="0" indent="0">
              <a:buNone/>
            </a:pPr>
            <a:r>
              <a:rPr lang="en-US" sz="2400" dirty="0"/>
              <a:t>    c = c + 2 # increment by 2</a:t>
            </a:r>
          </a:p>
          <a:p>
            <a:pPr marL="0" indent="0">
              <a:buNone/>
            </a:pPr>
            <a:r>
              <a:rPr lang="en-US" sz="2400" dirty="0"/>
              <a:t>    print("Inside add():", c)</a:t>
            </a:r>
          </a:p>
          <a:p>
            <a:pPr marL="0" indent="0">
              <a:buNone/>
            </a:pPr>
            <a:endParaRPr lang="en-US" sz="2400" dirty="0"/>
          </a:p>
          <a:p>
            <a:pPr marL="0" indent="0">
              <a:buNone/>
            </a:pPr>
            <a:r>
              <a:rPr lang="en-US" sz="2400" dirty="0"/>
              <a:t>add()</a:t>
            </a:r>
          </a:p>
          <a:p>
            <a:pPr marL="0" indent="0">
              <a:buNone/>
            </a:pPr>
            <a:r>
              <a:rPr lang="en-US" sz="2400" dirty="0"/>
              <a:t>print("In main:", c)</a:t>
            </a:r>
          </a:p>
          <a:p>
            <a:pPr marL="0" indent="0">
              <a:buNone/>
            </a:pPr>
            <a:endParaRPr lang="en-US" sz="2400" dirty="0"/>
          </a:p>
        </p:txBody>
      </p:sp>
    </p:spTree>
    <p:extLst>
      <p:ext uri="{BB962C8B-B14F-4D97-AF65-F5344CB8AC3E}">
        <p14:creationId xmlns:p14="http://schemas.microsoft.com/office/powerpoint/2010/main" xmlns="" val="14300959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a:bodyPr>
          <a:lstStyle/>
          <a:p>
            <a:pPr marL="0" indent="0">
              <a:buNone/>
            </a:pPr>
            <a:r>
              <a:rPr lang="en-US" b="1" dirty="0"/>
              <a:t>Creating a Local Variable</a:t>
            </a:r>
          </a:p>
          <a:p>
            <a:pPr marL="0" indent="0">
              <a:buNone/>
            </a:pPr>
            <a:r>
              <a:rPr lang="en-US" sz="2400" dirty="0"/>
              <a:t>We declare a local variable inside a function. Consider the given function definition:</a:t>
            </a:r>
          </a:p>
          <a:p>
            <a:pPr marL="0" indent="0">
              <a:buNone/>
            </a:pPr>
            <a:r>
              <a:rPr lang="en-US" sz="2400" dirty="0"/>
              <a:t>def foo():</a:t>
            </a:r>
          </a:p>
          <a:p>
            <a:pPr marL="0" indent="0">
              <a:buNone/>
            </a:pPr>
            <a:r>
              <a:rPr lang="en-US" sz="2400" dirty="0"/>
              <a:t>    y = "Local Variable"</a:t>
            </a:r>
          </a:p>
          <a:p>
            <a:pPr marL="0" indent="0">
              <a:buNone/>
            </a:pPr>
            <a:r>
              <a:rPr lang="en-US" sz="2400" dirty="0"/>
              <a:t>    print(y)</a:t>
            </a:r>
          </a:p>
          <a:p>
            <a:pPr marL="0" indent="0">
              <a:buNone/>
            </a:pPr>
            <a:r>
              <a:rPr lang="en-US" sz="2400" dirty="0"/>
              <a:t>foo()</a:t>
            </a:r>
          </a:p>
          <a:p>
            <a:pPr marL="0" indent="0">
              <a:buNone/>
            </a:pPr>
            <a:r>
              <a:rPr lang="en-US" sz="2400" dirty="0"/>
              <a:t>We get the output as:</a:t>
            </a:r>
          </a:p>
          <a:p>
            <a:pPr marL="0" indent="0">
              <a:buNone/>
            </a:pPr>
            <a:r>
              <a:rPr lang="en-US" sz="2400" b="1" dirty="0"/>
              <a:t>Local Variable</a:t>
            </a:r>
          </a:p>
        </p:txBody>
      </p:sp>
    </p:spTree>
    <p:extLst>
      <p:ext uri="{BB962C8B-B14F-4D97-AF65-F5344CB8AC3E}">
        <p14:creationId xmlns:p14="http://schemas.microsoft.com/office/powerpoint/2010/main" xmlns="" val="32032768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lnSpcReduction="10000"/>
          </a:bodyPr>
          <a:lstStyle/>
          <a:p>
            <a:pPr marL="0" indent="0">
              <a:buNone/>
            </a:pPr>
            <a:r>
              <a:rPr lang="en-US" dirty="0"/>
              <a:t>Accessing A Local Variable Outside The Scope</a:t>
            </a:r>
          </a:p>
          <a:p>
            <a:pPr marL="0" indent="0">
              <a:buNone/>
            </a:pPr>
            <a:r>
              <a:rPr lang="en-US" dirty="0"/>
              <a:t>def foo():</a:t>
            </a:r>
          </a:p>
          <a:p>
            <a:pPr marL="0" indent="0">
              <a:buNone/>
            </a:pPr>
            <a:r>
              <a:rPr lang="en-US" dirty="0"/>
              <a:t>    y = "local"</a:t>
            </a:r>
          </a:p>
          <a:p>
            <a:pPr marL="0" indent="0">
              <a:buNone/>
            </a:pPr>
            <a:r>
              <a:rPr lang="en-US" dirty="0"/>
              <a:t>    foo()</a:t>
            </a:r>
          </a:p>
          <a:p>
            <a:pPr marL="0" indent="0">
              <a:buNone/>
            </a:pPr>
            <a:r>
              <a:rPr lang="en-US" dirty="0"/>
              <a:t>print(y)</a:t>
            </a:r>
          </a:p>
          <a:p>
            <a:pPr marL="0" indent="0">
              <a:buNone/>
            </a:pPr>
            <a:r>
              <a:rPr lang="en-US" dirty="0"/>
              <a:t>In the above code, we declared a local variable y inside the function foo(), and</a:t>
            </a:r>
          </a:p>
          <a:p>
            <a:pPr marL="0" indent="0">
              <a:buNone/>
            </a:pPr>
            <a:r>
              <a:rPr lang="en-US" dirty="0"/>
              <a:t>then we tried to access it from outside the function. We get the output as:</a:t>
            </a:r>
          </a:p>
          <a:p>
            <a:pPr marL="0" indent="0">
              <a:buNone/>
            </a:pPr>
            <a:r>
              <a:rPr lang="en-US" b="1" dirty="0" err="1"/>
              <a:t>NameError</a:t>
            </a:r>
            <a:r>
              <a:rPr lang="en-US" b="1" dirty="0"/>
              <a:t>: name 'y' is not defined</a:t>
            </a:r>
          </a:p>
          <a:p>
            <a:pPr marL="0" indent="0">
              <a:buNone/>
            </a:pPr>
            <a:r>
              <a:rPr lang="en-US" dirty="0"/>
              <a:t>We get an error because the lifetime of a local variable is the function it is defined in. Outside the function, the variable does not exist and cannot be accessed. In other words, a variable cannot be accessed outside its scope.</a:t>
            </a:r>
          </a:p>
        </p:txBody>
      </p:sp>
    </p:spTree>
    <p:extLst>
      <p:ext uri="{BB962C8B-B14F-4D97-AF65-F5344CB8AC3E}">
        <p14:creationId xmlns:p14="http://schemas.microsoft.com/office/powerpoint/2010/main" xmlns="" val="4496254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fontScale="85000" lnSpcReduction="20000"/>
          </a:bodyPr>
          <a:lstStyle/>
          <a:p>
            <a:pPr marL="0" indent="0">
              <a:buNone/>
            </a:pPr>
            <a:r>
              <a:rPr lang="en-US" b="1" dirty="0"/>
              <a:t>Global Variable And Local Variable With The Same Name</a:t>
            </a:r>
          </a:p>
          <a:p>
            <a:pPr marL="0" indent="0">
              <a:buNone/>
            </a:pPr>
            <a:r>
              <a:rPr lang="en-US" dirty="0"/>
              <a:t>Consider the code given:</a:t>
            </a:r>
          </a:p>
          <a:p>
            <a:pPr marL="0" indent="0">
              <a:buNone/>
            </a:pPr>
            <a:r>
              <a:rPr lang="en-US" dirty="0"/>
              <a:t>x = 5</a:t>
            </a:r>
          </a:p>
          <a:p>
            <a:pPr marL="0" indent="0">
              <a:buNone/>
            </a:pPr>
            <a:r>
              <a:rPr lang="en-US" dirty="0"/>
              <a:t>def foo():</a:t>
            </a:r>
          </a:p>
          <a:p>
            <a:pPr marL="0" indent="0">
              <a:buNone/>
            </a:pPr>
            <a:r>
              <a:rPr lang="en-US" dirty="0"/>
              <a:t>     x = 10</a:t>
            </a:r>
          </a:p>
          <a:p>
            <a:pPr marL="0" indent="0">
              <a:buNone/>
            </a:pPr>
            <a:r>
              <a:rPr lang="en-US" dirty="0"/>
              <a:t>     print("Local:", x)</a:t>
            </a:r>
          </a:p>
          <a:p>
            <a:pPr marL="0" indent="0">
              <a:buNone/>
            </a:pPr>
            <a:r>
              <a:rPr lang="en-US" dirty="0"/>
              <a:t>foo()</a:t>
            </a:r>
          </a:p>
          <a:p>
            <a:pPr marL="0" indent="0">
              <a:buNone/>
            </a:pPr>
            <a:r>
              <a:rPr lang="en-US" dirty="0"/>
              <a:t>print("Global:", x)</a:t>
            </a:r>
          </a:p>
          <a:p>
            <a:pPr marL="0" indent="0">
              <a:buNone/>
            </a:pPr>
            <a:endParaRPr lang="en-US" dirty="0"/>
          </a:p>
          <a:p>
            <a:pPr marL="0" indent="0">
              <a:buNone/>
            </a:pPr>
            <a:r>
              <a:rPr lang="en-US" dirty="0"/>
              <a:t>In this, we have declared a global variable x = 5 outside the function foo(). Now,</a:t>
            </a:r>
          </a:p>
          <a:p>
            <a:pPr marL="0" indent="0">
              <a:buNone/>
            </a:pPr>
            <a:r>
              <a:rPr lang="en-US" dirty="0"/>
              <a:t>inside the function foo(), we re-declared a local variable with the same name, x.</a:t>
            </a:r>
          </a:p>
          <a:p>
            <a:pPr marL="0" indent="0">
              <a:buNone/>
            </a:pPr>
            <a:r>
              <a:rPr lang="en-US" dirty="0"/>
              <a:t>Now, we try to print the values of x, inside, and outside the function. We observe</a:t>
            </a:r>
          </a:p>
          <a:p>
            <a:pPr marL="0" indent="0">
              <a:buNone/>
            </a:pPr>
            <a:r>
              <a:rPr lang="en-US" dirty="0"/>
              <a:t>the following output:</a:t>
            </a:r>
          </a:p>
          <a:p>
            <a:pPr marL="0" indent="0">
              <a:buNone/>
            </a:pPr>
            <a:r>
              <a:rPr lang="en-US" dirty="0"/>
              <a:t>Local: 10</a:t>
            </a:r>
          </a:p>
          <a:p>
            <a:pPr marL="0" indent="0">
              <a:buNone/>
            </a:pPr>
            <a:r>
              <a:rPr lang="en-US" dirty="0"/>
              <a:t>Global: 5</a:t>
            </a:r>
          </a:p>
        </p:txBody>
      </p:sp>
    </p:spTree>
    <p:extLst>
      <p:ext uri="{BB962C8B-B14F-4D97-AF65-F5344CB8AC3E}">
        <p14:creationId xmlns:p14="http://schemas.microsoft.com/office/powerpoint/2010/main" xmlns="" val="38042185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a:bodyPr>
          <a:lstStyle/>
          <a:p>
            <a:pPr marL="0" indent="0">
              <a:buNone/>
            </a:pPr>
            <a:r>
              <a:rPr lang="en-US" sz="2400" dirty="0"/>
              <a:t>In the previous code snippet, we used the same name x for both global and local variables.</a:t>
            </a:r>
          </a:p>
          <a:p>
            <a:pPr marL="0" indent="0">
              <a:buNone/>
            </a:pPr>
            <a:r>
              <a:rPr lang="en-US" sz="2400" dirty="0"/>
              <a:t>We get a different result when we print the value of x because the variables have been declared in different scopes, i.e. the local scope inside foo() and global scope outside foo().</a:t>
            </a:r>
          </a:p>
          <a:p>
            <a:pPr marL="0" indent="0">
              <a:buNone/>
            </a:pPr>
            <a:r>
              <a:rPr lang="en-US" sz="2400" dirty="0"/>
              <a:t>When we print the value of the variable inside foo() it outputs Local: 10. This is called the local scope of the variable. In the local scope, it prints the value that it has been assigned inside the function.</a:t>
            </a:r>
          </a:p>
          <a:p>
            <a:pPr marL="0" indent="0">
              <a:buNone/>
            </a:pPr>
            <a:r>
              <a:rPr lang="en-US" sz="2400" dirty="0"/>
              <a:t>Similarly, when we print the variable outside foo(), it outputs global </a:t>
            </a:r>
            <a:r>
              <a:rPr lang="en-US" sz="2400" dirty="0" err="1"/>
              <a:t>Global</a:t>
            </a:r>
            <a:r>
              <a:rPr lang="en-US" sz="2400" dirty="0"/>
              <a:t>: 5.</a:t>
            </a:r>
          </a:p>
          <a:p>
            <a:pPr marL="0" indent="0">
              <a:buNone/>
            </a:pPr>
            <a:r>
              <a:rPr lang="en-US" sz="2400" dirty="0"/>
              <a:t>This is called the global scope of the variable and the value of the global variable x is printed</a:t>
            </a:r>
          </a:p>
        </p:txBody>
      </p:sp>
    </p:spTree>
    <p:extLst>
      <p:ext uri="{BB962C8B-B14F-4D97-AF65-F5344CB8AC3E}">
        <p14:creationId xmlns:p14="http://schemas.microsoft.com/office/powerpoint/2010/main" xmlns="" val="16867610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Default arguments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4208930"/>
          </a:xfrm>
        </p:spPr>
        <p:txBody>
          <a:bodyPr>
            <a:normAutofit/>
          </a:bodyPr>
          <a:lstStyle/>
          <a:p>
            <a:pPr>
              <a:buFont typeface="Wingdings" panose="05000000000000000000" pitchFamily="2" charset="2"/>
              <a:buChar char="Ø"/>
            </a:pPr>
            <a:r>
              <a:rPr lang="en-US" sz="2400" b="0" i="0" dirty="0">
                <a:solidFill>
                  <a:srgbClr val="273239"/>
                </a:solidFill>
                <a:effectLst/>
              </a:rPr>
              <a:t>Python allows function arguments to have default values. If the function is called without the argument, the argument gets its default value.</a:t>
            </a:r>
            <a:endParaRPr lang="en-US" sz="2400" b="1" dirty="0"/>
          </a:p>
          <a:p>
            <a:pPr>
              <a:buFont typeface="Wingdings" panose="05000000000000000000" pitchFamily="2" charset="2"/>
              <a:buChar char="Ø"/>
            </a:pPr>
            <a:r>
              <a:rPr lang="en-US" sz="2400" dirty="0"/>
              <a:t>Default Arguments: </a:t>
            </a:r>
          </a:p>
          <a:p>
            <a:pPr>
              <a:buFont typeface="Wingdings" panose="05000000000000000000" pitchFamily="2" charset="2"/>
              <a:buChar char="Ø"/>
            </a:pPr>
            <a:r>
              <a:rPr lang="en-US" sz="2400" dirty="0"/>
              <a:t>Python has a different way of representing syntax and default values for function arguments. </a:t>
            </a:r>
          </a:p>
          <a:p>
            <a:pPr>
              <a:buFont typeface="Wingdings" panose="05000000000000000000" pitchFamily="2" charset="2"/>
              <a:buChar char="Ø"/>
            </a:pPr>
            <a:r>
              <a:rPr lang="en-US" sz="2400" dirty="0"/>
              <a:t>Default values indicate that the function argument will take that value if no argument value is passed during the function call. </a:t>
            </a:r>
          </a:p>
          <a:p>
            <a:pPr>
              <a:buFont typeface="Wingdings" panose="05000000000000000000" pitchFamily="2" charset="2"/>
              <a:buChar char="Ø"/>
            </a:pPr>
            <a:r>
              <a:rPr lang="en-US" sz="2400" dirty="0"/>
              <a:t>The default value is assigned by using the assignment(=) operator of the form </a:t>
            </a:r>
            <a:r>
              <a:rPr lang="en-US" sz="2400" dirty="0" err="1"/>
              <a:t>keywordname</a:t>
            </a:r>
            <a:r>
              <a:rPr lang="en-US" sz="2400" dirty="0"/>
              <a:t>=value.</a:t>
            </a:r>
          </a:p>
        </p:txBody>
      </p:sp>
    </p:spTree>
    <p:extLst>
      <p:ext uri="{BB962C8B-B14F-4D97-AF65-F5344CB8AC3E}">
        <p14:creationId xmlns:p14="http://schemas.microsoft.com/office/powerpoint/2010/main" xmlns="" val="27677090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Default arguments in Python – Calling without keyword argument</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869140"/>
            <a:ext cx="10515600" cy="4623733"/>
          </a:xfrm>
        </p:spPr>
        <p:txBody>
          <a:bodyPr>
            <a:normAutofit fontScale="92500" lnSpcReduction="20000"/>
          </a:bodyPr>
          <a:lstStyle/>
          <a:p>
            <a:pPr marL="0" indent="0">
              <a:buNone/>
            </a:pPr>
            <a:r>
              <a:rPr lang="en-US" sz="2400" dirty="0"/>
              <a:t>def student(</a:t>
            </a:r>
            <a:r>
              <a:rPr lang="en-US" sz="2400" dirty="0" err="1"/>
              <a:t>firstname</a:t>
            </a:r>
            <a:r>
              <a:rPr lang="en-US" sz="2400" dirty="0"/>
              <a:t>, </a:t>
            </a:r>
            <a:r>
              <a:rPr lang="en-US" sz="2400" dirty="0" err="1"/>
              <a:t>lastname</a:t>
            </a:r>
            <a:r>
              <a:rPr lang="en-US" sz="2400" dirty="0"/>
              <a:t> ='Mark', standard ='Fifth'):</a:t>
            </a:r>
          </a:p>
          <a:p>
            <a:pPr marL="0" indent="0">
              <a:buNone/>
            </a:pPr>
            <a:r>
              <a:rPr lang="en-US" sz="2400" dirty="0"/>
              <a:t>     print(</a:t>
            </a:r>
            <a:r>
              <a:rPr lang="en-US" sz="2400" dirty="0" err="1"/>
              <a:t>firstname</a:t>
            </a:r>
            <a:r>
              <a:rPr lang="en-US" sz="2400" dirty="0"/>
              <a:t>, </a:t>
            </a:r>
            <a:r>
              <a:rPr lang="en-US" sz="2400" dirty="0" err="1"/>
              <a:t>lastname</a:t>
            </a:r>
            <a:r>
              <a:rPr lang="en-US" sz="2400" dirty="0"/>
              <a:t>, 'studies in', standard, 'Standard')</a:t>
            </a:r>
          </a:p>
          <a:p>
            <a:pPr marL="0" indent="0">
              <a:buNone/>
            </a:pPr>
            <a:r>
              <a:rPr lang="en-US" sz="2400" dirty="0"/>
              <a:t> </a:t>
            </a:r>
          </a:p>
          <a:p>
            <a:pPr marL="0" indent="0">
              <a:buNone/>
            </a:pPr>
            <a:r>
              <a:rPr lang="en-US" sz="2400" dirty="0"/>
              <a:t># 1 positional argument</a:t>
            </a:r>
          </a:p>
          <a:p>
            <a:pPr marL="0" indent="0">
              <a:buNone/>
            </a:pPr>
            <a:r>
              <a:rPr lang="en-US" sz="2400" dirty="0"/>
              <a:t>student('John')</a:t>
            </a:r>
          </a:p>
          <a:p>
            <a:pPr marL="0" indent="0">
              <a:buNone/>
            </a:pPr>
            <a:r>
              <a:rPr lang="en-US" sz="2400" dirty="0"/>
              <a:t> </a:t>
            </a:r>
          </a:p>
          <a:p>
            <a:pPr marL="0" indent="0">
              <a:buNone/>
            </a:pPr>
            <a:r>
              <a:rPr lang="en-US" sz="2400" dirty="0"/>
              <a:t># 3 positional arguments                        </a:t>
            </a:r>
          </a:p>
          <a:p>
            <a:pPr marL="0" indent="0">
              <a:buNone/>
            </a:pPr>
            <a:r>
              <a:rPr lang="en-US" sz="2400" dirty="0"/>
              <a:t>student('John', 'Gates', 'Seventh')    </a:t>
            </a:r>
          </a:p>
          <a:p>
            <a:pPr marL="0" indent="0">
              <a:buNone/>
            </a:pPr>
            <a:r>
              <a:rPr lang="en-US" sz="2400" dirty="0"/>
              <a:t> </a:t>
            </a:r>
          </a:p>
          <a:p>
            <a:pPr marL="0" indent="0">
              <a:buNone/>
            </a:pPr>
            <a:r>
              <a:rPr lang="en-US" sz="2400" dirty="0"/>
              <a:t># 2 positional arguments </a:t>
            </a:r>
          </a:p>
          <a:p>
            <a:pPr marL="0" indent="0">
              <a:buNone/>
            </a:pPr>
            <a:r>
              <a:rPr lang="en-US" sz="2400" dirty="0"/>
              <a:t>student('John', 'Gates')                 </a:t>
            </a:r>
          </a:p>
          <a:p>
            <a:pPr marL="0" indent="0">
              <a:buNone/>
            </a:pPr>
            <a:r>
              <a:rPr lang="en-US" sz="2400" dirty="0"/>
              <a:t>student('John', 'Seventh')</a:t>
            </a:r>
          </a:p>
        </p:txBody>
      </p:sp>
    </p:spTree>
    <p:extLst>
      <p:ext uri="{BB962C8B-B14F-4D97-AF65-F5344CB8AC3E}">
        <p14:creationId xmlns:p14="http://schemas.microsoft.com/office/powerpoint/2010/main" xmlns="" val="79653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lgn="l">
              <a:buNone/>
            </a:pPr>
            <a:endParaRPr lang="en-US" sz="2800" b="1" i="0" u="none" strike="noStrike" dirty="0">
              <a:solidFill>
                <a:srgbClr val="000000"/>
              </a:solidFill>
              <a:effectLst/>
              <a:latin typeface="Calibri" panose="020F0502020204030204" pitchFamily="34" charset="0"/>
              <a:cs typeface="Calibri" panose="020F0502020204030204" pitchFamily="34" charset="0"/>
            </a:endParaRPr>
          </a:p>
          <a:p>
            <a:pPr marL="0" indent="0" algn="l">
              <a:buNone/>
            </a:pPr>
            <a:endParaRPr lang="en-US" b="1" dirty="0">
              <a:solidFill>
                <a:srgbClr val="000000"/>
              </a:solidFill>
              <a:latin typeface="Calibri" panose="020F0502020204030204" pitchFamily="34" charset="0"/>
              <a:cs typeface="Calibri" panose="020F0502020204030204" pitchFamily="34" charset="0"/>
            </a:endParaRPr>
          </a:p>
          <a:p>
            <a:pPr marL="0" indent="0" algn="l">
              <a:buNone/>
            </a:pPr>
            <a:endParaRPr lang="en-US" sz="2800" b="1" i="0" u="none" strike="noStrike" dirty="0">
              <a:solidFill>
                <a:srgbClr val="000000"/>
              </a:solidFill>
              <a:effectLst/>
              <a:latin typeface="Calibri" panose="020F0502020204030204" pitchFamily="34" charset="0"/>
              <a:cs typeface="Calibri" panose="020F0502020204030204" pitchFamily="34" charset="0"/>
            </a:endParaRPr>
          </a:p>
          <a:p>
            <a:pPr marL="0" indent="0">
              <a:buNone/>
            </a:pPr>
            <a:r>
              <a:rPr lang="en-US" sz="2800" b="1" i="0" u="none" strike="noStrike" dirty="0">
                <a:solidFill>
                  <a:srgbClr val="000000"/>
                </a:solidFill>
                <a:effectLst/>
                <a:latin typeface="Calibri" panose="020F0502020204030204" pitchFamily="34" charset="0"/>
                <a:cs typeface="Calibri" panose="020F0502020204030204" pitchFamily="34" charset="0"/>
              </a:rPr>
              <a:t>                </a:t>
            </a:r>
            <a:r>
              <a:rPr lang="en-US" b="1" dirty="0">
                <a:solidFill>
                  <a:srgbClr val="383838"/>
                </a:solidFill>
              </a:rPr>
              <a:t>It is somewhere in between or both of them – in parts!</a:t>
            </a:r>
            <a:endParaRPr lang="en-US" dirty="0">
              <a:solidFill>
                <a:srgbClr val="383838"/>
              </a:solidFill>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56254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Default arguments in Python – Calling with keyword argument</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4208930"/>
          </a:xfrm>
        </p:spPr>
        <p:txBody>
          <a:bodyPr>
            <a:normAutofit fontScale="92500" lnSpcReduction="20000"/>
          </a:bodyPr>
          <a:lstStyle/>
          <a:p>
            <a:pPr marL="0" indent="0">
              <a:buNone/>
            </a:pPr>
            <a:r>
              <a:rPr lang="en-US" sz="2400" dirty="0"/>
              <a:t>def student(</a:t>
            </a:r>
            <a:r>
              <a:rPr lang="en-US" sz="2400" dirty="0" err="1"/>
              <a:t>firstname</a:t>
            </a:r>
            <a:r>
              <a:rPr lang="en-US" sz="2400" dirty="0"/>
              <a:t>, </a:t>
            </a:r>
            <a:r>
              <a:rPr lang="en-US" sz="2400" dirty="0" err="1"/>
              <a:t>lastname</a:t>
            </a:r>
            <a:r>
              <a:rPr lang="en-US" sz="2400" dirty="0"/>
              <a:t> ='Mark', standard ='Fifth'):</a:t>
            </a:r>
          </a:p>
          <a:p>
            <a:pPr marL="0" indent="0">
              <a:buNone/>
            </a:pPr>
            <a:r>
              <a:rPr lang="en-US" sz="2400" dirty="0"/>
              <a:t>     print(</a:t>
            </a:r>
            <a:r>
              <a:rPr lang="en-US" sz="2400" dirty="0" err="1"/>
              <a:t>firstname</a:t>
            </a:r>
            <a:r>
              <a:rPr lang="en-US" sz="2400" dirty="0"/>
              <a:t>, </a:t>
            </a:r>
            <a:r>
              <a:rPr lang="en-US" sz="2400" dirty="0" err="1"/>
              <a:t>lastname</a:t>
            </a:r>
            <a:r>
              <a:rPr lang="en-US" sz="2400" dirty="0"/>
              <a:t>, 'studies in', standard, 'Standard')</a:t>
            </a:r>
          </a:p>
          <a:p>
            <a:pPr marL="0" indent="0">
              <a:buNone/>
            </a:pPr>
            <a:r>
              <a:rPr lang="en-US" sz="2400" dirty="0"/>
              <a:t> </a:t>
            </a:r>
          </a:p>
          <a:p>
            <a:pPr marL="0" indent="0">
              <a:buNone/>
            </a:pPr>
            <a:r>
              <a:rPr lang="en-US" sz="2400" dirty="0"/>
              <a:t># 1 keyword argument</a:t>
            </a:r>
          </a:p>
          <a:p>
            <a:pPr marL="0" indent="0">
              <a:buNone/>
            </a:pPr>
            <a:r>
              <a:rPr lang="en-US" sz="2400" dirty="0"/>
              <a:t>student(</a:t>
            </a:r>
            <a:r>
              <a:rPr lang="en-US" sz="2400" dirty="0" err="1"/>
              <a:t>firstname</a:t>
            </a:r>
            <a:r>
              <a:rPr lang="en-US" sz="2400" dirty="0"/>
              <a:t> ='John')    </a:t>
            </a:r>
          </a:p>
          <a:p>
            <a:pPr marL="0" indent="0">
              <a:buNone/>
            </a:pPr>
            <a:r>
              <a:rPr lang="en-US" sz="2400" dirty="0"/>
              <a:t> </a:t>
            </a:r>
          </a:p>
          <a:p>
            <a:pPr marL="0" indent="0">
              <a:buNone/>
            </a:pPr>
            <a:r>
              <a:rPr lang="en-US" sz="2400" dirty="0"/>
              <a:t># 2 keyword arguments                </a:t>
            </a:r>
          </a:p>
          <a:p>
            <a:pPr marL="0" indent="0">
              <a:buNone/>
            </a:pPr>
            <a:r>
              <a:rPr lang="en-US" sz="2400" dirty="0"/>
              <a:t>student(</a:t>
            </a:r>
            <a:r>
              <a:rPr lang="en-US" sz="2400" dirty="0" err="1"/>
              <a:t>firstname</a:t>
            </a:r>
            <a:r>
              <a:rPr lang="en-US" sz="2400" dirty="0"/>
              <a:t> ='John', standard ='Seventh') </a:t>
            </a:r>
          </a:p>
          <a:p>
            <a:pPr marL="0" indent="0">
              <a:buNone/>
            </a:pPr>
            <a:r>
              <a:rPr lang="en-US" sz="2400" dirty="0"/>
              <a:t> </a:t>
            </a:r>
          </a:p>
          <a:p>
            <a:pPr marL="0" indent="0">
              <a:buNone/>
            </a:pPr>
            <a:r>
              <a:rPr lang="en-US" sz="2400" dirty="0"/>
              <a:t># 2 keyword arguments</a:t>
            </a:r>
          </a:p>
          <a:p>
            <a:pPr marL="0" indent="0">
              <a:buNone/>
            </a:pPr>
            <a:r>
              <a:rPr lang="en-US" sz="2400" dirty="0"/>
              <a:t>student(</a:t>
            </a:r>
            <a:r>
              <a:rPr lang="en-US" sz="2400" dirty="0" err="1"/>
              <a:t>lastname</a:t>
            </a:r>
            <a:r>
              <a:rPr lang="en-US" sz="2400" dirty="0"/>
              <a:t> ='Gates', </a:t>
            </a:r>
            <a:r>
              <a:rPr lang="en-US" sz="2400" dirty="0" err="1"/>
              <a:t>firstname</a:t>
            </a:r>
            <a:r>
              <a:rPr lang="en-US" sz="2400" dirty="0"/>
              <a:t> ='John')</a:t>
            </a:r>
          </a:p>
        </p:txBody>
      </p:sp>
    </p:spTree>
    <p:extLst>
      <p:ext uri="{BB962C8B-B14F-4D97-AF65-F5344CB8AC3E}">
        <p14:creationId xmlns:p14="http://schemas.microsoft.com/office/powerpoint/2010/main" xmlns="" val="8078479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121024"/>
            <a:ext cx="10515600" cy="1411942"/>
          </a:xfrm>
        </p:spPr>
        <p:txBody>
          <a:bodyPr>
            <a:normAutofit/>
          </a:bodyPr>
          <a:lstStyle/>
          <a:p>
            <a:r>
              <a:rPr lang="en-IN" sz="3600" b="1" i="0" dirty="0">
                <a:effectLst/>
                <a:latin typeface="+mn-lt"/>
              </a:rPr>
              <a:t>Variable number of arguments in Python function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642891" y="957091"/>
            <a:ext cx="10515600" cy="5425954"/>
          </a:xfrm>
        </p:spPr>
        <p:txBody>
          <a:bodyPr>
            <a:normAutofit/>
          </a:bodyPr>
          <a:lstStyle/>
          <a:p>
            <a:pPr marL="0" indent="0">
              <a:buNone/>
            </a:pPr>
            <a:r>
              <a:rPr lang="en-US" sz="2400" dirty="0" err="1"/>
              <a:t>Say,you</a:t>
            </a:r>
            <a:r>
              <a:rPr lang="en-US" sz="2400" dirty="0"/>
              <a:t> want to multiply integer numbers and return result from a Python function.</a:t>
            </a:r>
          </a:p>
          <a:p>
            <a:pPr marL="0" indent="0">
              <a:buNone/>
            </a:pPr>
            <a:endParaRPr lang="en-US" sz="2400" dirty="0"/>
          </a:p>
          <a:p>
            <a:pPr marL="0" indent="0">
              <a:buNone/>
            </a:pPr>
            <a:r>
              <a:rPr lang="pt-BR" sz="2400" dirty="0"/>
              <a:t>def multiplythreenumbers(num1,num2,num3):</a:t>
            </a:r>
          </a:p>
          <a:p>
            <a:pPr marL="0" indent="0">
              <a:buNone/>
            </a:pPr>
            <a:r>
              <a:rPr lang="pt-BR" sz="2400" dirty="0"/>
              <a:t>    return num1*num2*num3</a:t>
            </a:r>
          </a:p>
          <a:p>
            <a:pPr marL="0" indent="0">
              <a:buNone/>
            </a:pPr>
            <a:r>
              <a:rPr lang="pt-BR" sz="2400" dirty="0"/>
              <a:t>multiplythreenumbers(2,3,4)</a:t>
            </a:r>
          </a:p>
          <a:p>
            <a:pPr marL="0" indent="0">
              <a:buNone/>
            </a:pPr>
            <a:endParaRPr lang="en-US" sz="2400" dirty="0"/>
          </a:p>
          <a:p>
            <a:pPr marL="0" indent="0">
              <a:buNone/>
            </a:pPr>
            <a:r>
              <a:rPr lang="en-US" sz="2400" dirty="0"/>
              <a:t>What if I want to multiply 4 numbers and not three as shown above?</a:t>
            </a:r>
          </a:p>
          <a:p>
            <a:pPr marL="0" indent="0">
              <a:buNone/>
            </a:pPr>
            <a:r>
              <a:rPr lang="en-US" sz="2400" dirty="0"/>
              <a:t>Another function </a:t>
            </a:r>
            <a:r>
              <a:rPr lang="en-US" sz="2400" dirty="0" err="1"/>
              <a:t>multiplyfournumbers</a:t>
            </a:r>
            <a:r>
              <a:rPr lang="en-US" sz="2400" dirty="0"/>
              <a:t>?</a:t>
            </a:r>
          </a:p>
          <a:p>
            <a:pPr marL="0" indent="0">
              <a:buNone/>
            </a:pPr>
            <a:r>
              <a:rPr lang="en-US" sz="2400" dirty="0"/>
              <a:t>How about five arguments? </a:t>
            </a:r>
            <a:r>
              <a:rPr lang="en-US" sz="2400" dirty="0" err="1"/>
              <a:t>multiplyfivenumbers</a:t>
            </a:r>
            <a:r>
              <a:rPr lang="en-US" sz="2400" dirty="0"/>
              <a:t>? </a:t>
            </a:r>
            <a:r>
              <a:rPr lang="en-US" sz="2400" dirty="0" err="1"/>
              <a:t>No,this</a:t>
            </a:r>
            <a:r>
              <a:rPr lang="en-US" sz="2400" dirty="0"/>
              <a:t> is not an elegant solution.</a:t>
            </a:r>
          </a:p>
          <a:p>
            <a:pPr marL="0" indent="0">
              <a:buNone/>
            </a:pPr>
            <a:r>
              <a:rPr lang="en-US" sz="2400" dirty="0"/>
              <a:t>Best way to solve this is to use variable number of arguments</a:t>
            </a:r>
          </a:p>
        </p:txBody>
      </p:sp>
    </p:spTree>
    <p:extLst>
      <p:ext uri="{BB962C8B-B14F-4D97-AF65-F5344CB8AC3E}">
        <p14:creationId xmlns:p14="http://schemas.microsoft.com/office/powerpoint/2010/main" xmlns="" val="10627040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121024"/>
            <a:ext cx="10515600" cy="1411942"/>
          </a:xfrm>
        </p:spPr>
        <p:txBody>
          <a:bodyPr>
            <a:normAutofit/>
          </a:bodyPr>
          <a:lstStyle/>
          <a:p>
            <a:r>
              <a:rPr lang="en-IN" sz="3600" b="1" i="0" dirty="0">
                <a:effectLst/>
                <a:latin typeface="+mn-lt"/>
              </a:rPr>
              <a:t>Variable number of arguments in Python function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4827493"/>
          </a:xfrm>
        </p:spPr>
        <p:txBody>
          <a:bodyPr>
            <a:normAutofit/>
          </a:bodyPr>
          <a:lstStyle/>
          <a:p>
            <a:pPr marL="0" indent="0">
              <a:buNone/>
            </a:pPr>
            <a:r>
              <a:rPr lang="en-US" sz="2400" dirty="0"/>
              <a:t>Using a function that accepts a variable number of arguments can be very useful: this provides a lot of flexibility and reduces the clutter in the function signature. Besides, it does not make any assumptions about the number of needed arguments, which can be appropriate in multiple scenarios.</a:t>
            </a:r>
          </a:p>
          <a:p>
            <a:pPr marL="0" indent="0">
              <a:buNone/>
            </a:pPr>
            <a:endParaRPr lang="en-US" sz="2400" dirty="0"/>
          </a:p>
          <a:p>
            <a:pPr marL="0" indent="0">
              <a:buNone/>
            </a:pPr>
            <a:r>
              <a:rPr lang="en-US" sz="2400" dirty="0"/>
              <a:t>Using *</a:t>
            </a:r>
            <a:r>
              <a:rPr lang="en-US" sz="2400" b="1" dirty="0" err="1"/>
              <a:t>args</a:t>
            </a:r>
            <a:r>
              <a:rPr lang="en-US" sz="2400" dirty="0"/>
              <a:t> in a function is Python’s way to tell that this one will:</a:t>
            </a:r>
          </a:p>
          <a:p>
            <a:pPr marL="0" indent="0">
              <a:buNone/>
            </a:pPr>
            <a:endParaRPr lang="en-US" sz="2400" dirty="0"/>
          </a:p>
          <a:p>
            <a:pPr>
              <a:buFont typeface="Wingdings" panose="05000000000000000000" pitchFamily="2" charset="2"/>
              <a:buChar char="Ø"/>
            </a:pPr>
            <a:r>
              <a:rPr lang="en-US" sz="2400" dirty="0"/>
              <a:t>Accept an arbitrary number of arguments</a:t>
            </a:r>
          </a:p>
          <a:p>
            <a:pPr>
              <a:buFont typeface="Wingdings" panose="05000000000000000000" pitchFamily="2" charset="2"/>
              <a:buChar char="Ø"/>
            </a:pPr>
            <a:r>
              <a:rPr lang="en-US" sz="2400" dirty="0"/>
              <a:t>Pack the received arguments in a tuple named </a:t>
            </a:r>
            <a:r>
              <a:rPr lang="en-US" sz="2400" dirty="0" err="1"/>
              <a:t>args</a:t>
            </a:r>
            <a:r>
              <a:rPr lang="en-US" sz="2400" dirty="0"/>
              <a:t>. Note that </a:t>
            </a:r>
            <a:r>
              <a:rPr lang="en-US" sz="2400" dirty="0" err="1"/>
              <a:t>args</a:t>
            </a:r>
            <a:r>
              <a:rPr lang="en-US" sz="2400" dirty="0"/>
              <a:t> is just a name and you can use anything you want instead. </a:t>
            </a:r>
          </a:p>
        </p:txBody>
      </p:sp>
    </p:spTree>
    <p:extLst>
      <p:ext uri="{BB962C8B-B14F-4D97-AF65-F5344CB8AC3E}">
        <p14:creationId xmlns:p14="http://schemas.microsoft.com/office/powerpoint/2010/main" xmlns="" val="1944245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121024"/>
            <a:ext cx="10515600" cy="1411942"/>
          </a:xfrm>
        </p:spPr>
        <p:txBody>
          <a:bodyPr>
            <a:normAutofit/>
          </a:bodyPr>
          <a:lstStyle/>
          <a:p>
            <a:r>
              <a:rPr lang="en-IN" sz="3600" b="1" i="0" dirty="0">
                <a:effectLst/>
                <a:latin typeface="+mn-lt"/>
              </a:rPr>
              <a:t>Variable number of arguments in Python function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4827493"/>
          </a:xfrm>
        </p:spPr>
        <p:txBody>
          <a:bodyPr>
            <a:normAutofit/>
          </a:bodyPr>
          <a:lstStyle/>
          <a:p>
            <a:pPr marL="0" indent="0">
              <a:buNone/>
            </a:pPr>
            <a:r>
              <a:rPr lang="en-US" sz="2400" dirty="0"/>
              <a:t>def </a:t>
            </a:r>
            <a:r>
              <a:rPr lang="en-US" sz="2400" dirty="0" err="1"/>
              <a:t>multiply_numbers</a:t>
            </a:r>
            <a:r>
              <a:rPr lang="en-US" sz="2400" dirty="0"/>
              <a:t>(*numbers):</a:t>
            </a:r>
          </a:p>
          <a:p>
            <a:pPr marL="0" indent="0">
              <a:buNone/>
            </a:pPr>
            <a:r>
              <a:rPr lang="en-US" sz="2400" dirty="0"/>
              <a:t>    product = 1</a:t>
            </a:r>
          </a:p>
          <a:p>
            <a:pPr marL="0" indent="0">
              <a:buNone/>
            </a:pPr>
            <a:r>
              <a:rPr lang="en-US" sz="2400" dirty="0"/>
              <a:t>    for number in numbers:</a:t>
            </a:r>
          </a:p>
          <a:p>
            <a:pPr marL="0" indent="0">
              <a:buNone/>
            </a:pPr>
            <a:r>
              <a:rPr lang="en-US" sz="2400" dirty="0"/>
              <a:t>        product *= number</a:t>
            </a:r>
          </a:p>
          <a:p>
            <a:pPr marL="0" indent="0">
              <a:buNone/>
            </a:pPr>
            <a:r>
              <a:rPr lang="en-US" sz="2400" dirty="0"/>
              <a:t>    return product</a:t>
            </a:r>
          </a:p>
          <a:p>
            <a:pPr marL="0" indent="0">
              <a:buNone/>
            </a:pPr>
            <a:r>
              <a:rPr lang="en-US" sz="2400" dirty="0"/>
              <a:t>This function can now receive an arbitrary number of arguments and even if you have a list of numbers, you can still use it</a:t>
            </a:r>
          </a:p>
        </p:txBody>
      </p:sp>
    </p:spTree>
    <p:extLst>
      <p:ext uri="{BB962C8B-B14F-4D97-AF65-F5344CB8AC3E}">
        <p14:creationId xmlns:p14="http://schemas.microsoft.com/office/powerpoint/2010/main" xmlns="" val="8931493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Assignment</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4208930"/>
          </a:xfrm>
        </p:spPr>
        <p:txBody>
          <a:bodyPr>
            <a:normAutofit/>
          </a:bodyPr>
          <a:lstStyle/>
          <a:p>
            <a:pPr marL="0" indent="0">
              <a:buNone/>
            </a:pPr>
            <a:r>
              <a:rPr lang="en-US" sz="2400" dirty="0"/>
              <a:t>1.You must implement the </a:t>
            </a:r>
            <a:r>
              <a:rPr lang="en-US" sz="2400" dirty="0" err="1"/>
              <a:t>rep_characters</a:t>
            </a:r>
            <a:r>
              <a:rPr lang="en-US" sz="2400" dirty="0"/>
              <a:t> function. You are given two integers, x and y, as arguments. You must convert them into strings. The string value of x must be repeated 10 times and the string value of y must be repeated 5 times.</a:t>
            </a:r>
          </a:p>
          <a:p>
            <a:pPr marL="0" indent="0">
              <a:buNone/>
            </a:pPr>
            <a:endParaRPr lang="en-US" sz="2400" dirty="0"/>
          </a:p>
          <a:p>
            <a:pPr marL="0" indent="0">
              <a:buNone/>
            </a:pPr>
            <a:r>
              <a:rPr lang="en-US" sz="2400" dirty="0"/>
              <a:t>def </a:t>
            </a:r>
            <a:r>
              <a:rPr lang="en-US" sz="2400" dirty="0" err="1"/>
              <a:t>rep_cat</a:t>
            </a:r>
            <a:r>
              <a:rPr lang="en-US" sz="2400" dirty="0"/>
              <a:t>(x, y):</a:t>
            </a:r>
          </a:p>
          <a:p>
            <a:pPr marL="0" indent="0">
              <a:buNone/>
            </a:pPr>
            <a:r>
              <a:rPr lang="en-US" sz="2400" dirty="0"/>
              <a:t>    return str(x) * 10 + str(y) * 5</a:t>
            </a:r>
          </a:p>
        </p:txBody>
      </p:sp>
    </p:spTree>
    <p:extLst>
      <p:ext uri="{BB962C8B-B14F-4D97-AF65-F5344CB8AC3E}">
        <p14:creationId xmlns:p14="http://schemas.microsoft.com/office/powerpoint/2010/main" xmlns="" val="43150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Lambdas – Anonymous functions in Python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4208930"/>
          </a:xfrm>
        </p:spPr>
        <p:txBody>
          <a:bodyPr>
            <a:normAutofit/>
          </a:bodyPr>
          <a:lstStyle/>
          <a:p>
            <a:pPr marL="0" indent="0">
              <a:buNone/>
            </a:pPr>
            <a:r>
              <a:rPr lang="en-US" sz="2400" dirty="0"/>
              <a:t>We’ve always given names to our functions using the def keyword. However, there is a special class of functions for which we do not need to specify function names.</a:t>
            </a:r>
          </a:p>
          <a:p>
            <a:pPr marL="0" indent="0">
              <a:buNone/>
            </a:pPr>
            <a:r>
              <a:rPr lang="en-US" sz="2400" dirty="0"/>
              <a:t>A </a:t>
            </a:r>
            <a:r>
              <a:rPr lang="en-US" sz="2400" b="1" dirty="0"/>
              <a:t>lambda</a:t>
            </a:r>
            <a:r>
              <a:rPr lang="en-US" sz="2400" dirty="0"/>
              <a:t> is an </a:t>
            </a:r>
            <a:r>
              <a:rPr lang="en-US" sz="2400" b="1" dirty="0"/>
              <a:t>anonymous</a:t>
            </a:r>
            <a:r>
              <a:rPr lang="en-US" sz="2400" dirty="0"/>
              <a:t> function that returns some form of data.</a:t>
            </a:r>
          </a:p>
          <a:p>
            <a:pPr marL="0" indent="0">
              <a:buNone/>
            </a:pPr>
            <a:r>
              <a:rPr lang="en-US" sz="2400" dirty="0"/>
              <a:t>Lambdas are defined using the lambda keyword. Since they return data, it is a good practice to assign them to a variable.</a:t>
            </a:r>
          </a:p>
          <a:p>
            <a:pPr marL="0" indent="0">
              <a:buNone/>
            </a:pPr>
            <a:endParaRPr lang="en-US" sz="2400" dirty="0"/>
          </a:p>
          <a:p>
            <a:pPr marL="0" indent="0">
              <a:buNone/>
            </a:pPr>
            <a:r>
              <a:rPr lang="en-US" sz="2400" dirty="0"/>
              <a:t>The following syntax is used for creating lambdas:</a:t>
            </a:r>
          </a:p>
          <a:p>
            <a:pPr marL="0" indent="0">
              <a:buNone/>
            </a:pPr>
            <a:endParaRPr lang="en-US" sz="2400" dirty="0"/>
          </a:p>
          <a:p>
            <a:pPr marL="0" indent="0">
              <a:buNone/>
            </a:pPr>
            <a:r>
              <a:rPr lang="en-US" sz="2400" dirty="0"/>
              <a:t>In the structure below, the parameters are optional.</a:t>
            </a:r>
          </a:p>
          <a:p>
            <a:pPr marL="0" indent="0">
              <a:buNone/>
            </a:pPr>
            <a:endParaRPr lang="en-US" sz="2400" dirty="0"/>
          </a:p>
          <a:p>
            <a:pPr marL="0" indent="0">
              <a:buNone/>
            </a:pPr>
            <a:endParaRPr lang="en-US" sz="2400" dirty="0"/>
          </a:p>
          <a:p>
            <a:pPr marL="0" indent="0">
              <a:buNone/>
            </a:pPr>
            <a:endParaRPr lang="en-US" sz="2400" dirty="0"/>
          </a:p>
        </p:txBody>
      </p:sp>
      <p:pic>
        <p:nvPicPr>
          <p:cNvPr id="7" name="Picture 6">
            <a:extLst>
              <a:ext uri="{FF2B5EF4-FFF2-40B4-BE49-F238E27FC236}">
                <a16:creationId xmlns:a16="http://schemas.microsoft.com/office/drawing/2014/main" xmlns="" id="{A9A8571C-E873-FD2B-3859-9A8A07E575E6}"/>
              </a:ext>
            </a:extLst>
          </p:cNvPr>
          <p:cNvPicPr>
            <a:picLocks noChangeAspect="1"/>
          </p:cNvPicPr>
          <p:nvPr/>
        </p:nvPicPr>
        <p:blipFill>
          <a:blip r:embed="rId2"/>
          <a:stretch>
            <a:fillRect/>
          </a:stretch>
        </p:blipFill>
        <p:spPr>
          <a:xfrm>
            <a:off x="3083539" y="5094222"/>
            <a:ext cx="4572638" cy="1143160"/>
          </a:xfrm>
          <a:prstGeom prst="rect">
            <a:avLst/>
          </a:prstGeom>
        </p:spPr>
      </p:pic>
    </p:spTree>
    <p:extLst>
      <p:ext uri="{BB962C8B-B14F-4D97-AF65-F5344CB8AC3E}">
        <p14:creationId xmlns:p14="http://schemas.microsoft.com/office/powerpoint/2010/main" xmlns="" val="36454158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Lambdas – Anonymous functions in Python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4208930"/>
          </a:xfrm>
        </p:spPr>
        <p:txBody>
          <a:bodyPr>
            <a:normAutofit/>
          </a:bodyPr>
          <a:lstStyle/>
          <a:p>
            <a:pPr marL="0" indent="0">
              <a:buNone/>
            </a:pPr>
            <a:r>
              <a:rPr lang="en-US" sz="2400" dirty="0">
                <a:latin typeface="Bell MT" panose="02020503060305020303" pitchFamily="18" charset="0"/>
              </a:rPr>
              <a:t>triple = lambda num : num * 3  # Assigning the lambda to a variable</a:t>
            </a:r>
          </a:p>
          <a:p>
            <a:pPr marL="0" indent="0">
              <a:buNone/>
            </a:pPr>
            <a:endParaRPr lang="en-US" sz="2400" dirty="0">
              <a:latin typeface="Bell MT" panose="02020503060305020303" pitchFamily="18" charset="0"/>
            </a:endParaRPr>
          </a:p>
          <a:p>
            <a:pPr marL="0" indent="0">
              <a:buNone/>
            </a:pPr>
            <a:r>
              <a:rPr lang="en-US" sz="2400" dirty="0">
                <a:latin typeface="Bell MT" panose="02020503060305020303" pitchFamily="18" charset="0"/>
              </a:rPr>
              <a:t>print(triple(10))  # Calling the lambda and giving it a parameter</a:t>
            </a:r>
          </a:p>
          <a:p>
            <a:pPr marL="0" indent="0">
              <a:buNone/>
            </a:pPr>
            <a:endParaRPr lang="en-US" sz="2400" dirty="0"/>
          </a:p>
          <a:p>
            <a:pPr marL="0" indent="0">
              <a:buNone/>
            </a:pPr>
            <a:r>
              <a:rPr lang="en-US" sz="2400" dirty="0"/>
              <a:t>Here’s a simple lambda that concatenates the first characters of three strings together:</a:t>
            </a:r>
          </a:p>
          <a:p>
            <a:pPr marL="0" indent="0">
              <a:buNone/>
            </a:pPr>
            <a:endParaRPr lang="en-US" sz="2400" dirty="0">
              <a:latin typeface="Bell MT" panose="02020503060305020303" pitchFamily="18" charset="0"/>
            </a:endParaRPr>
          </a:p>
          <a:p>
            <a:pPr marL="0" indent="0">
              <a:buNone/>
            </a:pPr>
            <a:r>
              <a:rPr lang="en-US" sz="2400" dirty="0" err="1">
                <a:latin typeface="Bell MT" panose="02020503060305020303" pitchFamily="18" charset="0"/>
              </a:rPr>
              <a:t>concat_strings</a:t>
            </a:r>
            <a:r>
              <a:rPr lang="en-US" sz="2400" dirty="0">
                <a:latin typeface="Bell MT" panose="02020503060305020303" pitchFamily="18" charset="0"/>
              </a:rPr>
              <a:t> = lambda a, b, c: a[0] + b[0] + c[0]</a:t>
            </a:r>
          </a:p>
          <a:p>
            <a:pPr marL="0" indent="0">
              <a:buNone/>
            </a:pPr>
            <a:r>
              <a:rPr lang="en-US" sz="2400" dirty="0">
                <a:latin typeface="Bell MT" panose="02020503060305020303" pitchFamily="18" charset="0"/>
              </a:rPr>
              <a:t>print(</a:t>
            </a:r>
            <a:r>
              <a:rPr lang="en-US" sz="2400" dirty="0" err="1">
                <a:latin typeface="Bell MT" panose="02020503060305020303" pitchFamily="18" charset="0"/>
              </a:rPr>
              <a:t>concat_strings</a:t>
            </a:r>
            <a:r>
              <a:rPr lang="en-US" sz="2400" dirty="0">
                <a:latin typeface="Bell MT" panose="02020503060305020303" pitchFamily="18" charset="0"/>
              </a:rPr>
              <a:t>("World", "Wide", "Web"))</a:t>
            </a:r>
          </a:p>
        </p:txBody>
      </p:sp>
    </p:spTree>
    <p:extLst>
      <p:ext uri="{BB962C8B-B14F-4D97-AF65-F5344CB8AC3E}">
        <p14:creationId xmlns:p14="http://schemas.microsoft.com/office/powerpoint/2010/main" xmlns="" val="10053086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Lambdas – Anonymous functions in Python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446058"/>
          </a:xfrm>
        </p:spPr>
        <p:txBody>
          <a:bodyPr>
            <a:normAutofit fontScale="25000" lnSpcReduction="20000"/>
          </a:bodyPr>
          <a:lstStyle/>
          <a:p>
            <a:pPr marL="0" indent="0">
              <a:buNone/>
            </a:pPr>
            <a:r>
              <a:rPr lang="en-US" sz="9600" dirty="0"/>
              <a:t>As we can see, lambdas are simpler and more readable than normal functions. But this simplicity comes with a limitation.</a:t>
            </a:r>
          </a:p>
          <a:p>
            <a:pPr marL="0" indent="0">
              <a:buNone/>
            </a:pPr>
            <a:r>
              <a:rPr lang="en-US" sz="9600" dirty="0"/>
              <a:t>Python lambdas are only a shorthand notation if you’re too lazy to define a function</a:t>
            </a:r>
          </a:p>
          <a:p>
            <a:pPr marL="0" indent="0">
              <a:buNone/>
            </a:pPr>
            <a:endParaRPr lang="en-US" sz="9600" dirty="0"/>
          </a:p>
          <a:p>
            <a:pPr marL="0" indent="0">
              <a:buNone/>
            </a:pPr>
            <a:r>
              <a:rPr lang="en-US" sz="9600" dirty="0"/>
              <a:t>A lambda cannot have a multi-line expression. This means that our expression needs to be something that can be written in a single line.</a:t>
            </a:r>
          </a:p>
          <a:p>
            <a:pPr marL="0" indent="0">
              <a:buNone/>
            </a:pPr>
            <a:endParaRPr lang="en-US" sz="9600" dirty="0"/>
          </a:p>
          <a:p>
            <a:pPr marL="0" indent="0">
              <a:buNone/>
            </a:pPr>
            <a:r>
              <a:rPr lang="en-US" sz="9600" dirty="0"/>
              <a:t>Hence, lambdas are perfect for short, single-line functions.</a:t>
            </a:r>
          </a:p>
          <a:p>
            <a:pPr marL="0" indent="0">
              <a:buNone/>
            </a:pPr>
            <a:endParaRPr lang="en-US" sz="9600" dirty="0"/>
          </a:p>
          <a:p>
            <a:pPr marL="0" indent="0">
              <a:buNone/>
            </a:pPr>
            <a:r>
              <a:rPr lang="en-US" sz="9600" dirty="0"/>
              <a:t>We can also use conditional statements within lambdas:</a:t>
            </a:r>
          </a:p>
          <a:p>
            <a:pPr marL="0" indent="0">
              <a:buNone/>
            </a:pPr>
            <a:r>
              <a:rPr lang="en-US" sz="9600" dirty="0"/>
              <a:t>When using conditional statements in lambdas, the if-else pair is necessary. Both cases need to be covered, otherwise, the lambda will throw an error:</a:t>
            </a:r>
          </a:p>
          <a:p>
            <a:pPr marL="0" indent="0">
              <a:buNone/>
            </a:pPr>
            <a:endParaRPr lang="en-US" sz="9600" dirty="0"/>
          </a:p>
          <a:p>
            <a:pPr marL="0" indent="0">
              <a:buNone/>
            </a:pPr>
            <a:r>
              <a:rPr lang="en-US" sz="9600" dirty="0" err="1"/>
              <a:t>my_func</a:t>
            </a:r>
            <a:r>
              <a:rPr lang="en-US" sz="9600" dirty="0"/>
              <a:t> = lambda num: "High" if num &gt; 50 else 'low'</a:t>
            </a:r>
            <a:endParaRPr lang="en-US" sz="2400" dirty="0">
              <a:solidFill>
                <a:srgbClr val="FF0000"/>
              </a:solidFill>
              <a:latin typeface="Bell MT" panose="02020503060305020303" pitchFamily="18" charset="0"/>
            </a:endParaRPr>
          </a:p>
        </p:txBody>
      </p:sp>
    </p:spTree>
    <p:extLst>
      <p:ext uri="{BB962C8B-B14F-4D97-AF65-F5344CB8AC3E}">
        <p14:creationId xmlns:p14="http://schemas.microsoft.com/office/powerpoint/2010/main" xmlns="" val="14894312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Lambdas – Anonymous functions in Python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446058"/>
          </a:xfrm>
        </p:spPr>
        <p:txBody>
          <a:bodyPr>
            <a:normAutofit fontScale="40000" lnSpcReduction="20000"/>
          </a:bodyPr>
          <a:lstStyle/>
          <a:p>
            <a:pPr marL="0" indent="0">
              <a:buNone/>
            </a:pPr>
            <a:r>
              <a:rPr lang="en-US" sz="6000" dirty="0"/>
              <a:t># traditional function with def</a:t>
            </a:r>
          </a:p>
          <a:p>
            <a:pPr marL="0" indent="0">
              <a:buNone/>
            </a:pPr>
            <a:r>
              <a:rPr lang="en-US" sz="6000" dirty="0"/>
              <a:t>def sum(a, b):</a:t>
            </a:r>
          </a:p>
          <a:p>
            <a:pPr marL="0" indent="0">
              <a:buNone/>
            </a:pPr>
            <a:r>
              <a:rPr lang="en-US" sz="6000" dirty="0"/>
              <a:t>    return a + b</a:t>
            </a:r>
          </a:p>
          <a:p>
            <a:pPr marL="0" indent="0">
              <a:buNone/>
            </a:pPr>
            <a:r>
              <a:rPr lang="en-US" sz="6000" dirty="0"/>
              <a:t>print(sum(1, 2))</a:t>
            </a:r>
          </a:p>
          <a:p>
            <a:pPr marL="0" indent="0">
              <a:buNone/>
            </a:pPr>
            <a:endParaRPr lang="en-US" sz="6000" dirty="0"/>
          </a:p>
          <a:p>
            <a:pPr marL="0" indent="0">
              <a:buNone/>
            </a:pPr>
            <a:r>
              <a:rPr lang="en-US" sz="6000" dirty="0"/>
              <a:t># lambda function with name</a:t>
            </a:r>
          </a:p>
          <a:p>
            <a:pPr marL="0" indent="0">
              <a:buNone/>
            </a:pPr>
            <a:r>
              <a:rPr lang="en-US" sz="6000" dirty="0" err="1"/>
              <a:t>sum_lambda</a:t>
            </a:r>
            <a:r>
              <a:rPr lang="en-US" sz="6000" dirty="0"/>
              <a:t> = lambda x, y: x + y</a:t>
            </a:r>
          </a:p>
          <a:p>
            <a:pPr marL="0" indent="0">
              <a:buNone/>
            </a:pPr>
            <a:r>
              <a:rPr lang="en-US" sz="6000" dirty="0"/>
              <a:t>print(</a:t>
            </a:r>
            <a:r>
              <a:rPr lang="en-US" sz="6000" dirty="0" err="1"/>
              <a:t>sum_lambda</a:t>
            </a:r>
            <a:r>
              <a:rPr lang="en-US" sz="6000" dirty="0"/>
              <a:t>(1, 2))</a:t>
            </a:r>
          </a:p>
          <a:p>
            <a:pPr marL="0" indent="0">
              <a:buNone/>
            </a:pPr>
            <a:r>
              <a:rPr lang="en-US" sz="6000" dirty="0"/>
              <a:t># 3</a:t>
            </a:r>
          </a:p>
          <a:p>
            <a:pPr marL="0" indent="0">
              <a:buNone/>
            </a:pPr>
            <a:r>
              <a:rPr lang="en-US" sz="6000" dirty="0">
                <a:solidFill>
                  <a:schemeClr val="bg2">
                    <a:lumMod val="10000"/>
                  </a:schemeClr>
                </a:solidFill>
                <a:latin typeface="Bell MT" panose="02020503060305020303" pitchFamily="18" charset="0"/>
              </a:rPr>
              <a:t>Let’s check the type of two functions-</a:t>
            </a:r>
          </a:p>
          <a:p>
            <a:pPr marL="0" indent="0">
              <a:buNone/>
            </a:pPr>
            <a:endParaRPr lang="en-US" sz="6000" dirty="0">
              <a:solidFill>
                <a:schemeClr val="bg2">
                  <a:lumMod val="10000"/>
                </a:schemeClr>
              </a:solidFill>
              <a:latin typeface="Bell MT" panose="02020503060305020303" pitchFamily="18" charset="0"/>
            </a:endParaRPr>
          </a:p>
          <a:p>
            <a:pPr marL="0" indent="0">
              <a:buNone/>
            </a:pPr>
            <a:r>
              <a:rPr lang="en-US" sz="6000" dirty="0">
                <a:solidFill>
                  <a:schemeClr val="bg2">
                    <a:lumMod val="10000"/>
                  </a:schemeClr>
                </a:solidFill>
                <a:latin typeface="Bell MT" panose="02020503060305020303" pitchFamily="18" charset="0"/>
              </a:rPr>
              <a:t>print(type(sum))</a:t>
            </a:r>
          </a:p>
          <a:p>
            <a:pPr marL="0" indent="0">
              <a:buNone/>
            </a:pPr>
            <a:r>
              <a:rPr lang="en-US" sz="6000" dirty="0">
                <a:solidFill>
                  <a:schemeClr val="bg2">
                    <a:lumMod val="10000"/>
                  </a:schemeClr>
                </a:solidFill>
                <a:latin typeface="Bell MT" panose="02020503060305020303" pitchFamily="18" charset="0"/>
              </a:rPr>
              <a:t>print(type(</a:t>
            </a:r>
            <a:r>
              <a:rPr lang="en-US" sz="6000" dirty="0" err="1">
                <a:solidFill>
                  <a:schemeClr val="bg2">
                    <a:lumMod val="10000"/>
                  </a:schemeClr>
                </a:solidFill>
                <a:latin typeface="Bell MT" panose="02020503060305020303" pitchFamily="18" charset="0"/>
              </a:rPr>
              <a:t>sum_lambda</a:t>
            </a:r>
            <a:r>
              <a:rPr lang="en-US" sz="6000" dirty="0">
                <a:solidFill>
                  <a:schemeClr val="bg2">
                    <a:lumMod val="10000"/>
                  </a:schemeClr>
                </a:solidFill>
                <a:latin typeface="Bell MT" panose="02020503060305020303" pitchFamily="18" charset="0"/>
              </a:rPr>
              <a:t>))</a:t>
            </a:r>
          </a:p>
          <a:p>
            <a:pPr marL="0" indent="0">
              <a:buNone/>
            </a:pPr>
            <a:endParaRPr lang="en-US" sz="2400" dirty="0">
              <a:solidFill>
                <a:srgbClr val="FF0000"/>
              </a:solidFill>
              <a:latin typeface="Bell MT" panose="02020503060305020303" pitchFamily="18" charset="0"/>
            </a:endParaRPr>
          </a:p>
        </p:txBody>
      </p:sp>
    </p:spTree>
    <p:extLst>
      <p:ext uri="{BB962C8B-B14F-4D97-AF65-F5344CB8AC3E}">
        <p14:creationId xmlns:p14="http://schemas.microsoft.com/office/powerpoint/2010/main" xmlns="" val="2519826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Functions as Arguments</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2232211"/>
          </a:xfrm>
        </p:spPr>
        <p:txBody>
          <a:bodyPr>
            <a:normAutofit/>
          </a:bodyPr>
          <a:lstStyle/>
          <a:p>
            <a:pPr marL="0" indent="0">
              <a:buNone/>
            </a:pPr>
            <a:r>
              <a:rPr lang="en-US" sz="2400" dirty="0"/>
              <a:t>In Python, one function can become an argument for another function. This is useful in many </a:t>
            </a:r>
            <a:r>
              <a:rPr lang="en-US" sz="2400" dirty="0" err="1"/>
              <a:t>cases.In</a:t>
            </a:r>
            <a:r>
              <a:rPr lang="en-US" sz="2400" dirty="0"/>
              <a:t> other </a:t>
            </a:r>
            <a:r>
              <a:rPr lang="en-US" sz="2400" dirty="0" err="1"/>
              <a:t>words,higher</a:t>
            </a:r>
            <a:r>
              <a:rPr lang="en-US" sz="2400" dirty="0"/>
              <a:t> order functions can take functions as input params or return function as output or both.</a:t>
            </a:r>
          </a:p>
          <a:p>
            <a:pPr marL="0" indent="0">
              <a:buNone/>
            </a:pPr>
            <a:endParaRPr lang="en-US" sz="2400" dirty="0"/>
          </a:p>
        </p:txBody>
      </p:sp>
    </p:spTree>
    <p:extLst>
      <p:ext uri="{BB962C8B-B14F-4D97-AF65-F5344CB8AC3E}">
        <p14:creationId xmlns:p14="http://schemas.microsoft.com/office/powerpoint/2010/main" xmlns="" val="223773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algn="just">
              <a:buFont typeface="Wingdings" panose="05000000000000000000" pitchFamily="2" charset="2"/>
              <a:buChar char="Ø"/>
            </a:pPr>
            <a:r>
              <a:rPr lang="en-US" sz="2400" b="0" i="0" dirty="0">
                <a:solidFill>
                  <a:srgbClr val="383838"/>
                </a:solidFill>
                <a:effectLst/>
              </a:rPr>
              <a:t>When we try to execute a python program, the interpreter processed the source code and is converted into bytecode. Bytecodes are low-level codes understandable by the virtual machine. The bytecode is then executed line by line by the virtual machine</a:t>
            </a:r>
          </a:p>
          <a:p>
            <a:pPr algn="just">
              <a:buFont typeface="Wingdings" panose="05000000000000000000" pitchFamily="2" charset="2"/>
              <a:buChar char="Ø"/>
            </a:pPr>
            <a:r>
              <a:rPr lang="en-US" sz="2400" b="0" i="0" dirty="0">
                <a:solidFill>
                  <a:srgbClr val="383838"/>
                </a:solidFill>
                <a:effectLst/>
              </a:rPr>
              <a:t>As we know that converting a source code from one language to another is termed compilation, We can say that a python program is also compiled. But to create a bytecode and not a machine code. We can also say that the python program is first compiled to create the bytecode, and then the bytecode is executed line by line by the virtual machine.</a:t>
            </a:r>
            <a:endParaRPr lang="en-IN" sz="2400" dirty="0"/>
          </a:p>
        </p:txBody>
      </p:sp>
    </p:spTree>
    <p:extLst>
      <p:ext uri="{BB962C8B-B14F-4D97-AF65-F5344CB8AC3E}">
        <p14:creationId xmlns:p14="http://schemas.microsoft.com/office/powerpoint/2010/main" xmlns="" val="4112450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Functions as Arguments</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446058"/>
          </a:xfrm>
        </p:spPr>
        <p:txBody>
          <a:bodyPr>
            <a:normAutofit/>
          </a:bodyPr>
          <a:lstStyle/>
          <a:p>
            <a:pPr marL="0" indent="0">
              <a:buNone/>
            </a:pPr>
            <a:r>
              <a:rPr lang="en-US" sz="2600" b="1" dirty="0">
                <a:solidFill>
                  <a:schemeClr val="bg2">
                    <a:lumMod val="10000"/>
                  </a:schemeClr>
                </a:solidFill>
              </a:rPr>
              <a:t>Use Lambda function with Python higher-order functions</a:t>
            </a:r>
          </a:p>
          <a:p>
            <a:pPr marL="0" indent="0">
              <a:buNone/>
            </a:pPr>
            <a:r>
              <a:rPr lang="en-US" sz="2400" dirty="0">
                <a:solidFill>
                  <a:schemeClr val="bg2">
                    <a:lumMod val="10000"/>
                  </a:schemeClr>
                </a:solidFill>
              </a:rPr>
              <a:t>Lambda functions are normally combined with Python higher-order function.</a:t>
            </a:r>
          </a:p>
          <a:p>
            <a:pPr marL="0" indent="0">
              <a:buNone/>
            </a:pPr>
            <a:r>
              <a:rPr lang="en-US" sz="2400" b="1" dirty="0">
                <a:solidFill>
                  <a:schemeClr val="bg2">
                    <a:lumMod val="10000"/>
                  </a:schemeClr>
                </a:solidFill>
                <a:latin typeface="Bell MT" panose="02020503060305020303" pitchFamily="18" charset="0"/>
              </a:rPr>
              <a:t>A higher-order function is a function that does at least one of the following: a) takes one or more functions as arguments. b) returns a function as its result.</a:t>
            </a:r>
          </a:p>
          <a:p>
            <a:pPr marL="0" indent="0">
              <a:buNone/>
            </a:pPr>
            <a:endParaRPr lang="en-US" sz="2400" dirty="0">
              <a:solidFill>
                <a:schemeClr val="bg2">
                  <a:lumMod val="10000"/>
                </a:schemeClr>
              </a:solidFill>
            </a:endParaRPr>
          </a:p>
          <a:p>
            <a:pPr marL="0" indent="0">
              <a:buNone/>
            </a:pPr>
            <a:r>
              <a:rPr lang="en-US" sz="2400" dirty="0">
                <a:solidFill>
                  <a:schemeClr val="bg2">
                    <a:lumMod val="10000"/>
                  </a:schemeClr>
                </a:solidFill>
              </a:rPr>
              <a:t>In Python, there are a couple of built-in higher-order functions like map, filter, reduce, sorted, sum, any, all. Among them, map, filter, and reduce are being used most often with lambda functions.</a:t>
            </a:r>
          </a:p>
        </p:txBody>
      </p:sp>
    </p:spTree>
    <p:extLst>
      <p:ext uri="{BB962C8B-B14F-4D97-AF65-F5344CB8AC3E}">
        <p14:creationId xmlns:p14="http://schemas.microsoft.com/office/powerpoint/2010/main" xmlns="" val="3355969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100" b="1" dirty="0">
                <a:solidFill>
                  <a:schemeClr val="bg2">
                    <a:lumMod val="10000"/>
                  </a:schemeClr>
                </a:solidFill>
                <a:latin typeface="+mn-lt"/>
              </a:rPr>
              <a:t>Use Lambda function with Python higher-order functions</a:t>
            </a:r>
            <a:r>
              <a:rPr lang="en-US" sz="3600" b="1" dirty="0">
                <a:solidFill>
                  <a:schemeClr val="bg2">
                    <a:lumMod val="10000"/>
                  </a:schemeClr>
                </a:solidFill>
              </a:rPr>
              <a:t/>
            </a:r>
            <a:br>
              <a:rPr lang="en-US" sz="3600" b="1" dirty="0">
                <a:solidFill>
                  <a:schemeClr val="bg2">
                    <a:lumMod val="10000"/>
                  </a:schemeClr>
                </a:solidFill>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446058"/>
          </a:xfrm>
        </p:spPr>
        <p:txBody>
          <a:bodyPr>
            <a:normAutofit fontScale="77500" lnSpcReduction="20000"/>
          </a:bodyPr>
          <a:lstStyle/>
          <a:p>
            <a:pPr marL="0" indent="0">
              <a:buNone/>
            </a:pPr>
            <a:r>
              <a:rPr lang="en-US" sz="2400" b="1" dirty="0">
                <a:solidFill>
                  <a:schemeClr val="bg2">
                    <a:lumMod val="10000"/>
                  </a:schemeClr>
                </a:solidFill>
              </a:rPr>
              <a:t>Map</a:t>
            </a:r>
          </a:p>
          <a:p>
            <a:pPr marL="0" indent="0">
              <a:buNone/>
            </a:pPr>
            <a:r>
              <a:rPr lang="en-US" sz="2600" dirty="0">
                <a:solidFill>
                  <a:schemeClr val="bg2">
                    <a:lumMod val="10000"/>
                  </a:schemeClr>
                </a:solidFill>
              </a:rPr>
              <a:t>map() function takes 2 arguments: an input mapping function and an </a:t>
            </a:r>
            <a:r>
              <a:rPr lang="en-US" sz="2600" dirty="0" err="1">
                <a:solidFill>
                  <a:schemeClr val="bg2">
                    <a:lumMod val="10000"/>
                  </a:schemeClr>
                </a:solidFill>
              </a:rPr>
              <a:t>iterable</a:t>
            </a:r>
            <a:r>
              <a:rPr lang="en-US" sz="2600" dirty="0">
                <a:solidFill>
                  <a:schemeClr val="bg2">
                    <a:lumMod val="10000"/>
                  </a:schemeClr>
                </a:solidFill>
              </a:rPr>
              <a:t>. The mapping function will be applied to each element in the </a:t>
            </a:r>
            <a:r>
              <a:rPr lang="en-US" sz="2600" dirty="0" err="1">
                <a:solidFill>
                  <a:schemeClr val="bg2">
                    <a:lumMod val="10000"/>
                  </a:schemeClr>
                </a:solidFill>
              </a:rPr>
              <a:t>iterable</a:t>
            </a:r>
            <a:r>
              <a:rPr lang="en-US" sz="2600" dirty="0">
                <a:solidFill>
                  <a:schemeClr val="bg2">
                    <a:lumMod val="10000"/>
                  </a:schemeClr>
                </a:solidFill>
              </a:rPr>
              <a:t>. map() function returns an iterator containing the mapped elements.</a:t>
            </a:r>
          </a:p>
          <a:p>
            <a:pPr marL="0" indent="0">
              <a:buNone/>
            </a:pPr>
            <a:endParaRPr lang="en-US" sz="2600" dirty="0">
              <a:solidFill>
                <a:schemeClr val="bg2">
                  <a:lumMod val="10000"/>
                </a:schemeClr>
              </a:solidFill>
            </a:endParaRPr>
          </a:p>
          <a:p>
            <a:pPr marL="0" indent="0">
              <a:buNone/>
            </a:pPr>
            <a:r>
              <a:rPr lang="en-US" sz="2600" dirty="0">
                <a:solidFill>
                  <a:schemeClr val="bg2">
                    <a:lumMod val="10000"/>
                  </a:schemeClr>
                </a:solidFill>
              </a:rPr>
              <a:t>The mapping function can be represented using a clean and short lambda function.</a:t>
            </a:r>
          </a:p>
          <a:p>
            <a:pPr marL="0" indent="0">
              <a:buNone/>
            </a:pPr>
            <a:endParaRPr lang="en-US" dirty="0">
              <a:solidFill>
                <a:schemeClr val="bg2">
                  <a:lumMod val="10000"/>
                </a:schemeClr>
              </a:solidFill>
              <a:latin typeface="Bell MT" panose="02020503060305020303" pitchFamily="18" charset="0"/>
            </a:endParaRPr>
          </a:p>
          <a:p>
            <a:pPr marL="0" indent="0">
              <a:buNone/>
            </a:pPr>
            <a:r>
              <a:rPr lang="en-US" dirty="0">
                <a:solidFill>
                  <a:schemeClr val="bg2">
                    <a:lumMod val="10000"/>
                  </a:schemeClr>
                </a:solidFill>
                <a:latin typeface="Bell MT" panose="02020503060305020303" pitchFamily="18" charset="0"/>
              </a:rPr>
              <a:t>def mapping(x):</a:t>
            </a:r>
          </a:p>
          <a:p>
            <a:pPr marL="0" indent="0">
              <a:buNone/>
            </a:pPr>
            <a:r>
              <a:rPr lang="en-US" dirty="0">
                <a:solidFill>
                  <a:schemeClr val="bg2">
                    <a:lumMod val="10000"/>
                  </a:schemeClr>
                </a:solidFill>
                <a:latin typeface="Bell MT" panose="02020503060305020303" pitchFamily="18" charset="0"/>
              </a:rPr>
              <a:t>  return x**2</a:t>
            </a:r>
          </a:p>
          <a:p>
            <a:pPr marL="0" indent="0">
              <a:buNone/>
            </a:pPr>
            <a:endParaRPr lang="en-US" dirty="0">
              <a:solidFill>
                <a:schemeClr val="bg2">
                  <a:lumMod val="10000"/>
                </a:schemeClr>
              </a:solidFill>
              <a:latin typeface="Bell MT" panose="02020503060305020303" pitchFamily="18" charset="0"/>
            </a:endParaRPr>
          </a:p>
          <a:p>
            <a:pPr marL="0" indent="0">
              <a:buNone/>
            </a:pPr>
            <a:r>
              <a:rPr lang="en-US" dirty="0" err="1">
                <a:solidFill>
                  <a:schemeClr val="bg2">
                    <a:lumMod val="10000"/>
                  </a:schemeClr>
                </a:solidFill>
                <a:latin typeface="Bell MT" panose="02020503060305020303" pitchFamily="18" charset="0"/>
              </a:rPr>
              <a:t>mapped_def</a:t>
            </a:r>
            <a:r>
              <a:rPr lang="en-US" dirty="0">
                <a:solidFill>
                  <a:schemeClr val="bg2">
                    <a:lumMod val="10000"/>
                  </a:schemeClr>
                </a:solidFill>
                <a:latin typeface="Bell MT" panose="02020503060305020303" pitchFamily="18" charset="0"/>
              </a:rPr>
              <a:t> = list(map(mapping, [1,2,3]))</a:t>
            </a:r>
          </a:p>
          <a:p>
            <a:pPr marL="0" indent="0">
              <a:buNone/>
            </a:pPr>
            <a:r>
              <a:rPr lang="en-US" dirty="0">
                <a:solidFill>
                  <a:schemeClr val="bg2">
                    <a:lumMod val="10000"/>
                  </a:schemeClr>
                </a:solidFill>
                <a:latin typeface="Bell MT" panose="02020503060305020303" pitchFamily="18" charset="0"/>
              </a:rPr>
              <a:t>print(</a:t>
            </a:r>
            <a:r>
              <a:rPr lang="en-US" dirty="0" err="1">
                <a:solidFill>
                  <a:schemeClr val="bg2">
                    <a:lumMod val="10000"/>
                  </a:schemeClr>
                </a:solidFill>
                <a:latin typeface="Bell MT" panose="02020503060305020303" pitchFamily="18" charset="0"/>
              </a:rPr>
              <a:t>mapped_def</a:t>
            </a:r>
            <a:r>
              <a:rPr lang="en-US" dirty="0">
                <a:solidFill>
                  <a:schemeClr val="bg2">
                    <a:lumMod val="10000"/>
                  </a:schemeClr>
                </a:solidFill>
                <a:latin typeface="Bell MT" panose="02020503060305020303" pitchFamily="18" charset="0"/>
              </a:rPr>
              <a:t>)</a:t>
            </a:r>
          </a:p>
          <a:p>
            <a:pPr marL="0" indent="0">
              <a:buNone/>
            </a:pPr>
            <a:r>
              <a:rPr lang="en-US" dirty="0">
                <a:solidFill>
                  <a:schemeClr val="bg2">
                    <a:lumMod val="10000"/>
                  </a:schemeClr>
                </a:solidFill>
                <a:latin typeface="Bell MT" panose="02020503060305020303" pitchFamily="18" charset="0"/>
              </a:rPr>
              <a:t># [1,4,9]</a:t>
            </a:r>
          </a:p>
          <a:p>
            <a:pPr marL="0" indent="0">
              <a:buNone/>
            </a:pPr>
            <a:r>
              <a:rPr lang="en-US" dirty="0" err="1">
                <a:solidFill>
                  <a:schemeClr val="bg2">
                    <a:lumMod val="10000"/>
                  </a:schemeClr>
                </a:solidFill>
                <a:latin typeface="Bell MT" panose="02020503060305020303" pitchFamily="18" charset="0"/>
              </a:rPr>
              <a:t>mapped_lambda</a:t>
            </a:r>
            <a:r>
              <a:rPr lang="en-US" dirty="0">
                <a:solidFill>
                  <a:schemeClr val="bg2">
                    <a:lumMod val="10000"/>
                  </a:schemeClr>
                </a:solidFill>
                <a:latin typeface="Bell MT" panose="02020503060305020303" pitchFamily="18" charset="0"/>
              </a:rPr>
              <a:t> = list(map(lambda x:x**2, [1,2,3]))</a:t>
            </a:r>
          </a:p>
          <a:p>
            <a:pPr marL="0" indent="0">
              <a:buNone/>
            </a:pPr>
            <a:r>
              <a:rPr lang="en-US" dirty="0">
                <a:solidFill>
                  <a:schemeClr val="bg2">
                    <a:lumMod val="10000"/>
                  </a:schemeClr>
                </a:solidFill>
                <a:latin typeface="Bell MT" panose="02020503060305020303" pitchFamily="18" charset="0"/>
              </a:rPr>
              <a:t>print(</a:t>
            </a:r>
            <a:r>
              <a:rPr lang="en-US" dirty="0" err="1">
                <a:solidFill>
                  <a:schemeClr val="bg2">
                    <a:lumMod val="10000"/>
                  </a:schemeClr>
                </a:solidFill>
                <a:latin typeface="Bell MT" panose="02020503060305020303" pitchFamily="18" charset="0"/>
              </a:rPr>
              <a:t>mapped_lambda</a:t>
            </a:r>
            <a:r>
              <a:rPr lang="en-US" dirty="0">
                <a:solidFill>
                  <a:schemeClr val="bg2">
                    <a:lumMod val="10000"/>
                  </a:schemeClr>
                </a:solidFill>
                <a:latin typeface="Bell MT" panose="02020503060305020303" pitchFamily="18" charset="0"/>
              </a:rPr>
              <a:t>)</a:t>
            </a:r>
          </a:p>
          <a:p>
            <a:pPr marL="0" indent="0">
              <a:buNone/>
            </a:pPr>
            <a:r>
              <a:rPr lang="en-US" dirty="0">
                <a:solidFill>
                  <a:schemeClr val="bg2">
                    <a:lumMod val="10000"/>
                  </a:schemeClr>
                </a:solidFill>
                <a:latin typeface="Bell MT" panose="02020503060305020303" pitchFamily="18" charset="0"/>
              </a:rPr>
              <a:t># [1,4,9]</a:t>
            </a:r>
          </a:p>
        </p:txBody>
      </p:sp>
    </p:spTree>
    <p:extLst>
      <p:ext uri="{BB962C8B-B14F-4D97-AF65-F5344CB8AC3E}">
        <p14:creationId xmlns:p14="http://schemas.microsoft.com/office/powerpoint/2010/main" xmlns="" val="5368369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100" b="1" dirty="0">
                <a:solidFill>
                  <a:schemeClr val="bg2">
                    <a:lumMod val="10000"/>
                  </a:schemeClr>
                </a:solidFill>
                <a:latin typeface="+mn-lt"/>
              </a:rPr>
              <a:t>Use Lambda function with Python higher-order functions</a:t>
            </a:r>
            <a:r>
              <a:rPr lang="en-US" sz="3600" b="1" dirty="0">
                <a:solidFill>
                  <a:schemeClr val="bg2">
                    <a:lumMod val="10000"/>
                  </a:schemeClr>
                </a:solidFill>
              </a:rPr>
              <a:t/>
            </a:r>
            <a:br>
              <a:rPr lang="en-US" sz="3600" b="1" dirty="0">
                <a:solidFill>
                  <a:schemeClr val="bg2">
                    <a:lumMod val="10000"/>
                  </a:schemeClr>
                </a:solidFill>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446058"/>
          </a:xfrm>
        </p:spPr>
        <p:txBody>
          <a:bodyPr>
            <a:normAutofit fontScale="77500" lnSpcReduction="20000"/>
          </a:bodyPr>
          <a:lstStyle/>
          <a:p>
            <a:pPr marL="0" indent="0">
              <a:buNone/>
            </a:pPr>
            <a:r>
              <a:rPr lang="en-US" sz="4000" b="1" dirty="0">
                <a:solidFill>
                  <a:schemeClr val="bg2">
                    <a:lumMod val="10000"/>
                  </a:schemeClr>
                </a:solidFill>
              </a:rPr>
              <a:t>Filter</a:t>
            </a:r>
          </a:p>
          <a:p>
            <a:pPr marL="0" indent="0">
              <a:buNone/>
            </a:pPr>
            <a:endParaRPr lang="en-US" sz="2400" b="1" dirty="0">
              <a:solidFill>
                <a:schemeClr val="bg2">
                  <a:lumMod val="10000"/>
                </a:schemeClr>
              </a:solidFill>
            </a:endParaRPr>
          </a:p>
          <a:p>
            <a:pPr marL="0" indent="0">
              <a:buNone/>
            </a:pPr>
            <a:r>
              <a:rPr lang="en-US" sz="3100" dirty="0">
                <a:solidFill>
                  <a:schemeClr val="bg2">
                    <a:lumMod val="10000"/>
                  </a:schemeClr>
                </a:solidFill>
              </a:rPr>
              <a:t>filter() function takes the same arguments as map(): an input filtering function and an </a:t>
            </a:r>
            <a:r>
              <a:rPr lang="en-US" sz="3100" dirty="0" err="1">
                <a:solidFill>
                  <a:schemeClr val="bg2">
                    <a:lumMod val="10000"/>
                  </a:schemeClr>
                </a:solidFill>
              </a:rPr>
              <a:t>iterable</a:t>
            </a:r>
            <a:r>
              <a:rPr lang="en-US" sz="3100" dirty="0">
                <a:solidFill>
                  <a:schemeClr val="bg2">
                    <a:lumMod val="10000"/>
                  </a:schemeClr>
                </a:solidFill>
              </a:rPr>
              <a:t>. The filtering function will be applied to each element and filter() function returns an iterator containing the filtered elements.</a:t>
            </a:r>
          </a:p>
          <a:p>
            <a:pPr marL="0" indent="0">
              <a:buNone/>
            </a:pPr>
            <a:endParaRPr lang="en-US" sz="3100" dirty="0">
              <a:solidFill>
                <a:schemeClr val="bg2">
                  <a:lumMod val="10000"/>
                </a:schemeClr>
              </a:solidFill>
            </a:endParaRPr>
          </a:p>
          <a:p>
            <a:pPr marL="0" indent="0">
              <a:buNone/>
            </a:pPr>
            <a:r>
              <a:rPr lang="en-US" sz="3100" dirty="0">
                <a:solidFill>
                  <a:schemeClr val="bg2">
                    <a:lumMod val="10000"/>
                  </a:schemeClr>
                </a:solidFill>
              </a:rPr>
              <a:t>Here is an example to filter even numbers using def function and lambda function.</a:t>
            </a:r>
          </a:p>
          <a:p>
            <a:pPr marL="0" indent="0">
              <a:buNone/>
            </a:pPr>
            <a:endParaRPr lang="en-US" sz="3100" dirty="0">
              <a:solidFill>
                <a:schemeClr val="bg2">
                  <a:lumMod val="10000"/>
                </a:schemeClr>
              </a:solidFill>
            </a:endParaRPr>
          </a:p>
          <a:p>
            <a:pPr marL="0" indent="0">
              <a:buNone/>
            </a:pPr>
            <a:r>
              <a:rPr lang="en-US" dirty="0">
                <a:solidFill>
                  <a:schemeClr val="bg2">
                    <a:lumMod val="10000"/>
                  </a:schemeClr>
                </a:solidFill>
                <a:latin typeface="Bell MT" panose="02020503060305020303" pitchFamily="18" charset="0"/>
              </a:rPr>
              <a:t>def </a:t>
            </a:r>
            <a:r>
              <a:rPr lang="en-US" dirty="0" err="1">
                <a:solidFill>
                  <a:schemeClr val="bg2">
                    <a:lumMod val="10000"/>
                  </a:schemeClr>
                </a:solidFill>
                <a:latin typeface="Bell MT" panose="02020503060305020303" pitchFamily="18" charset="0"/>
              </a:rPr>
              <a:t>filter_func</a:t>
            </a:r>
            <a:r>
              <a:rPr lang="en-US" dirty="0">
                <a:solidFill>
                  <a:schemeClr val="bg2">
                    <a:lumMod val="10000"/>
                  </a:schemeClr>
                </a:solidFill>
                <a:latin typeface="Bell MT" panose="02020503060305020303" pitchFamily="18" charset="0"/>
              </a:rPr>
              <a:t>(x):</a:t>
            </a:r>
          </a:p>
          <a:p>
            <a:pPr marL="0" indent="0">
              <a:buNone/>
            </a:pPr>
            <a:r>
              <a:rPr lang="en-US" dirty="0">
                <a:solidFill>
                  <a:schemeClr val="bg2">
                    <a:lumMod val="10000"/>
                  </a:schemeClr>
                </a:solidFill>
                <a:latin typeface="Bell MT" panose="02020503060305020303" pitchFamily="18" charset="0"/>
              </a:rPr>
              <a:t>    return x % 2 == 0</a:t>
            </a:r>
          </a:p>
          <a:p>
            <a:pPr marL="0" indent="0">
              <a:buNone/>
            </a:pPr>
            <a:endParaRPr lang="en-US" dirty="0">
              <a:solidFill>
                <a:schemeClr val="bg2">
                  <a:lumMod val="10000"/>
                </a:schemeClr>
              </a:solidFill>
              <a:latin typeface="Bell MT" panose="02020503060305020303" pitchFamily="18" charset="0"/>
            </a:endParaRPr>
          </a:p>
          <a:p>
            <a:pPr marL="0" indent="0">
              <a:buNone/>
            </a:pPr>
            <a:r>
              <a:rPr lang="en-US" dirty="0" err="1">
                <a:solidFill>
                  <a:schemeClr val="bg2">
                    <a:lumMod val="10000"/>
                  </a:schemeClr>
                </a:solidFill>
                <a:latin typeface="Bell MT" panose="02020503060305020303" pitchFamily="18" charset="0"/>
              </a:rPr>
              <a:t>filter_def</a:t>
            </a:r>
            <a:r>
              <a:rPr lang="en-US" dirty="0">
                <a:solidFill>
                  <a:schemeClr val="bg2">
                    <a:lumMod val="10000"/>
                  </a:schemeClr>
                </a:solidFill>
                <a:latin typeface="Bell MT" panose="02020503060305020303" pitchFamily="18" charset="0"/>
              </a:rPr>
              <a:t> = list(filter(</a:t>
            </a:r>
            <a:r>
              <a:rPr lang="en-US" dirty="0" err="1">
                <a:solidFill>
                  <a:schemeClr val="bg2">
                    <a:lumMod val="10000"/>
                  </a:schemeClr>
                </a:solidFill>
                <a:latin typeface="Bell MT" panose="02020503060305020303" pitchFamily="18" charset="0"/>
              </a:rPr>
              <a:t>filter_func</a:t>
            </a:r>
            <a:r>
              <a:rPr lang="en-US" dirty="0">
                <a:solidFill>
                  <a:schemeClr val="bg2">
                    <a:lumMod val="10000"/>
                  </a:schemeClr>
                </a:solidFill>
                <a:latin typeface="Bell MT" panose="02020503060305020303" pitchFamily="18" charset="0"/>
              </a:rPr>
              <a:t>, [1, 2, 3]))</a:t>
            </a:r>
          </a:p>
          <a:p>
            <a:pPr marL="0" indent="0">
              <a:buNone/>
            </a:pPr>
            <a:r>
              <a:rPr lang="en-US" dirty="0">
                <a:solidFill>
                  <a:schemeClr val="bg2">
                    <a:lumMod val="10000"/>
                  </a:schemeClr>
                </a:solidFill>
                <a:latin typeface="Bell MT" panose="02020503060305020303" pitchFamily="18" charset="0"/>
              </a:rPr>
              <a:t>print(</a:t>
            </a:r>
            <a:r>
              <a:rPr lang="en-US" dirty="0" err="1">
                <a:solidFill>
                  <a:schemeClr val="bg2">
                    <a:lumMod val="10000"/>
                  </a:schemeClr>
                </a:solidFill>
                <a:latin typeface="Bell MT" panose="02020503060305020303" pitchFamily="18" charset="0"/>
              </a:rPr>
              <a:t>filter_def</a:t>
            </a:r>
            <a:r>
              <a:rPr lang="en-US" dirty="0">
                <a:solidFill>
                  <a:schemeClr val="bg2">
                    <a:lumMod val="10000"/>
                  </a:schemeClr>
                </a:solidFill>
                <a:latin typeface="Bell MT" panose="02020503060305020303" pitchFamily="18" charset="0"/>
              </a:rPr>
              <a:t>)</a:t>
            </a:r>
          </a:p>
          <a:p>
            <a:pPr marL="0" indent="0">
              <a:buNone/>
            </a:pPr>
            <a:r>
              <a:rPr lang="en-US" dirty="0" err="1">
                <a:solidFill>
                  <a:schemeClr val="bg2">
                    <a:lumMod val="10000"/>
                  </a:schemeClr>
                </a:solidFill>
                <a:latin typeface="Bell MT" panose="02020503060305020303" pitchFamily="18" charset="0"/>
              </a:rPr>
              <a:t>filter_lambda</a:t>
            </a:r>
            <a:r>
              <a:rPr lang="en-US" dirty="0">
                <a:solidFill>
                  <a:schemeClr val="bg2">
                    <a:lumMod val="10000"/>
                  </a:schemeClr>
                </a:solidFill>
                <a:latin typeface="Bell MT" panose="02020503060305020303" pitchFamily="18" charset="0"/>
              </a:rPr>
              <a:t> = list(filter(lambda x: x % 2 == 0, [1, 2, 3]))</a:t>
            </a:r>
          </a:p>
          <a:p>
            <a:pPr marL="0" indent="0">
              <a:buNone/>
            </a:pPr>
            <a:r>
              <a:rPr lang="en-US" dirty="0">
                <a:solidFill>
                  <a:schemeClr val="bg2">
                    <a:lumMod val="10000"/>
                  </a:schemeClr>
                </a:solidFill>
                <a:latin typeface="Bell MT" panose="02020503060305020303" pitchFamily="18" charset="0"/>
              </a:rPr>
              <a:t>print(</a:t>
            </a:r>
            <a:r>
              <a:rPr lang="en-US" dirty="0" err="1">
                <a:solidFill>
                  <a:schemeClr val="bg2">
                    <a:lumMod val="10000"/>
                  </a:schemeClr>
                </a:solidFill>
                <a:latin typeface="Bell MT" panose="02020503060305020303" pitchFamily="18" charset="0"/>
              </a:rPr>
              <a:t>filter_lambda</a:t>
            </a:r>
            <a:r>
              <a:rPr lang="en-US" dirty="0">
                <a:solidFill>
                  <a:schemeClr val="bg2">
                    <a:lumMod val="10000"/>
                  </a:schemeClr>
                </a:solidFill>
                <a:latin typeface="Bell MT" panose="02020503060305020303" pitchFamily="18" charset="0"/>
              </a:rPr>
              <a:t>)</a:t>
            </a:r>
          </a:p>
        </p:txBody>
      </p:sp>
    </p:spTree>
    <p:extLst>
      <p:ext uri="{BB962C8B-B14F-4D97-AF65-F5344CB8AC3E}">
        <p14:creationId xmlns:p14="http://schemas.microsoft.com/office/powerpoint/2010/main" xmlns="" val="15298060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100" b="1" dirty="0">
                <a:solidFill>
                  <a:schemeClr val="bg2">
                    <a:lumMod val="10000"/>
                  </a:schemeClr>
                </a:solidFill>
                <a:latin typeface="+mn-lt"/>
              </a:rPr>
              <a:t>Use Lambda function with Python higher-order functions</a:t>
            </a:r>
            <a:r>
              <a:rPr lang="en-US" sz="3600" b="1" dirty="0">
                <a:solidFill>
                  <a:schemeClr val="bg2">
                    <a:lumMod val="10000"/>
                  </a:schemeClr>
                </a:solidFill>
              </a:rPr>
              <a:t/>
            </a:r>
            <a:br>
              <a:rPr lang="en-US" sz="3600" b="1" dirty="0">
                <a:solidFill>
                  <a:schemeClr val="bg2">
                    <a:lumMod val="10000"/>
                  </a:schemeClr>
                </a:solidFill>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00953"/>
            <a:ext cx="10515600" cy="5741894"/>
          </a:xfrm>
        </p:spPr>
        <p:txBody>
          <a:bodyPr>
            <a:normAutofit/>
          </a:bodyPr>
          <a:lstStyle/>
          <a:p>
            <a:pPr marL="0" indent="0">
              <a:buNone/>
            </a:pPr>
            <a:r>
              <a:rPr lang="en-US" sz="2400" b="1" dirty="0">
                <a:solidFill>
                  <a:schemeClr val="bg2">
                    <a:lumMod val="10000"/>
                  </a:schemeClr>
                </a:solidFill>
              </a:rPr>
              <a:t>Reduce</a:t>
            </a:r>
          </a:p>
          <a:p>
            <a:pPr marL="0" indent="0">
              <a:buNone/>
            </a:pPr>
            <a:endParaRPr lang="en-US" sz="2400" b="1" dirty="0">
              <a:solidFill>
                <a:schemeClr val="bg2">
                  <a:lumMod val="10000"/>
                </a:schemeClr>
              </a:solidFill>
            </a:endParaRPr>
          </a:p>
          <a:p>
            <a:pPr marL="0" indent="0">
              <a:buNone/>
            </a:pPr>
            <a:r>
              <a:rPr lang="en-US" sz="2400" dirty="0">
                <a:solidFill>
                  <a:schemeClr val="bg2">
                    <a:lumMod val="10000"/>
                  </a:schemeClr>
                </a:solidFill>
              </a:rPr>
              <a:t>reduce() function is from Python built-in module </a:t>
            </a:r>
            <a:r>
              <a:rPr lang="en-US" sz="2400" dirty="0" err="1">
                <a:solidFill>
                  <a:schemeClr val="bg2">
                    <a:lumMod val="10000"/>
                  </a:schemeClr>
                </a:solidFill>
              </a:rPr>
              <a:t>functools</a:t>
            </a:r>
            <a:r>
              <a:rPr lang="en-US" sz="2400" dirty="0">
                <a:solidFill>
                  <a:schemeClr val="bg2">
                    <a:lumMod val="10000"/>
                  </a:schemeClr>
                </a:solidFill>
              </a:rPr>
              <a:t>. What it essentially does is to cumulatively apply a function to all the elements in an </a:t>
            </a:r>
            <a:r>
              <a:rPr lang="en-US" sz="2400" dirty="0" err="1">
                <a:solidFill>
                  <a:schemeClr val="bg2">
                    <a:lumMod val="10000"/>
                  </a:schemeClr>
                </a:solidFill>
              </a:rPr>
              <a:t>iterable</a:t>
            </a:r>
            <a:r>
              <a:rPr lang="en-US" sz="2400" dirty="0">
                <a:solidFill>
                  <a:schemeClr val="bg2">
                    <a:lumMod val="10000"/>
                  </a:schemeClr>
                </a:solidFill>
              </a:rPr>
              <a:t>, and generate a single value. reduce() function takes 3 arguments: an input function, an </a:t>
            </a:r>
            <a:r>
              <a:rPr lang="en-US" sz="2400" dirty="0" err="1">
                <a:solidFill>
                  <a:schemeClr val="bg2">
                    <a:lumMod val="10000"/>
                  </a:schemeClr>
                </a:solidFill>
              </a:rPr>
              <a:t>iterable</a:t>
            </a:r>
            <a:r>
              <a:rPr lang="en-US" sz="2400" dirty="0">
                <a:solidFill>
                  <a:schemeClr val="bg2">
                    <a:lumMod val="10000"/>
                  </a:schemeClr>
                </a:solidFill>
              </a:rPr>
              <a:t> and an optional initializer.</a:t>
            </a:r>
          </a:p>
          <a:p>
            <a:pPr marL="0" indent="0">
              <a:buNone/>
            </a:pPr>
            <a:r>
              <a:rPr lang="en-US" dirty="0">
                <a:solidFill>
                  <a:schemeClr val="bg2">
                    <a:lumMod val="10000"/>
                  </a:schemeClr>
                </a:solidFill>
                <a:latin typeface="Bell MT" panose="02020503060305020303" pitchFamily="18" charset="0"/>
              </a:rPr>
              <a:t>def sum(x, y):</a:t>
            </a:r>
          </a:p>
          <a:p>
            <a:pPr marL="0" indent="0">
              <a:buNone/>
            </a:pPr>
            <a:r>
              <a:rPr lang="en-US" dirty="0">
                <a:solidFill>
                  <a:schemeClr val="bg2">
                    <a:lumMod val="10000"/>
                  </a:schemeClr>
                </a:solidFill>
                <a:latin typeface="Bell MT" panose="02020503060305020303" pitchFamily="18" charset="0"/>
              </a:rPr>
              <a:t>    return x + y</a:t>
            </a:r>
          </a:p>
          <a:p>
            <a:pPr marL="0" indent="0">
              <a:buNone/>
            </a:pPr>
            <a:r>
              <a:rPr lang="en-US" dirty="0">
                <a:solidFill>
                  <a:schemeClr val="bg2">
                    <a:lumMod val="10000"/>
                  </a:schemeClr>
                </a:solidFill>
                <a:latin typeface="Bell MT" panose="02020503060305020303" pitchFamily="18" charset="0"/>
              </a:rPr>
              <a:t>  </a:t>
            </a:r>
          </a:p>
          <a:p>
            <a:pPr marL="0" indent="0">
              <a:buNone/>
            </a:pPr>
            <a:r>
              <a:rPr lang="en-US" dirty="0">
                <a:solidFill>
                  <a:schemeClr val="bg2">
                    <a:lumMod val="10000"/>
                  </a:schemeClr>
                </a:solidFill>
                <a:latin typeface="Bell MT" panose="02020503060305020303" pitchFamily="18" charset="0"/>
              </a:rPr>
              <a:t>print(reduce(sum, [1, 2, 3]))</a:t>
            </a:r>
          </a:p>
          <a:p>
            <a:pPr marL="0" indent="0">
              <a:buNone/>
            </a:pPr>
            <a:r>
              <a:rPr lang="en-US" dirty="0">
                <a:solidFill>
                  <a:schemeClr val="bg2">
                    <a:lumMod val="10000"/>
                  </a:schemeClr>
                </a:solidFill>
                <a:latin typeface="Bell MT" panose="02020503060305020303" pitchFamily="18" charset="0"/>
              </a:rPr>
              <a:t>print(reduce(lambda x, y: x + y, [1, 2, 3]))</a:t>
            </a:r>
          </a:p>
          <a:p>
            <a:pPr marL="0" indent="0">
              <a:buNone/>
            </a:pPr>
            <a:endParaRPr lang="en-US" dirty="0">
              <a:solidFill>
                <a:schemeClr val="bg2">
                  <a:lumMod val="10000"/>
                </a:schemeClr>
              </a:solidFill>
              <a:latin typeface="Bell MT" panose="02020503060305020303" pitchFamily="18" charset="0"/>
            </a:endParaRPr>
          </a:p>
        </p:txBody>
      </p:sp>
    </p:spTree>
    <p:extLst>
      <p:ext uri="{BB962C8B-B14F-4D97-AF65-F5344CB8AC3E}">
        <p14:creationId xmlns:p14="http://schemas.microsoft.com/office/powerpoint/2010/main" xmlns="" val="40414091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70646"/>
            <a:ext cx="10515600" cy="537883"/>
          </a:xfrm>
        </p:spPr>
        <p:txBody>
          <a:bodyPr>
            <a:normAutofit fontScale="90000"/>
          </a:bodyPr>
          <a:lstStyle/>
          <a:p>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201706"/>
            <a:ext cx="10515600" cy="3227294"/>
          </a:xfrm>
        </p:spPr>
        <p:txBody>
          <a:bodyPr>
            <a:normAutofit/>
          </a:bodyPr>
          <a:lstStyle/>
          <a:p>
            <a:pPr marL="0" indent="0">
              <a:buNone/>
            </a:pPr>
            <a:r>
              <a:rPr lang="en-US" sz="3200" b="1" dirty="0"/>
              <a:t>Lambda function assignment</a:t>
            </a:r>
          </a:p>
          <a:p>
            <a:pPr marL="0" indent="0">
              <a:buNone/>
            </a:pPr>
            <a:r>
              <a:rPr lang="en-US" sz="2400" dirty="0"/>
              <a:t>1.Write a lambda function to double the elements of a given </a:t>
            </a:r>
            <a:r>
              <a:rPr lang="en-US" sz="2400" dirty="0" err="1"/>
              <a:t>list.Use</a:t>
            </a:r>
            <a:r>
              <a:rPr lang="en-US" sz="2400" dirty="0"/>
              <a:t> map() function.</a:t>
            </a:r>
          </a:p>
          <a:p>
            <a:pPr marL="0" indent="0">
              <a:buNone/>
            </a:pPr>
            <a:r>
              <a:rPr lang="en-US" sz="2400" dirty="0"/>
              <a:t>2. Write a lambda to filter elements greater than 10 from a given </a:t>
            </a:r>
            <a:r>
              <a:rPr lang="en-US" sz="2400" dirty="0" err="1"/>
              <a:t>list.Use</a:t>
            </a:r>
            <a:r>
              <a:rPr lang="en-US" sz="2400" dirty="0"/>
              <a:t> filter() function.</a:t>
            </a:r>
          </a:p>
          <a:p>
            <a:pPr marL="0" indent="0">
              <a:buNone/>
            </a:pPr>
            <a:r>
              <a:rPr lang="en-US" sz="2400" dirty="0"/>
              <a:t>3.Write Fibonacci program using Lambda function</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xmlns="" val="9515681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70646"/>
            <a:ext cx="10515600" cy="537883"/>
          </a:xfrm>
        </p:spPr>
        <p:txBody>
          <a:bodyPr>
            <a:normAutofit fontScale="90000"/>
          </a:bodyPr>
          <a:lstStyle/>
          <a:p>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201705"/>
            <a:ext cx="10515600" cy="6037729"/>
          </a:xfrm>
        </p:spPr>
        <p:txBody>
          <a:bodyPr>
            <a:normAutofit fontScale="25000" lnSpcReduction="20000"/>
          </a:bodyPr>
          <a:lstStyle/>
          <a:p>
            <a:pPr marL="0" indent="0">
              <a:buNone/>
            </a:pPr>
            <a:r>
              <a:rPr lang="en-US" sz="11200" b="1" dirty="0"/>
              <a:t>Solution</a:t>
            </a:r>
          </a:p>
          <a:p>
            <a:pPr marL="0" indent="0">
              <a:buNone/>
            </a:pPr>
            <a:endParaRPr lang="en-US" sz="2400" dirty="0"/>
          </a:p>
          <a:p>
            <a:pPr marL="0" indent="0">
              <a:buNone/>
            </a:pPr>
            <a:r>
              <a:rPr lang="en-US" sz="9600" dirty="0">
                <a:latin typeface="Bell MT" panose="02020503060305020303" pitchFamily="18" charset="0"/>
              </a:rPr>
              <a:t>1. </a:t>
            </a:r>
            <a:r>
              <a:rPr lang="en-US" sz="9600" dirty="0" err="1">
                <a:latin typeface="Bell MT" panose="02020503060305020303" pitchFamily="18" charset="0"/>
              </a:rPr>
              <a:t>num_list</a:t>
            </a:r>
            <a:r>
              <a:rPr lang="en-US" sz="9600" dirty="0">
                <a:latin typeface="Bell MT" panose="02020503060305020303" pitchFamily="18" charset="0"/>
              </a:rPr>
              <a:t> = [0, 1, 2, 3, 4, 5]</a:t>
            </a:r>
          </a:p>
          <a:p>
            <a:pPr marL="0" indent="0">
              <a:buNone/>
            </a:pPr>
            <a:endParaRPr lang="en-US" sz="9600" dirty="0">
              <a:latin typeface="Bell MT" panose="02020503060305020303" pitchFamily="18" charset="0"/>
            </a:endParaRPr>
          </a:p>
          <a:p>
            <a:pPr marL="0" indent="0">
              <a:buNone/>
            </a:pPr>
            <a:r>
              <a:rPr lang="en-US" sz="9600" dirty="0" err="1">
                <a:latin typeface="Bell MT" panose="02020503060305020303" pitchFamily="18" charset="0"/>
              </a:rPr>
              <a:t>double_list</a:t>
            </a:r>
            <a:r>
              <a:rPr lang="en-US" sz="9600" dirty="0">
                <a:latin typeface="Bell MT" panose="02020503060305020303" pitchFamily="18" charset="0"/>
              </a:rPr>
              <a:t> = map(lambda n: n * 2, </a:t>
            </a:r>
            <a:r>
              <a:rPr lang="en-US" sz="9600" dirty="0" err="1">
                <a:latin typeface="Bell MT" panose="02020503060305020303" pitchFamily="18" charset="0"/>
              </a:rPr>
              <a:t>num_list</a:t>
            </a:r>
            <a:r>
              <a:rPr lang="en-US" sz="9600" dirty="0">
                <a:latin typeface="Bell MT" panose="02020503060305020303" pitchFamily="18" charset="0"/>
              </a:rPr>
              <a:t>)</a:t>
            </a:r>
          </a:p>
          <a:p>
            <a:pPr marL="0" indent="0">
              <a:buNone/>
            </a:pPr>
            <a:endParaRPr lang="en-US" sz="9600" dirty="0">
              <a:latin typeface="Bell MT" panose="02020503060305020303" pitchFamily="18" charset="0"/>
            </a:endParaRPr>
          </a:p>
          <a:p>
            <a:pPr marL="0" indent="0">
              <a:buNone/>
            </a:pPr>
            <a:r>
              <a:rPr lang="en-US" sz="9600" dirty="0">
                <a:latin typeface="Bell MT" panose="02020503060305020303" pitchFamily="18" charset="0"/>
              </a:rPr>
              <a:t>print(list(</a:t>
            </a:r>
            <a:r>
              <a:rPr lang="en-US" sz="9600" dirty="0" err="1">
                <a:latin typeface="Bell MT" panose="02020503060305020303" pitchFamily="18" charset="0"/>
              </a:rPr>
              <a:t>double_list</a:t>
            </a:r>
            <a:r>
              <a:rPr lang="en-US" sz="9600" dirty="0">
                <a:latin typeface="Bell MT" panose="02020503060305020303" pitchFamily="18" charset="0"/>
              </a:rPr>
              <a:t>))</a:t>
            </a:r>
          </a:p>
          <a:p>
            <a:pPr marL="0" indent="0">
              <a:buNone/>
            </a:pPr>
            <a:endParaRPr lang="en-US" sz="9600" dirty="0">
              <a:latin typeface="Bell MT" panose="02020503060305020303" pitchFamily="18" charset="0"/>
            </a:endParaRPr>
          </a:p>
          <a:p>
            <a:pPr marL="0" indent="0">
              <a:buNone/>
            </a:pPr>
            <a:r>
              <a:rPr lang="en-US" sz="9600" dirty="0">
                <a:latin typeface="Bell MT" panose="02020503060305020303" pitchFamily="18" charset="0"/>
              </a:rPr>
              <a:t>2. </a:t>
            </a:r>
            <a:r>
              <a:rPr lang="en-US" sz="9600" dirty="0" err="1">
                <a:latin typeface="Bell MT" panose="02020503060305020303" pitchFamily="18" charset="0"/>
              </a:rPr>
              <a:t>numList</a:t>
            </a:r>
            <a:r>
              <a:rPr lang="en-US" sz="9600" dirty="0">
                <a:latin typeface="Bell MT" panose="02020503060305020303" pitchFamily="18" charset="0"/>
              </a:rPr>
              <a:t> = [30, 2, -15, 17, 9, 100]</a:t>
            </a:r>
          </a:p>
          <a:p>
            <a:pPr marL="0" indent="0">
              <a:buNone/>
            </a:pPr>
            <a:endParaRPr lang="en-US" sz="9600" dirty="0">
              <a:latin typeface="Bell MT" panose="02020503060305020303" pitchFamily="18" charset="0"/>
            </a:endParaRPr>
          </a:p>
          <a:p>
            <a:pPr marL="0" indent="0">
              <a:buNone/>
            </a:pPr>
            <a:r>
              <a:rPr lang="en-US" sz="9600" dirty="0">
                <a:latin typeface="Bell MT" panose="02020503060305020303" pitchFamily="18" charset="0"/>
              </a:rPr>
              <a:t>greater_than_10 = list(filter(lambda n: n &gt; 10, </a:t>
            </a:r>
            <a:r>
              <a:rPr lang="en-US" sz="9600" dirty="0" err="1">
                <a:latin typeface="Bell MT" panose="02020503060305020303" pitchFamily="18" charset="0"/>
              </a:rPr>
              <a:t>numList</a:t>
            </a:r>
            <a:r>
              <a:rPr lang="en-US" sz="9600" dirty="0">
                <a:latin typeface="Bell MT" panose="02020503060305020303" pitchFamily="18" charset="0"/>
              </a:rPr>
              <a:t>))</a:t>
            </a:r>
          </a:p>
          <a:p>
            <a:pPr marL="0" indent="0">
              <a:buNone/>
            </a:pPr>
            <a:r>
              <a:rPr lang="en-US" sz="9600" dirty="0">
                <a:latin typeface="Bell MT" panose="02020503060305020303" pitchFamily="18" charset="0"/>
              </a:rPr>
              <a:t>print(greater_than_10)</a:t>
            </a:r>
          </a:p>
          <a:p>
            <a:pPr marL="0" indent="0">
              <a:buNone/>
            </a:pPr>
            <a:endParaRPr lang="en-US" sz="9600" dirty="0">
              <a:latin typeface="Bell MT" panose="02020503060305020303" pitchFamily="18" charset="0"/>
            </a:endParaRPr>
          </a:p>
          <a:p>
            <a:pPr marL="0" indent="0">
              <a:buNone/>
            </a:pPr>
            <a:r>
              <a:rPr lang="en-US" sz="9600" dirty="0">
                <a:latin typeface="Bell MT" panose="02020503060305020303" pitchFamily="18" charset="0"/>
              </a:rPr>
              <a:t>3.</a:t>
            </a:r>
            <a:r>
              <a:rPr lang="en-US" sz="9600" b="0" i="0" dirty="0">
                <a:solidFill>
                  <a:srgbClr val="292929"/>
                </a:solidFill>
                <a:effectLst/>
                <a:latin typeface="Bell MT" panose="02020503060305020303" pitchFamily="18" charset="0"/>
              </a:rPr>
              <a:t> fib = lambda x: x if x&lt;=1 else fib(x-1) + fib(x-2)</a:t>
            </a:r>
            <a:endParaRPr lang="en-US" sz="9600" dirty="0">
              <a:latin typeface="Bell MT" panose="02020503060305020303" pitchFamily="18" charset="0"/>
            </a:endParaRP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xmlns="" val="38980115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a:bodyPr>
          <a:lstStyle/>
          <a:p>
            <a:r>
              <a:rPr lang="en-IN" sz="3600" b="1" i="0" dirty="0">
                <a:effectLst/>
                <a:latin typeface="+mn-lt"/>
              </a:rPr>
              <a:t>Type hinting and annotations</a:t>
            </a:r>
            <a:r>
              <a:rPr lang="en-IN" sz="1200" b="1" i="0" dirty="0">
                <a:effectLst/>
                <a:latin typeface="Nunito Sans" pitchFamily="2" charset="0"/>
              </a:rPr>
              <a:t/>
            </a:r>
            <a:br>
              <a:rPr lang="en-IN"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32966"/>
            <a:ext cx="10515600" cy="4719916"/>
          </a:xfrm>
        </p:spPr>
        <p:txBody>
          <a:bodyPr>
            <a:normAutofit/>
          </a:bodyPr>
          <a:lstStyle/>
          <a:p>
            <a:pPr>
              <a:buFont typeface="Wingdings" panose="05000000000000000000" pitchFamily="2" charset="2"/>
              <a:buChar char="Ø"/>
            </a:pPr>
            <a:r>
              <a:rPr lang="en-US" sz="2400" dirty="0"/>
              <a:t>Python is a dynamically typed language, meaning that there is no static type checking involved unless the code is executed. This can lead to runtime bugs that are difficult to debug and fix. Hence, type hints, also called type annotations, were introduced in Python 3.5 via the typing module to support the external static type checkers and linters to correctly recognize errors.</a:t>
            </a:r>
          </a:p>
          <a:p>
            <a:pPr>
              <a:buFont typeface="Wingdings" panose="05000000000000000000" pitchFamily="2" charset="2"/>
              <a:buChar char="Ø"/>
            </a:pPr>
            <a:r>
              <a:rPr lang="en-US" sz="2400" dirty="0"/>
              <a:t>It is relatively new feature in Python.</a:t>
            </a:r>
          </a:p>
          <a:p>
            <a:pPr>
              <a:buFont typeface="Wingdings" panose="05000000000000000000" pitchFamily="2" charset="2"/>
              <a:buChar char="Ø"/>
            </a:pPr>
            <a:r>
              <a:rPr lang="en-US" sz="2400" dirty="0"/>
              <a:t>The major benefit of having type hints in your codebase is about future maintenance of the codebase. </a:t>
            </a:r>
          </a:p>
          <a:p>
            <a:pPr>
              <a:buFont typeface="Wingdings" panose="05000000000000000000" pitchFamily="2" charset="2"/>
              <a:buChar char="Ø"/>
            </a:pPr>
            <a:r>
              <a:rPr lang="en-US" sz="2400" dirty="0"/>
              <a:t>When a new developer will try to contribute to your project, having type hints will save a lot of time for that new person. </a:t>
            </a:r>
          </a:p>
          <a:p>
            <a:pPr>
              <a:buFont typeface="Wingdings" panose="05000000000000000000" pitchFamily="2" charset="2"/>
              <a:buChar char="Ø"/>
            </a:pPr>
            <a:r>
              <a:rPr lang="en-US" sz="2400" dirty="0"/>
              <a:t>It can also help to detect some of the runtime issues we see due to passing of wrong variable types in different function calls.</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xmlns="" val="40766310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Type hint for built-in types</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869140"/>
            <a:ext cx="10515600" cy="4383742"/>
          </a:xfrm>
        </p:spPr>
        <p:txBody>
          <a:bodyPr>
            <a:normAutofit/>
          </a:bodyPr>
          <a:lstStyle/>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xmlns="" id="{F11609C0-AFC5-B50B-85D5-BC7AE86408A3}"/>
              </a:ext>
            </a:extLst>
          </p:cNvPr>
          <p:cNvPicPr>
            <a:picLocks noChangeAspect="1"/>
          </p:cNvPicPr>
          <p:nvPr/>
        </p:nvPicPr>
        <p:blipFill>
          <a:blip r:embed="rId2"/>
          <a:stretch>
            <a:fillRect/>
          </a:stretch>
        </p:blipFill>
        <p:spPr>
          <a:xfrm>
            <a:off x="2433918" y="1852392"/>
            <a:ext cx="6391375" cy="3163361"/>
          </a:xfrm>
          <a:prstGeom prst="rect">
            <a:avLst/>
          </a:prstGeom>
        </p:spPr>
      </p:pic>
    </p:spTree>
    <p:extLst>
      <p:ext uri="{BB962C8B-B14F-4D97-AF65-F5344CB8AC3E}">
        <p14:creationId xmlns:p14="http://schemas.microsoft.com/office/powerpoint/2010/main" xmlns="" val="26661382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3063874"/>
          </a:xfrm>
        </p:spPr>
        <p:txBody>
          <a:bodyPr>
            <a:normAutofit/>
          </a:bodyPr>
          <a:lstStyle/>
          <a:p>
            <a:r>
              <a:rPr lang="en-IN" sz="3600" b="1" i="0" dirty="0">
                <a:effectLst/>
                <a:latin typeface="+mn-lt"/>
              </a:rPr>
              <a:t>Type hinting for collection types</a:t>
            </a:r>
            <a:br>
              <a:rPr lang="en-IN" sz="3600" b="1" i="0" dirty="0">
                <a:effectLst/>
                <a:latin typeface="+mn-lt"/>
              </a:rPr>
            </a:br>
            <a:r>
              <a:rPr lang="en-IN" sz="3600" b="1" i="0" dirty="0">
                <a:effectLst/>
                <a:latin typeface="+mn-lt"/>
              </a:rPr>
              <a:t/>
            </a:r>
            <a:br>
              <a:rPr lang="en-IN" sz="3600" b="1" i="0" dirty="0">
                <a:effectLst/>
                <a:latin typeface="+mn-lt"/>
              </a:rPr>
            </a:br>
            <a:r>
              <a:rPr lang="en-US" sz="2400" i="0" dirty="0">
                <a:effectLst/>
                <a:latin typeface="+mn-lt"/>
              </a:rPr>
              <a:t>The type hints for collections in python are to be imported from the typing module.</a:t>
            </a:r>
            <a:r>
              <a:rPr lang="en-US" sz="3600" b="1" i="0" dirty="0">
                <a:effectLst/>
                <a:latin typeface="+mn-lt"/>
              </a:rPr>
              <a:t/>
            </a:r>
            <a:br>
              <a:rPr lang="en-US" sz="3600" b="1" i="0" dirty="0">
                <a:effectLst/>
                <a:latin typeface="+mn-lt"/>
              </a:rPr>
            </a:br>
            <a:r>
              <a:rPr lang="en-US" sz="3600" b="1" i="0" dirty="0">
                <a:effectLst/>
                <a:latin typeface="+mn-lt"/>
              </a:rPr>
              <a:t/>
            </a:r>
            <a:br>
              <a:rPr lang="en-US" sz="3600" b="1" i="0" dirty="0">
                <a:effectLst/>
                <a:latin typeface="+mn-lt"/>
              </a:rPr>
            </a:br>
            <a:r>
              <a:rPr lang="en-US" sz="2700" i="0" dirty="0">
                <a:effectLst/>
                <a:latin typeface="Bell MT" panose="02020503060305020303" pitchFamily="18" charset="0"/>
              </a:rPr>
              <a:t>from typing import List, Set, </a:t>
            </a:r>
            <a:r>
              <a:rPr lang="en-US" sz="2700" i="0" dirty="0" err="1">
                <a:effectLst/>
                <a:latin typeface="Bell MT" panose="02020503060305020303" pitchFamily="18" charset="0"/>
              </a:rPr>
              <a:t>Dict</a:t>
            </a:r>
            <a:r>
              <a:rPr lang="en-US" sz="2700" i="0" dirty="0">
                <a:effectLst/>
                <a:latin typeface="Bell MT" panose="02020503060305020303" pitchFamily="18" charset="0"/>
              </a:rPr>
              <a:t>, Tuple</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xmlns="" id="{09C26B19-EF0C-6698-8D04-2934E6399F3F}"/>
              </a:ext>
            </a:extLst>
          </p:cNvPr>
          <p:cNvPicPr>
            <a:picLocks noGrp="1" noChangeAspect="1"/>
          </p:cNvPicPr>
          <p:nvPr>
            <p:ph idx="1"/>
          </p:nvPr>
        </p:nvPicPr>
        <p:blipFill>
          <a:blip r:embed="rId2"/>
          <a:stretch>
            <a:fillRect/>
          </a:stretch>
        </p:blipFill>
        <p:spPr>
          <a:xfrm>
            <a:off x="3442447" y="2851524"/>
            <a:ext cx="4706471" cy="3468594"/>
          </a:xfrm>
        </p:spPr>
      </p:pic>
    </p:spTree>
    <p:extLst>
      <p:ext uri="{BB962C8B-B14F-4D97-AF65-F5344CB8AC3E}">
        <p14:creationId xmlns:p14="http://schemas.microsoft.com/office/powerpoint/2010/main" xmlns="" val="32392192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764427"/>
          </a:xfrm>
        </p:spPr>
        <p:txBody>
          <a:bodyPr>
            <a:normAutofit fontScale="90000"/>
          </a:bodyPr>
          <a:lstStyle/>
          <a:p>
            <a:r>
              <a:rPr lang="en-IN" sz="3600" b="1" i="0" dirty="0">
                <a:effectLst/>
                <a:latin typeface="+mn-lt"/>
              </a:rPr>
              <a:t>Type hinting and function annotations</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19516"/>
            <a:ext cx="10515600" cy="4464425"/>
          </a:xfrm>
        </p:spPr>
        <p:txBody>
          <a:bodyPr>
            <a:normAutofit fontScale="92500" lnSpcReduction="20000"/>
          </a:bodyPr>
          <a:lstStyle/>
          <a:p>
            <a:pPr marL="0" indent="0">
              <a:buNone/>
            </a:pPr>
            <a:r>
              <a:rPr lang="en-US" sz="2400" dirty="0"/>
              <a:t>If we use Type hinting while writing function definition(argument and return type both have type hint)–</a:t>
            </a:r>
          </a:p>
          <a:p>
            <a:pPr marL="0" indent="0">
              <a:buNone/>
            </a:pPr>
            <a:r>
              <a:rPr lang="en-US" sz="2400" dirty="0"/>
              <a:t> </a:t>
            </a:r>
          </a:p>
          <a:p>
            <a:pPr marL="0" indent="0">
              <a:buNone/>
            </a:pPr>
            <a:r>
              <a:rPr lang="en-US" sz="2400" dirty="0"/>
              <a:t>def add(a: int, b: int) -&gt; int:</a:t>
            </a:r>
          </a:p>
          <a:p>
            <a:pPr marL="0" indent="0">
              <a:buNone/>
            </a:pPr>
            <a:r>
              <a:rPr lang="en-US" sz="2400" dirty="0"/>
              <a:t>    return a + b</a:t>
            </a:r>
          </a:p>
          <a:p>
            <a:pPr marL="0" indent="0">
              <a:buNone/>
            </a:pPr>
            <a:endParaRPr lang="en-US" sz="2400" dirty="0"/>
          </a:p>
          <a:p>
            <a:pPr marL="0" indent="0">
              <a:buNone/>
            </a:pPr>
            <a:r>
              <a:rPr lang="en-US" sz="2400" dirty="0"/>
              <a:t>print(add(5,8))</a:t>
            </a:r>
          </a:p>
          <a:p>
            <a:pPr marL="0" indent="0">
              <a:buNone/>
            </a:pPr>
            <a:r>
              <a:rPr lang="en-US" sz="2400" dirty="0">
                <a:solidFill>
                  <a:srgbClr val="FF0000"/>
                </a:solidFill>
              </a:rPr>
              <a:t>print(add("</a:t>
            </a:r>
            <a:r>
              <a:rPr lang="en-US" sz="2400" dirty="0" err="1">
                <a:solidFill>
                  <a:srgbClr val="FF0000"/>
                </a:solidFill>
              </a:rPr>
              <a:t>Futurense</a:t>
            </a:r>
            <a:r>
              <a:rPr lang="en-US" sz="2400" dirty="0">
                <a:solidFill>
                  <a:srgbClr val="FF0000"/>
                </a:solidFill>
              </a:rPr>
              <a:t>","Technologies"))</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p>
          <a:p>
            <a:pPr marL="0" indent="0">
              <a:buNone/>
            </a:pPr>
            <a:r>
              <a:rPr lang="en-US" sz="2400" dirty="0" err="1"/>
              <a:t>Note:You</a:t>
            </a:r>
            <a:r>
              <a:rPr lang="en-US" sz="2400" dirty="0"/>
              <a:t> can see that the return type of the function call is defined after -&gt;</a:t>
            </a:r>
          </a:p>
          <a:p>
            <a:pPr marL="0" indent="0">
              <a:buNone/>
            </a:pPr>
            <a:endParaRPr lang="en-US" sz="2400" dirty="0"/>
          </a:p>
        </p:txBody>
      </p:sp>
      <p:pic>
        <p:nvPicPr>
          <p:cNvPr id="7" name="Picture 6">
            <a:extLst>
              <a:ext uri="{FF2B5EF4-FFF2-40B4-BE49-F238E27FC236}">
                <a16:creationId xmlns:a16="http://schemas.microsoft.com/office/drawing/2014/main" xmlns="" id="{B0FF8E9E-5049-8A9A-7A41-D81A98163EBF}"/>
              </a:ext>
            </a:extLst>
          </p:cNvPr>
          <p:cNvPicPr>
            <a:picLocks noChangeAspect="1"/>
          </p:cNvPicPr>
          <p:nvPr/>
        </p:nvPicPr>
        <p:blipFill>
          <a:blip r:embed="rId2"/>
          <a:stretch>
            <a:fillRect/>
          </a:stretch>
        </p:blipFill>
        <p:spPr>
          <a:xfrm>
            <a:off x="956536" y="4410635"/>
            <a:ext cx="4381945" cy="618564"/>
          </a:xfrm>
          <a:prstGeom prst="rect">
            <a:avLst/>
          </a:prstGeom>
        </p:spPr>
      </p:pic>
    </p:spTree>
    <p:extLst>
      <p:ext uri="{BB962C8B-B14F-4D97-AF65-F5344CB8AC3E}">
        <p14:creationId xmlns:p14="http://schemas.microsoft.com/office/powerpoint/2010/main" xmlns="" val="57215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IN" b="1" i="0" dirty="0">
                <a:solidFill>
                  <a:srgbClr val="423B43"/>
                </a:solidFill>
                <a:effectLst/>
              </a:rPr>
              <a:t> </a:t>
            </a:r>
          </a:p>
          <a:p>
            <a:pPr algn="just">
              <a:buFont typeface="Wingdings" panose="05000000000000000000" pitchFamily="2" charset="2"/>
              <a:buChar char="Ø"/>
            </a:pPr>
            <a:r>
              <a:rPr lang="en-US" sz="2400" b="0" i="0" dirty="0">
                <a:solidFill>
                  <a:srgbClr val="383838"/>
                </a:solidFill>
                <a:effectLst/>
              </a:rPr>
              <a:t> Python can be exclusively defined as a compiled language or an interpreted language. This is because, during the execution of a python program, it is first compiled to create the bytecode. Then the virtual machine interprets bytecode to line by line to produce the outputs</a:t>
            </a:r>
            <a:endParaRPr lang="en-IN" sz="2400" dirty="0"/>
          </a:p>
        </p:txBody>
      </p:sp>
    </p:spTree>
    <p:extLst>
      <p:ext uri="{BB962C8B-B14F-4D97-AF65-F5344CB8AC3E}">
        <p14:creationId xmlns:p14="http://schemas.microsoft.com/office/powerpoint/2010/main" xmlns="" val="3312620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432612"/>
          </a:xfrm>
        </p:spPr>
        <p:txBody>
          <a:bodyPr>
            <a:normAutofit fontScale="92500" lnSpcReduction="10000"/>
          </a:bodyPr>
          <a:lstStyle/>
          <a:p>
            <a:pPr marL="0" indent="0">
              <a:buNone/>
            </a:pPr>
            <a:r>
              <a:rPr lang="en-US" b="1" dirty="0"/>
              <a:t>Best Practices</a:t>
            </a:r>
          </a:p>
          <a:p>
            <a:pPr marL="0" indent="0">
              <a:buNone/>
            </a:pPr>
            <a:endParaRPr lang="en-US" b="1" dirty="0"/>
          </a:p>
          <a:p>
            <a:pPr>
              <a:buFont typeface="Wingdings" panose="05000000000000000000" pitchFamily="2" charset="2"/>
              <a:buChar char="Ø"/>
            </a:pPr>
            <a:r>
              <a:rPr lang="en-US" sz="2400" dirty="0"/>
              <a:t>It is a good practice to define all our functions first and then begin the main code. Defining them first ensures that they can be used anywhere in the program safely.</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Write meaningful for the custom function created</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Return proper value from the function (if required)</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Provide proper comments while writing function – number of parameters ,return type </a:t>
            </a:r>
            <a:r>
              <a:rPr lang="en-US" sz="2400" dirty="0" err="1"/>
              <a:t>etc</a:t>
            </a: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Try to make the code as modular as possible by writing function. Don’t ,however, over do it.</a:t>
            </a:r>
            <a:endParaRPr lang="en-IN" sz="2400" dirty="0"/>
          </a:p>
        </p:txBody>
      </p:sp>
    </p:spTree>
    <p:extLst>
      <p:ext uri="{BB962C8B-B14F-4D97-AF65-F5344CB8AC3E}">
        <p14:creationId xmlns:p14="http://schemas.microsoft.com/office/powerpoint/2010/main" xmlns="" val="33990793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600" b="1" dirty="0">
                <a:latin typeface="+mn-lt"/>
              </a:rPr>
              <a:t>Python docstrings</a:t>
            </a:r>
            <a:r>
              <a:rPr lang="en-US" sz="2000" b="1" dirty="0"/>
              <a:t/>
            </a:r>
            <a:br>
              <a:rPr lang="en-US" sz="2000" b="1" dirty="0"/>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00953"/>
            <a:ext cx="10515600" cy="5822576"/>
          </a:xfrm>
        </p:spPr>
        <p:txBody>
          <a:bodyPr>
            <a:normAutofit/>
          </a:bodyPr>
          <a:lstStyle/>
          <a:p>
            <a:pPr marL="0" indent="0">
              <a:buNone/>
            </a:pPr>
            <a:r>
              <a:rPr lang="en-US" sz="2400" dirty="0"/>
              <a:t>Python docstrings are strings used right after the definition of a function, method, class, or module (like in Example 1). They are used to document our code.</a:t>
            </a:r>
          </a:p>
          <a:p>
            <a:pPr marL="0" indent="0">
              <a:buNone/>
            </a:pPr>
            <a:endParaRPr lang="en-US" sz="2400" dirty="0"/>
          </a:p>
          <a:p>
            <a:pPr marL="0" indent="0">
              <a:buNone/>
            </a:pPr>
            <a:r>
              <a:rPr lang="en-US" sz="2400" dirty="0"/>
              <a:t>We can access these docstrings using the __doc__ attribute.</a:t>
            </a:r>
          </a:p>
          <a:p>
            <a:pPr marL="0" indent="0">
              <a:buNone/>
            </a:pPr>
            <a:r>
              <a:rPr lang="en-US" sz="2400" i="0" dirty="0">
                <a:effectLst/>
              </a:rPr>
              <a:t>Whenever string literals are present just after the definition of a function, module, class or method, they are associated with the object as their __doc__ attribute. We can later use this attribute to retrieve this docstring.</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xmlns="" val="167432145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600" b="1" dirty="0">
                <a:latin typeface="+mn-lt"/>
              </a:rPr>
              <a:t>Python docstrings</a:t>
            </a:r>
            <a:br>
              <a:rPr lang="en-US" sz="3600" b="1" dirty="0">
                <a:latin typeface="+mn-lt"/>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00953"/>
            <a:ext cx="10515600" cy="5822576"/>
          </a:xfrm>
        </p:spPr>
        <p:txBody>
          <a:bodyPr>
            <a:normAutofit/>
          </a:bodyPr>
          <a:lstStyle/>
          <a:p>
            <a:pPr marL="0" indent="0">
              <a:buNone/>
            </a:pPr>
            <a:r>
              <a:rPr lang="en-US" sz="2400" dirty="0">
                <a:latin typeface="Bell MT" panose="02020503060305020303" pitchFamily="18" charset="0"/>
              </a:rPr>
              <a:t>def square(n):</a:t>
            </a:r>
          </a:p>
          <a:p>
            <a:pPr marL="0" indent="0">
              <a:buNone/>
            </a:pPr>
            <a:r>
              <a:rPr lang="en-US" sz="2400" dirty="0">
                <a:latin typeface="Bell MT" panose="02020503060305020303" pitchFamily="18" charset="0"/>
              </a:rPr>
              <a:t>    '''Takes in a number n, returns the square of n'''</a:t>
            </a:r>
          </a:p>
          <a:p>
            <a:pPr marL="0" indent="0">
              <a:buNone/>
            </a:pPr>
            <a:r>
              <a:rPr lang="en-US" sz="2400" dirty="0">
                <a:latin typeface="Bell MT" panose="02020503060305020303" pitchFamily="18" charset="0"/>
              </a:rPr>
              <a:t>    return n**2</a:t>
            </a:r>
          </a:p>
          <a:p>
            <a:pPr marL="0" indent="0">
              <a:buNone/>
            </a:pPr>
            <a:endParaRPr lang="en-US" sz="2400" dirty="0">
              <a:latin typeface="Bell MT" panose="02020503060305020303" pitchFamily="18" charset="0"/>
            </a:endParaRPr>
          </a:p>
          <a:p>
            <a:pPr marL="0" indent="0">
              <a:buNone/>
            </a:pPr>
            <a:r>
              <a:rPr lang="en-US" sz="2400" dirty="0">
                <a:latin typeface="Bell MT" panose="02020503060305020303" pitchFamily="18" charset="0"/>
              </a:rPr>
              <a:t>print(</a:t>
            </a:r>
            <a:r>
              <a:rPr lang="en-US" sz="2400" dirty="0" err="1">
                <a:latin typeface="Bell MT" panose="02020503060305020303" pitchFamily="18" charset="0"/>
              </a:rPr>
              <a:t>square.__doc</a:t>
            </a:r>
            <a:r>
              <a:rPr lang="en-US" sz="2400" dirty="0">
                <a:latin typeface="Bell MT" panose="02020503060305020303" pitchFamily="18" charset="0"/>
              </a:rPr>
              <a:t>__)</a:t>
            </a:r>
          </a:p>
          <a:p>
            <a:pPr marL="0" indent="0">
              <a:buNone/>
            </a:pPr>
            <a:endParaRPr lang="en-US" sz="2400" dirty="0"/>
          </a:p>
          <a:p>
            <a:pPr marL="0" indent="0">
              <a:buNone/>
            </a:pPr>
            <a:r>
              <a:rPr lang="en-US" sz="2400" b="1" dirty="0"/>
              <a:t>Takes in a number n, returns the square of n</a:t>
            </a:r>
          </a:p>
        </p:txBody>
      </p:sp>
    </p:spTree>
    <p:extLst>
      <p:ext uri="{BB962C8B-B14F-4D97-AF65-F5344CB8AC3E}">
        <p14:creationId xmlns:p14="http://schemas.microsoft.com/office/powerpoint/2010/main" xmlns="" val="2663610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600" b="1" dirty="0">
                <a:latin typeface="+mn-lt"/>
              </a:rPr>
              <a:t>Python docstrings</a:t>
            </a:r>
            <a:r>
              <a:rPr lang="en-US" sz="2000" b="1" dirty="0"/>
              <a:t/>
            </a:r>
            <a:br>
              <a:rPr lang="en-US" sz="2000" b="1" dirty="0"/>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00953"/>
            <a:ext cx="10515600" cy="2245659"/>
          </a:xfrm>
        </p:spPr>
        <p:txBody>
          <a:bodyPr>
            <a:normAutofit/>
          </a:bodyPr>
          <a:lstStyle/>
          <a:p>
            <a:pPr marL="0" indent="0">
              <a:buNone/>
            </a:pPr>
            <a:r>
              <a:rPr lang="en-US" b="1" dirty="0"/>
              <a:t>Assignment</a:t>
            </a:r>
          </a:p>
          <a:p>
            <a:pPr marL="514350" indent="-514350">
              <a:buAutoNum type="arabicPeriod"/>
            </a:pPr>
            <a:r>
              <a:rPr lang="en-US" sz="2400" dirty="0"/>
              <a:t>docstrings for the built-in function print():</a:t>
            </a:r>
          </a:p>
          <a:p>
            <a:pPr marL="514350" indent="-514350">
              <a:buAutoNum type="arabicPeriod"/>
            </a:pPr>
            <a:r>
              <a:rPr lang="en-US" sz="2400" dirty="0"/>
              <a:t>docstrings for the built-in function min():</a:t>
            </a:r>
          </a:p>
          <a:p>
            <a:pPr marL="514350" indent="-514350">
              <a:buFont typeface="Arial" panose="020B0604020202020204" pitchFamily="34" charset="0"/>
              <a:buAutoNum type="arabicPeriod"/>
            </a:pPr>
            <a:r>
              <a:rPr lang="en-US" sz="2400" dirty="0"/>
              <a:t>docstrings for the built-in function </a:t>
            </a:r>
            <a:r>
              <a:rPr lang="en-US" sz="2400" dirty="0" err="1"/>
              <a:t>len</a:t>
            </a:r>
            <a:r>
              <a:rPr lang="en-US" sz="2400" dirty="0"/>
              <a:t>():</a:t>
            </a:r>
          </a:p>
          <a:p>
            <a:pPr marL="514350" indent="-514350">
              <a:buAutoNum type="arabicPeriod"/>
            </a:pPr>
            <a:endParaRPr lang="en-US" sz="2400" dirty="0"/>
          </a:p>
        </p:txBody>
      </p:sp>
    </p:spTree>
    <p:extLst>
      <p:ext uri="{BB962C8B-B14F-4D97-AF65-F5344CB8AC3E}">
        <p14:creationId xmlns:p14="http://schemas.microsoft.com/office/powerpoint/2010/main" xmlns="" val="221758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dirty="0">
                <a:effectLst/>
                <a:latin typeface="+mn-lt"/>
              </a:rPr>
              <a:t>What are Data Types and Variables in Python	</a:t>
            </a: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US" sz="2400" dirty="0">
                <a:solidFill>
                  <a:srgbClr val="3D3D4E"/>
                </a:solidFill>
              </a:rPr>
              <a:t>The</a:t>
            </a:r>
            <a:r>
              <a:rPr lang="en-US" sz="2400" b="0" i="0" dirty="0">
                <a:solidFill>
                  <a:srgbClr val="3D3D4E"/>
                </a:solidFill>
                <a:effectLst/>
              </a:rPr>
              <a:t> </a:t>
            </a:r>
            <a:r>
              <a:rPr lang="en-US" sz="2400" b="1" i="0" dirty="0">
                <a:solidFill>
                  <a:srgbClr val="3D3D4E"/>
                </a:solidFill>
                <a:effectLst/>
              </a:rPr>
              <a:t>data type</a:t>
            </a:r>
            <a:r>
              <a:rPr lang="en-US" sz="2400" b="0" i="0" dirty="0">
                <a:solidFill>
                  <a:srgbClr val="3D3D4E"/>
                </a:solidFill>
                <a:effectLst/>
              </a:rPr>
              <a:t> of an item defines the type and range of values that item can have.</a:t>
            </a:r>
          </a:p>
          <a:p>
            <a:pPr marL="0" indent="0">
              <a:buNone/>
            </a:pPr>
            <a:endParaRPr lang="en-US" sz="2400" dirty="0">
              <a:solidFill>
                <a:srgbClr val="3D3D4E"/>
              </a:solidFill>
            </a:endParaRPr>
          </a:p>
          <a:p>
            <a:pPr marL="0" indent="0" algn="l">
              <a:buNone/>
            </a:pPr>
            <a:r>
              <a:rPr lang="en-US" sz="1600" b="1" i="0" dirty="0">
                <a:effectLst/>
                <a:latin typeface="Nunito Sans" pitchFamily="2" charset="0"/>
              </a:rPr>
              <a:t> </a:t>
            </a:r>
            <a:r>
              <a:rPr lang="en-US" b="1" i="0" dirty="0">
                <a:effectLst/>
              </a:rPr>
              <a:t>Python Data Types</a:t>
            </a:r>
          </a:p>
          <a:p>
            <a:pPr marL="0" indent="0" algn="l">
              <a:buNone/>
            </a:pPr>
            <a:r>
              <a:rPr lang="en-US" sz="2400" b="0" i="0" dirty="0">
                <a:solidFill>
                  <a:srgbClr val="3D3D4E"/>
                </a:solidFill>
                <a:effectLst/>
              </a:rPr>
              <a:t> Unlike many other languages, Python does not place a strong emphasis on defining the data type of an object, which makes coding much simpler. The language provides three main data types:</a:t>
            </a:r>
          </a:p>
          <a:p>
            <a:pPr algn="l">
              <a:buFont typeface="Arial" panose="020B0604020202020204" pitchFamily="34" charset="0"/>
              <a:buChar char="•"/>
            </a:pPr>
            <a:r>
              <a:rPr lang="en-US" sz="2400" b="1" i="0" dirty="0">
                <a:solidFill>
                  <a:srgbClr val="3D3D4E"/>
                </a:solidFill>
                <a:effectLst/>
              </a:rPr>
              <a:t>Numbers</a:t>
            </a:r>
            <a:endParaRPr lang="en-US" sz="2400" b="0" i="0" dirty="0">
              <a:solidFill>
                <a:srgbClr val="3D3D4E"/>
              </a:solidFill>
              <a:effectLst/>
            </a:endParaRPr>
          </a:p>
          <a:p>
            <a:pPr algn="l">
              <a:buFont typeface="Arial" panose="020B0604020202020204" pitchFamily="34" charset="0"/>
              <a:buChar char="•"/>
            </a:pPr>
            <a:r>
              <a:rPr lang="en-US" sz="2400" b="1" i="0" dirty="0">
                <a:solidFill>
                  <a:srgbClr val="3D3D4E"/>
                </a:solidFill>
                <a:effectLst/>
              </a:rPr>
              <a:t>Strings</a:t>
            </a:r>
            <a:endParaRPr lang="en-US" sz="2400" b="0" i="0" dirty="0">
              <a:solidFill>
                <a:srgbClr val="3D3D4E"/>
              </a:solidFill>
              <a:effectLst/>
            </a:endParaRPr>
          </a:p>
          <a:p>
            <a:pPr algn="l">
              <a:buFont typeface="Arial" panose="020B0604020202020204" pitchFamily="34" charset="0"/>
              <a:buChar char="•"/>
            </a:pPr>
            <a:r>
              <a:rPr lang="en-US" sz="2400" b="1" i="0" dirty="0">
                <a:solidFill>
                  <a:srgbClr val="3D3D4E"/>
                </a:solidFill>
                <a:effectLst/>
              </a:rPr>
              <a:t>Booleans</a:t>
            </a:r>
            <a:endParaRPr lang="en-US" sz="2400" b="0" i="0" dirty="0">
              <a:solidFill>
                <a:srgbClr val="3D3D4E"/>
              </a:solidFill>
              <a:effectLst/>
            </a:endParaRPr>
          </a:p>
          <a:p>
            <a:pPr marL="0" indent="0">
              <a:buNone/>
            </a:pPr>
            <a:endParaRPr lang="en-IN" sz="2400" dirty="0"/>
          </a:p>
        </p:txBody>
      </p:sp>
    </p:spTree>
    <p:extLst>
      <p:ext uri="{BB962C8B-B14F-4D97-AF65-F5344CB8AC3E}">
        <p14:creationId xmlns:p14="http://schemas.microsoft.com/office/powerpoint/2010/main" xmlns="" val="391316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a:bodyPr>
          <a:lstStyle/>
          <a:p>
            <a:r>
              <a:rPr lang="en-US" sz="3200" b="1" i="0" dirty="0">
                <a:effectLst/>
                <a:latin typeface="+mn-lt"/>
              </a:rPr>
              <a:t>What are Data Types and Variables in Python	</a:t>
            </a: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US" sz="2400" dirty="0">
                <a:solidFill>
                  <a:srgbClr val="3D3D4E"/>
                </a:solidFill>
              </a:rPr>
              <a:t>The</a:t>
            </a:r>
            <a:r>
              <a:rPr lang="en-US" sz="2400" b="0" i="0" dirty="0">
                <a:solidFill>
                  <a:srgbClr val="3D3D4E"/>
                </a:solidFill>
                <a:effectLst/>
              </a:rPr>
              <a:t> </a:t>
            </a:r>
            <a:r>
              <a:rPr lang="en-US" sz="2400" b="1" i="0" dirty="0">
                <a:solidFill>
                  <a:srgbClr val="3D3D4E"/>
                </a:solidFill>
                <a:effectLst/>
              </a:rPr>
              <a:t>data type</a:t>
            </a:r>
            <a:r>
              <a:rPr lang="en-US" sz="2400" b="0" i="0" dirty="0">
                <a:solidFill>
                  <a:srgbClr val="3D3D4E"/>
                </a:solidFill>
                <a:effectLst/>
              </a:rPr>
              <a:t> of an item defines the type and range of values that item can have.</a:t>
            </a:r>
          </a:p>
          <a:p>
            <a:pPr marL="0" indent="0">
              <a:buNone/>
            </a:pPr>
            <a:endParaRPr lang="en-US" sz="2400" dirty="0">
              <a:solidFill>
                <a:srgbClr val="3D3D4E"/>
              </a:solidFill>
            </a:endParaRPr>
          </a:p>
          <a:p>
            <a:pPr marL="0" indent="0" algn="l">
              <a:buNone/>
            </a:pPr>
            <a:r>
              <a:rPr lang="en-US" sz="1600" b="1" i="0" dirty="0">
                <a:effectLst/>
                <a:latin typeface="Nunito Sans" pitchFamily="2" charset="0"/>
              </a:rPr>
              <a:t> </a:t>
            </a:r>
            <a:r>
              <a:rPr lang="en-US" b="1" i="0" dirty="0">
                <a:effectLst/>
              </a:rPr>
              <a:t>Python Data Types</a:t>
            </a:r>
          </a:p>
          <a:p>
            <a:pPr marL="0" indent="0" algn="l">
              <a:buNone/>
            </a:pPr>
            <a:r>
              <a:rPr lang="en-US" sz="2400" b="0" i="0" dirty="0">
                <a:solidFill>
                  <a:srgbClr val="3D3D4E"/>
                </a:solidFill>
                <a:effectLst/>
              </a:rPr>
              <a:t> Unlike many other languages, Python does not place a strong emphasis on defining the data type of an object, which makes coding much simpler. The language provides three main data types:</a:t>
            </a:r>
          </a:p>
          <a:p>
            <a:pPr algn="l">
              <a:buFont typeface="Arial" panose="020B0604020202020204" pitchFamily="34" charset="0"/>
              <a:buChar char="•"/>
            </a:pPr>
            <a:r>
              <a:rPr lang="en-US" sz="2400" b="1" i="0" dirty="0">
                <a:solidFill>
                  <a:srgbClr val="3D3D4E"/>
                </a:solidFill>
                <a:effectLst/>
              </a:rPr>
              <a:t>Numbers</a:t>
            </a:r>
            <a:endParaRPr lang="en-US" sz="2400" b="0" i="0" dirty="0">
              <a:solidFill>
                <a:srgbClr val="3D3D4E"/>
              </a:solidFill>
              <a:effectLst/>
            </a:endParaRPr>
          </a:p>
          <a:p>
            <a:pPr algn="l">
              <a:buFont typeface="Arial" panose="020B0604020202020204" pitchFamily="34" charset="0"/>
              <a:buChar char="•"/>
            </a:pPr>
            <a:r>
              <a:rPr lang="en-US" sz="2400" b="1" i="0" dirty="0">
                <a:solidFill>
                  <a:srgbClr val="3D3D4E"/>
                </a:solidFill>
                <a:effectLst/>
              </a:rPr>
              <a:t>Strings</a:t>
            </a:r>
            <a:endParaRPr lang="en-US" sz="2400" b="0" i="0" dirty="0">
              <a:solidFill>
                <a:srgbClr val="3D3D4E"/>
              </a:solidFill>
              <a:effectLst/>
            </a:endParaRPr>
          </a:p>
          <a:p>
            <a:pPr algn="l">
              <a:buFont typeface="Arial" panose="020B0604020202020204" pitchFamily="34" charset="0"/>
              <a:buChar char="•"/>
            </a:pPr>
            <a:r>
              <a:rPr lang="en-US" sz="2400" b="1" i="0" dirty="0">
                <a:solidFill>
                  <a:srgbClr val="3D3D4E"/>
                </a:solidFill>
                <a:effectLst/>
              </a:rPr>
              <a:t>Booleans</a:t>
            </a:r>
            <a:endParaRPr lang="en-US" sz="2400" b="0" i="0" dirty="0">
              <a:solidFill>
                <a:srgbClr val="3D3D4E"/>
              </a:solidFill>
              <a:effectLst/>
            </a:endParaRPr>
          </a:p>
          <a:p>
            <a:pPr marL="0" indent="0">
              <a:buNone/>
            </a:pPr>
            <a:endParaRPr lang="en-IN" sz="2400" dirty="0"/>
          </a:p>
        </p:txBody>
      </p:sp>
    </p:spTree>
    <p:extLst>
      <p:ext uri="{BB962C8B-B14F-4D97-AF65-F5344CB8AC3E}">
        <p14:creationId xmlns:p14="http://schemas.microsoft.com/office/powerpoint/2010/main" xmlns="" val="3660448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dirty="0">
                <a:effectLst/>
                <a:latin typeface="+mn-lt"/>
              </a:rPr>
              <a:t>What are Data Types and Variables in Python	</a:t>
            </a: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1435194"/>
            <a:ext cx="10515600" cy="4884924"/>
          </a:xfrm>
        </p:spPr>
        <p:txBody>
          <a:bodyPr>
            <a:normAutofit/>
          </a:bodyPr>
          <a:lstStyle/>
          <a:p>
            <a:pPr marL="0" indent="0">
              <a:buNone/>
            </a:pPr>
            <a:r>
              <a:rPr lang="en-US" sz="2400" b="0" i="0" dirty="0">
                <a:solidFill>
                  <a:srgbClr val="3D3D4E"/>
                </a:solidFill>
                <a:effectLst/>
              </a:rPr>
              <a:t>A </a:t>
            </a:r>
            <a:r>
              <a:rPr lang="en-US" sz="2400" b="1" i="0" dirty="0">
                <a:solidFill>
                  <a:srgbClr val="3D3D4E"/>
                </a:solidFill>
                <a:effectLst/>
              </a:rPr>
              <a:t>variable</a:t>
            </a:r>
            <a:r>
              <a:rPr lang="en-US" sz="2400" b="0" i="0" dirty="0">
                <a:solidFill>
                  <a:srgbClr val="3D3D4E"/>
                </a:solidFill>
                <a:effectLst/>
              </a:rPr>
              <a:t> is simply a name to which a value can be </a:t>
            </a:r>
            <a:r>
              <a:rPr lang="en-US" sz="2400" b="0" i="1" dirty="0">
                <a:solidFill>
                  <a:srgbClr val="3D3D4E"/>
                </a:solidFill>
                <a:effectLst/>
              </a:rPr>
              <a:t>assigned</a:t>
            </a:r>
            <a:r>
              <a:rPr lang="en-US" sz="2400" b="0" i="0" dirty="0">
                <a:solidFill>
                  <a:srgbClr val="3D3D4E"/>
                </a:solidFill>
                <a:effectLst/>
              </a:rPr>
              <a:t>.</a:t>
            </a:r>
          </a:p>
          <a:p>
            <a:pPr algn="l">
              <a:buFont typeface="Wingdings" panose="05000000000000000000" pitchFamily="2" charset="2"/>
              <a:buChar char="Ø"/>
            </a:pPr>
            <a:r>
              <a:rPr lang="en-US" sz="1600" b="1" i="0" dirty="0">
                <a:effectLst/>
                <a:latin typeface="Nunito Sans" pitchFamily="2" charset="0"/>
              </a:rPr>
              <a:t> </a:t>
            </a:r>
            <a:r>
              <a:rPr lang="en-US" sz="2400" b="0" i="0" dirty="0">
                <a:solidFill>
                  <a:srgbClr val="3D3D4E"/>
                </a:solidFill>
                <a:effectLst/>
              </a:rPr>
              <a:t>Variables allow us to give meaningful names to data.</a:t>
            </a:r>
          </a:p>
          <a:p>
            <a:pPr algn="l">
              <a:buFont typeface="Wingdings" panose="05000000000000000000" pitchFamily="2" charset="2"/>
              <a:buChar char="Ø"/>
            </a:pPr>
            <a:r>
              <a:rPr lang="en-US" sz="2400" b="0" i="0" dirty="0">
                <a:solidFill>
                  <a:srgbClr val="3D3D4E"/>
                </a:solidFill>
                <a:effectLst/>
              </a:rPr>
              <a:t>A big advantage of variables is that they allow us to store data so that we can use it later to perform operations in the code.</a:t>
            </a:r>
          </a:p>
          <a:p>
            <a:pPr algn="l">
              <a:buFont typeface="Wingdings" panose="05000000000000000000" pitchFamily="2" charset="2"/>
              <a:buChar char="Ø"/>
            </a:pPr>
            <a:r>
              <a:rPr lang="en-US" sz="2400" b="0" i="0" dirty="0">
                <a:solidFill>
                  <a:srgbClr val="3D3D4E"/>
                </a:solidFill>
                <a:effectLst/>
              </a:rPr>
              <a:t>Variables are mutable. Hence, the value of a variable can always be updated or replaced.</a:t>
            </a:r>
          </a:p>
          <a:p>
            <a:pPr algn="l">
              <a:buFont typeface="Wingdings" panose="05000000000000000000" pitchFamily="2" charset="2"/>
              <a:buChar char="Ø"/>
            </a:pPr>
            <a:r>
              <a:rPr lang="en-US" sz="2400" b="0" i="0" dirty="0">
                <a:solidFill>
                  <a:srgbClr val="3D3D4E"/>
                </a:solidFill>
                <a:effectLst/>
              </a:rPr>
              <a:t>The simplest way to assign a value to a variable is through the </a:t>
            </a:r>
            <a:r>
              <a:rPr lang="en-US" sz="2400" i="0" dirty="0">
                <a:solidFill>
                  <a:srgbClr val="3D3D4E"/>
                </a:solidFill>
                <a:effectLst/>
              </a:rPr>
              <a:t>= </a:t>
            </a:r>
            <a:r>
              <a:rPr lang="en-US" sz="2400" b="0" i="0" dirty="0">
                <a:solidFill>
                  <a:srgbClr val="3D3D4E"/>
                </a:solidFill>
                <a:effectLst/>
              </a:rPr>
              <a:t>operator.</a:t>
            </a:r>
          </a:p>
          <a:p>
            <a:pPr marL="0" indent="0" algn="l">
              <a:buNone/>
            </a:pPr>
            <a:endParaRPr lang="en-US" sz="2400" dirty="0">
              <a:solidFill>
                <a:srgbClr val="3D3D4E"/>
              </a:solidFill>
            </a:endParaRPr>
          </a:p>
          <a:p>
            <a:pPr marL="0" indent="0" algn="l">
              <a:buNone/>
            </a:pPr>
            <a:endParaRPr lang="en-US" sz="2400" dirty="0">
              <a:solidFill>
                <a:srgbClr val="3D3D4E"/>
              </a:solidFill>
            </a:endParaRPr>
          </a:p>
          <a:p>
            <a:pPr marL="0" indent="0" algn="l">
              <a:buNone/>
            </a:pPr>
            <a:endParaRPr lang="en-US" sz="2400" b="0" i="0" dirty="0">
              <a:solidFill>
                <a:srgbClr val="3D3D4E"/>
              </a:solidFill>
              <a:effectLst/>
            </a:endParaRPr>
          </a:p>
          <a:p>
            <a:pPr marL="0" indent="0" algn="l">
              <a:buNone/>
            </a:pPr>
            <a:endParaRPr lang="en-IN" sz="2400" dirty="0"/>
          </a:p>
        </p:txBody>
      </p:sp>
      <p:pic>
        <p:nvPicPr>
          <p:cNvPr id="6" name="Picture 5">
            <a:extLst>
              <a:ext uri="{FF2B5EF4-FFF2-40B4-BE49-F238E27FC236}">
                <a16:creationId xmlns:a16="http://schemas.microsoft.com/office/drawing/2014/main" xmlns="" id="{F1335457-72C3-86FB-1D34-35F0943BE614}"/>
              </a:ext>
            </a:extLst>
          </p:cNvPr>
          <p:cNvPicPr>
            <a:picLocks noChangeAspect="1"/>
          </p:cNvPicPr>
          <p:nvPr/>
        </p:nvPicPr>
        <p:blipFill>
          <a:blip r:embed="rId2"/>
          <a:stretch>
            <a:fillRect/>
          </a:stretch>
        </p:blipFill>
        <p:spPr>
          <a:xfrm>
            <a:off x="2286001" y="4683217"/>
            <a:ext cx="6114974" cy="1479177"/>
          </a:xfrm>
          <a:prstGeom prst="rect">
            <a:avLst/>
          </a:prstGeom>
        </p:spPr>
      </p:pic>
    </p:spTree>
    <p:extLst>
      <p:ext uri="{BB962C8B-B14F-4D97-AF65-F5344CB8AC3E}">
        <p14:creationId xmlns:p14="http://schemas.microsoft.com/office/powerpoint/2010/main" xmlns="" val="117514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1070069"/>
          </a:xfrm>
        </p:spPr>
        <p:txBody>
          <a:bodyPr>
            <a:normAutofit fontScale="90000"/>
          </a:bodyPr>
          <a:lstStyle/>
          <a:p>
            <a:r>
              <a:rPr lang="en-IN" sz="3200" b="1" i="0" dirty="0">
                <a:effectLst/>
                <a:latin typeface="+mn-lt"/>
              </a:rPr>
              <a:t>Naming Convention for Variables</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1435194"/>
            <a:ext cx="10515600" cy="4884924"/>
          </a:xfrm>
        </p:spPr>
        <p:txBody>
          <a:bodyPr>
            <a:normAutofit fontScale="92500" lnSpcReduction="20000"/>
          </a:bodyPr>
          <a:lstStyle/>
          <a:p>
            <a:pPr>
              <a:buFont typeface="Wingdings" panose="05000000000000000000" pitchFamily="2" charset="2"/>
              <a:buChar char="Ø"/>
            </a:pPr>
            <a:r>
              <a:rPr lang="en-US" sz="2600" b="0" i="0" dirty="0">
                <a:solidFill>
                  <a:srgbClr val="3D3D4E"/>
                </a:solidFill>
                <a:effectLst/>
              </a:rPr>
              <a:t>The name can start with an upper or lower case alphabet.</a:t>
            </a:r>
          </a:p>
          <a:p>
            <a:pPr>
              <a:buFont typeface="Wingdings" panose="05000000000000000000" pitchFamily="2" charset="2"/>
              <a:buChar char="Ø"/>
            </a:pPr>
            <a:r>
              <a:rPr lang="en-US" sz="2400" b="0" i="0" dirty="0">
                <a:solidFill>
                  <a:srgbClr val="3D3D4E"/>
                </a:solidFill>
                <a:effectLst/>
              </a:rPr>
              <a:t>All the names are case sensitive.</a:t>
            </a:r>
          </a:p>
          <a:p>
            <a:pPr>
              <a:buFont typeface="Wingdings" panose="05000000000000000000" pitchFamily="2" charset="2"/>
              <a:buChar char="Ø"/>
            </a:pPr>
            <a:r>
              <a:rPr lang="en-US" sz="2400" b="0" i="0" dirty="0">
                <a:solidFill>
                  <a:srgbClr val="3D3D4E"/>
                </a:solidFill>
                <a:effectLst/>
              </a:rPr>
              <a:t>A number can appear in the name, but not at the beginning.</a:t>
            </a:r>
          </a:p>
          <a:p>
            <a:pPr>
              <a:buFont typeface="Wingdings" panose="05000000000000000000" pitchFamily="2" charset="2"/>
              <a:buChar char="Ø"/>
            </a:pPr>
            <a:endParaRPr lang="en-US" sz="2400" dirty="0">
              <a:solidFill>
                <a:srgbClr val="3D3D4E"/>
              </a:solidFill>
            </a:endParaRPr>
          </a:p>
          <a:p>
            <a:pPr>
              <a:buFont typeface="Wingdings" panose="05000000000000000000" pitchFamily="2" charset="2"/>
              <a:buChar char="Ø"/>
            </a:pPr>
            <a:r>
              <a:rPr lang="en-US" sz="2400" b="0" i="0" dirty="0">
                <a:solidFill>
                  <a:srgbClr val="3D3D4E"/>
                </a:solidFill>
                <a:effectLst/>
              </a:rPr>
              <a:t>The _ character can appear anywhere in the name.</a:t>
            </a:r>
          </a:p>
          <a:p>
            <a:pPr>
              <a:buFont typeface="Wingdings" panose="05000000000000000000" pitchFamily="2" charset="2"/>
              <a:buChar char="Ø"/>
            </a:pPr>
            <a:endParaRPr lang="en-US" sz="2400" dirty="0">
              <a:solidFill>
                <a:srgbClr val="3D3D4E"/>
              </a:solidFill>
            </a:endParaRPr>
          </a:p>
          <a:p>
            <a:pPr>
              <a:buFont typeface="Wingdings" panose="05000000000000000000" pitchFamily="2" charset="2"/>
              <a:buChar char="Ø"/>
            </a:pPr>
            <a:r>
              <a:rPr lang="en-US" sz="2400" b="0" i="0" dirty="0">
                <a:solidFill>
                  <a:srgbClr val="3D3D4E"/>
                </a:solidFill>
                <a:effectLst/>
              </a:rPr>
              <a:t>Spaces are not allowed. Instead, we must use </a:t>
            </a:r>
            <a:r>
              <a:rPr lang="en-US" sz="2400" dirty="0" err="1"/>
              <a:t>snake_case</a:t>
            </a:r>
            <a:r>
              <a:rPr lang="en-US" sz="2400" b="0" i="0" dirty="0">
                <a:solidFill>
                  <a:srgbClr val="3D3D4E"/>
                </a:solidFill>
                <a:effectLst/>
              </a:rPr>
              <a:t> to make variable names readable.</a:t>
            </a:r>
          </a:p>
          <a:p>
            <a:pPr marL="0" indent="0">
              <a:buNone/>
            </a:pPr>
            <a:endParaRPr lang="en-US" sz="2400" dirty="0">
              <a:solidFill>
                <a:srgbClr val="3D3D4E"/>
              </a:solidFill>
            </a:endParaRPr>
          </a:p>
          <a:p>
            <a:pPr>
              <a:buFont typeface="Wingdings" panose="05000000000000000000" pitchFamily="2" charset="2"/>
              <a:buChar char="Ø"/>
            </a:pPr>
            <a:r>
              <a:rPr lang="en-US" sz="2400" b="0" i="0" dirty="0">
                <a:solidFill>
                  <a:srgbClr val="3D3D4E"/>
                </a:solidFill>
                <a:effectLst/>
              </a:rPr>
              <a:t>The name of the variable should be something meaningful that describes the value it holds, instead of being random characters.</a:t>
            </a:r>
          </a:p>
          <a:p>
            <a:pPr marL="0" indent="0">
              <a:buNone/>
            </a:pPr>
            <a:r>
              <a:rPr lang="en-US" sz="2400" b="0" i="0" dirty="0">
                <a:solidFill>
                  <a:srgbClr val="3D3D4E"/>
                </a:solidFill>
                <a:effectLst/>
              </a:rPr>
              <a:t>For example, </a:t>
            </a:r>
            <a:r>
              <a:rPr lang="en-US" sz="2400" b="0" i="0" dirty="0" err="1">
                <a:solidFill>
                  <a:srgbClr val="3D3D4E"/>
                </a:solidFill>
                <a:effectLst/>
              </a:rPr>
              <a:t>inc</a:t>
            </a:r>
            <a:r>
              <a:rPr lang="en-US" sz="2400" b="0" i="0" dirty="0">
                <a:solidFill>
                  <a:srgbClr val="3D3D4E"/>
                </a:solidFill>
                <a:effectLst/>
              </a:rPr>
              <a:t> or even income would not give any useful information but names like </a:t>
            </a:r>
            <a:r>
              <a:rPr lang="en-US" sz="2400" b="0" i="0" dirty="0" err="1">
                <a:solidFill>
                  <a:srgbClr val="3D3D4E"/>
                </a:solidFill>
                <a:effectLst/>
              </a:rPr>
              <a:t>weekly_income</a:t>
            </a:r>
            <a:r>
              <a:rPr lang="en-US" sz="2400" b="0" i="0" dirty="0">
                <a:solidFill>
                  <a:srgbClr val="3D3D4E"/>
                </a:solidFill>
                <a:effectLst/>
              </a:rPr>
              <a:t>, </a:t>
            </a:r>
            <a:r>
              <a:rPr lang="en-US" sz="2400" b="0" i="0" dirty="0" err="1">
                <a:solidFill>
                  <a:srgbClr val="3D3D4E"/>
                </a:solidFill>
                <a:effectLst/>
              </a:rPr>
              <a:t>monthly_income</a:t>
            </a:r>
            <a:r>
              <a:rPr lang="en-US" sz="2400" b="0" i="0" dirty="0">
                <a:solidFill>
                  <a:srgbClr val="3D3D4E"/>
                </a:solidFill>
                <a:effectLst/>
              </a:rPr>
              <a:t>, or </a:t>
            </a:r>
            <a:r>
              <a:rPr lang="en-US" sz="2400" b="0" i="0" dirty="0" err="1">
                <a:solidFill>
                  <a:srgbClr val="3D3D4E"/>
                </a:solidFill>
                <a:effectLst/>
              </a:rPr>
              <a:t>annual_income</a:t>
            </a:r>
            <a:r>
              <a:rPr lang="en-US" sz="2400" b="0" i="0" dirty="0">
                <a:solidFill>
                  <a:srgbClr val="3D3D4E"/>
                </a:solidFill>
                <a:effectLst/>
              </a:rPr>
              <a:t> explain the purpose of our defined variable</a:t>
            </a:r>
          </a:p>
          <a:p>
            <a:pPr marL="0" indent="0">
              <a:buNone/>
            </a:pPr>
            <a:endParaRPr lang="en-US" sz="1100" dirty="0">
              <a:solidFill>
                <a:srgbClr val="3D3D4E"/>
              </a:solidFill>
              <a:latin typeface="Droid Serif"/>
            </a:endParaRPr>
          </a:p>
          <a:p>
            <a:pPr marL="0" indent="0">
              <a:buNone/>
            </a:pPr>
            <a:endParaRPr lang="en-US" sz="1600" dirty="0">
              <a:solidFill>
                <a:srgbClr val="3D3D4E"/>
              </a:solidFill>
              <a:latin typeface="Droid Serif"/>
            </a:endParaRPr>
          </a:p>
          <a:p>
            <a:pPr marL="0" indent="0">
              <a:buNone/>
            </a:pPr>
            <a:endParaRPr lang="en-US" sz="1600" b="0" i="0" dirty="0">
              <a:solidFill>
                <a:srgbClr val="3D3D4E"/>
              </a:solidFill>
              <a:effectLst/>
              <a:latin typeface="Droid Serif"/>
            </a:endParaRPr>
          </a:p>
          <a:p>
            <a:pPr marL="0" indent="0">
              <a:buNone/>
            </a:pPr>
            <a:endParaRPr lang="en-US" sz="2400" dirty="0">
              <a:solidFill>
                <a:srgbClr val="3D3D4E"/>
              </a:solidFill>
            </a:endParaRPr>
          </a:p>
          <a:p>
            <a:pPr marL="0" indent="0" algn="l">
              <a:buNone/>
            </a:pPr>
            <a:endParaRPr lang="en-US" sz="2400" dirty="0">
              <a:solidFill>
                <a:srgbClr val="3D3D4E"/>
              </a:solidFill>
            </a:endParaRPr>
          </a:p>
          <a:p>
            <a:pPr marL="0" indent="0" algn="l">
              <a:buNone/>
            </a:pPr>
            <a:endParaRPr lang="en-US" sz="2400" b="0" i="0" dirty="0">
              <a:solidFill>
                <a:srgbClr val="3D3D4E"/>
              </a:solidFill>
              <a:effectLst/>
            </a:endParaRPr>
          </a:p>
          <a:p>
            <a:pPr marL="0" indent="0" algn="l">
              <a:buNone/>
            </a:pPr>
            <a:endParaRPr lang="en-IN" sz="2400" dirty="0"/>
          </a:p>
        </p:txBody>
      </p:sp>
    </p:spTree>
    <p:extLst>
      <p:ext uri="{BB962C8B-B14F-4D97-AF65-F5344CB8AC3E}">
        <p14:creationId xmlns:p14="http://schemas.microsoft.com/office/powerpoint/2010/main" xmlns="" val="186632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1070069"/>
          </a:xfrm>
        </p:spPr>
        <p:txBody>
          <a:bodyPr>
            <a:normAutofit fontScale="90000"/>
          </a:bodyPr>
          <a:lstStyle/>
          <a:p>
            <a:r>
              <a:rPr lang="en-IN" sz="3200" b="1" i="0" dirty="0">
                <a:effectLst/>
                <a:latin typeface="+mn-lt"/>
              </a:rPr>
              <a:t>Naming Convention for Variables</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1435194"/>
            <a:ext cx="10515600" cy="4884924"/>
          </a:xfrm>
        </p:spPr>
        <p:txBody>
          <a:bodyPr>
            <a:normAutofit fontScale="92500" lnSpcReduction="20000"/>
          </a:bodyPr>
          <a:lstStyle/>
          <a:p>
            <a:pPr>
              <a:buFont typeface="Wingdings" panose="05000000000000000000" pitchFamily="2" charset="2"/>
              <a:buChar char="Ø"/>
            </a:pPr>
            <a:r>
              <a:rPr lang="en-US" sz="2600" b="0" i="0" dirty="0">
                <a:solidFill>
                  <a:srgbClr val="3D3D4E"/>
                </a:solidFill>
                <a:effectLst/>
              </a:rPr>
              <a:t>The name can start with an upper or lower case alphabet.</a:t>
            </a:r>
          </a:p>
          <a:p>
            <a:pPr>
              <a:buFont typeface="Wingdings" panose="05000000000000000000" pitchFamily="2" charset="2"/>
              <a:buChar char="Ø"/>
            </a:pPr>
            <a:r>
              <a:rPr lang="en-US" sz="2400" b="0" i="0" dirty="0">
                <a:solidFill>
                  <a:srgbClr val="3D3D4E"/>
                </a:solidFill>
                <a:effectLst/>
              </a:rPr>
              <a:t>All the names are case sensitive.</a:t>
            </a:r>
          </a:p>
          <a:p>
            <a:pPr>
              <a:buFont typeface="Wingdings" panose="05000000000000000000" pitchFamily="2" charset="2"/>
              <a:buChar char="Ø"/>
            </a:pPr>
            <a:r>
              <a:rPr lang="en-US" sz="2400" b="0" i="0" dirty="0">
                <a:solidFill>
                  <a:srgbClr val="3D3D4E"/>
                </a:solidFill>
                <a:effectLst/>
              </a:rPr>
              <a:t>A number can appear in the name, but not at the beginning.</a:t>
            </a:r>
          </a:p>
          <a:p>
            <a:pPr>
              <a:buFont typeface="Wingdings" panose="05000000000000000000" pitchFamily="2" charset="2"/>
              <a:buChar char="Ø"/>
            </a:pPr>
            <a:endParaRPr lang="en-US" sz="2400" dirty="0">
              <a:solidFill>
                <a:srgbClr val="3D3D4E"/>
              </a:solidFill>
            </a:endParaRPr>
          </a:p>
          <a:p>
            <a:pPr>
              <a:buFont typeface="Wingdings" panose="05000000000000000000" pitchFamily="2" charset="2"/>
              <a:buChar char="Ø"/>
            </a:pPr>
            <a:r>
              <a:rPr lang="en-US" sz="2400" b="0" i="0" dirty="0">
                <a:solidFill>
                  <a:srgbClr val="3D3D4E"/>
                </a:solidFill>
                <a:effectLst/>
              </a:rPr>
              <a:t>The _ character can appear anywhere in the name.</a:t>
            </a:r>
          </a:p>
          <a:p>
            <a:pPr>
              <a:buFont typeface="Wingdings" panose="05000000000000000000" pitchFamily="2" charset="2"/>
              <a:buChar char="Ø"/>
            </a:pPr>
            <a:endParaRPr lang="en-US" sz="2400" dirty="0">
              <a:solidFill>
                <a:srgbClr val="3D3D4E"/>
              </a:solidFill>
            </a:endParaRPr>
          </a:p>
          <a:p>
            <a:pPr>
              <a:buFont typeface="Wingdings" panose="05000000000000000000" pitchFamily="2" charset="2"/>
              <a:buChar char="Ø"/>
            </a:pPr>
            <a:r>
              <a:rPr lang="en-US" sz="2400" b="0" i="0" dirty="0">
                <a:solidFill>
                  <a:srgbClr val="3D3D4E"/>
                </a:solidFill>
                <a:effectLst/>
              </a:rPr>
              <a:t>Spaces are not allowed. Instead, we must use </a:t>
            </a:r>
            <a:r>
              <a:rPr lang="en-US" sz="2400" dirty="0" err="1"/>
              <a:t>snake_case</a:t>
            </a:r>
            <a:r>
              <a:rPr lang="en-US" sz="2400" b="0" i="0" dirty="0">
                <a:solidFill>
                  <a:srgbClr val="3D3D4E"/>
                </a:solidFill>
                <a:effectLst/>
              </a:rPr>
              <a:t> to make variable names readable.</a:t>
            </a:r>
          </a:p>
          <a:p>
            <a:pPr marL="0" indent="0">
              <a:buNone/>
            </a:pPr>
            <a:endParaRPr lang="en-US" sz="2400" dirty="0">
              <a:solidFill>
                <a:srgbClr val="3D3D4E"/>
              </a:solidFill>
            </a:endParaRPr>
          </a:p>
          <a:p>
            <a:pPr>
              <a:buFont typeface="Wingdings" panose="05000000000000000000" pitchFamily="2" charset="2"/>
              <a:buChar char="Ø"/>
            </a:pPr>
            <a:r>
              <a:rPr lang="en-US" sz="2400" b="0" i="0" dirty="0">
                <a:solidFill>
                  <a:srgbClr val="3D3D4E"/>
                </a:solidFill>
                <a:effectLst/>
              </a:rPr>
              <a:t>The name of the variable should be something meaningful that describes the value it holds, instead of being random characters.</a:t>
            </a:r>
          </a:p>
          <a:p>
            <a:pPr marL="0" indent="0">
              <a:buNone/>
            </a:pPr>
            <a:r>
              <a:rPr lang="en-US" sz="2400" b="0" i="0" dirty="0">
                <a:solidFill>
                  <a:srgbClr val="3D3D4E"/>
                </a:solidFill>
                <a:effectLst/>
              </a:rPr>
              <a:t>For example, </a:t>
            </a:r>
            <a:r>
              <a:rPr lang="en-US" sz="2400" b="0" i="0" dirty="0" err="1">
                <a:solidFill>
                  <a:srgbClr val="3D3D4E"/>
                </a:solidFill>
                <a:effectLst/>
              </a:rPr>
              <a:t>inc</a:t>
            </a:r>
            <a:r>
              <a:rPr lang="en-US" sz="2400" b="0" i="0" dirty="0">
                <a:solidFill>
                  <a:srgbClr val="3D3D4E"/>
                </a:solidFill>
                <a:effectLst/>
              </a:rPr>
              <a:t> or even income would not give any useful information but names like </a:t>
            </a:r>
            <a:r>
              <a:rPr lang="en-US" sz="2400" b="0" i="0" dirty="0" err="1">
                <a:solidFill>
                  <a:srgbClr val="3D3D4E"/>
                </a:solidFill>
                <a:effectLst/>
              </a:rPr>
              <a:t>weekly_income</a:t>
            </a:r>
            <a:r>
              <a:rPr lang="en-US" sz="2400" b="0" i="0" dirty="0">
                <a:solidFill>
                  <a:srgbClr val="3D3D4E"/>
                </a:solidFill>
                <a:effectLst/>
              </a:rPr>
              <a:t>, </a:t>
            </a:r>
            <a:r>
              <a:rPr lang="en-US" sz="2400" b="0" i="0" dirty="0" err="1">
                <a:solidFill>
                  <a:srgbClr val="3D3D4E"/>
                </a:solidFill>
                <a:effectLst/>
              </a:rPr>
              <a:t>monthly_income</a:t>
            </a:r>
            <a:r>
              <a:rPr lang="en-US" sz="2400" b="0" i="0" dirty="0">
                <a:solidFill>
                  <a:srgbClr val="3D3D4E"/>
                </a:solidFill>
                <a:effectLst/>
              </a:rPr>
              <a:t>, or </a:t>
            </a:r>
            <a:r>
              <a:rPr lang="en-US" sz="2400" b="0" i="0" dirty="0" err="1">
                <a:solidFill>
                  <a:srgbClr val="3D3D4E"/>
                </a:solidFill>
                <a:effectLst/>
              </a:rPr>
              <a:t>annual_income</a:t>
            </a:r>
            <a:r>
              <a:rPr lang="en-US" sz="2400" b="0" i="0" dirty="0">
                <a:solidFill>
                  <a:srgbClr val="3D3D4E"/>
                </a:solidFill>
                <a:effectLst/>
              </a:rPr>
              <a:t> explain the purpose of our defined variable</a:t>
            </a:r>
          </a:p>
          <a:p>
            <a:pPr marL="0" indent="0">
              <a:buNone/>
            </a:pPr>
            <a:endParaRPr lang="en-US" sz="1100" dirty="0">
              <a:solidFill>
                <a:srgbClr val="3D3D4E"/>
              </a:solidFill>
              <a:latin typeface="Droid Serif"/>
            </a:endParaRPr>
          </a:p>
          <a:p>
            <a:pPr marL="0" indent="0">
              <a:buNone/>
            </a:pPr>
            <a:endParaRPr lang="en-US" sz="1600" dirty="0">
              <a:solidFill>
                <a:srgbClr val="3D3D4E"/>
              </a:solidFill>
              <a:latin typeface="Droid Serif"/>
            </a:endParaRPr>
          </a:p>
          <a:p>
            <a:pPr marL="0" indent="0">
              <a:buNone/>
            </a:pPr>
            <a:endParaRPr lang="en-US" sz="1600" b="0" i="0" dirty="0">
              <a:solidFill>
                <a:srgbClr val="3D3D4E"/>
              </a:solidFill>
              <a:effectLst/>
              <a:latin typeface="Droid Serif"/>
            </a:endParaRPr>
          </a:p>
          <a:p>
            <a:pPr marL="0" indent="0">
              <a:buNone/>
            </a:pPr>
            <a:endParaRPr lang="en-US" sz="2400" dirty="0">
              <a:solidFill>
                <a:srgbClr val="3D3D4E"/>
              </a:solidFill>
            </a:endParaRPr>
          </a:p>
          <a:p>
            <a:pPr marL="0" indent="0" algn="l">
              <a:buNone/>
            </a:pPr>
            <a:endParaRPr lang="en-US" sz="2400" dirty="0">
              <a:solidFill>
                <a:srgbClr val="3D3D4E"/>
              </a:solidFill>
            </a:endParaRPr>
          </a:p>
          <a:p>
            <a:pPr marL="0" indent="0" algn="l">
              <a:buNone/>
            </a:pPr>
            <a:endParaRPr lang="en-US" sz="2400" b="0" i="0" dirty="0">
              <a:solidFill>
                <a:srgbClr val="3D3D4E"/>
              </a:solidFill>
              <a:effectLst/>
            </a:endParaRPr>
          </a:p>
          <a:p>
            <a:pPr marL="0" indent="0" algn="l">
              <a:buNone/>
            </a:pPr>
            <a:endParaRPr lang="en-IN" sz="2400" dirty="0"/>
          </a:p>
        </p:txBody>
      </p:sp>
    </p:spTree>
    <p:extLst>
      <p:ext uri="{BB962C8B-B14F-4D97-AF65-F5344CB8AC3E}">
        <p14:creationId xmlns:p14="http://schemas.microsoft.com/office/powerpoint/2010/main" xmlns="" val="428183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858557"/>
          </a:xfrm>
        </p:spPr>
        <p:txBody>
          <a:bodyPr>
            <a:normAutofit/>
          </a:bodyPr>
          <a:lstStyle/>
          <a:p>
            <a:pPr algn="l"/>
            <a:r>
              <a:rPr lang="en-IN" sz="3200" b="1" i="0" dirty="0">
                <a:effectLst/>
                <a:latin typeface="+mn-lt"/>
              </a:rPr>
              <a:t>Numbers</a:t>
            </a: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r>
              <a:rPr lang="en-US" sz="2400" b="0" i="0" dirty="0">
                <a:solidFill>
                  <a:srgbClr val="3D3D4E"/>
                </a:solidFill>
                <a:effectLst/>
              </a:rPr>
              <a:t>There are three main types of numbers in Python</a:t>
            </a: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7" name="Picture 6">
            <a:extLst>
              <a:ext uri="{FF2B5EF4-FFF2-40B4-BE49-F238E27FC236}">
                <a16:creationId xmlns:a16="http://schemas.microsoft.com/office/drawing/2014/main" xmlns="" id="{BC419501-67BB-08B1-B469-9E026DD7F2AE}"/>
              </a:ext>
            </a:extLst>
          </p:cNvPr>
          <p:cNvPicPr>
            <a:picLocks noChangeAspect="1"/>
          </p:cNvPicPr>
          <p:nvPr/>
        </p:nvPicPr>
        <p:blipFill>
          <a:blip r:embed="rId2"/>
          <a:stretch>
            <a:fillRect/>
          </a:stretch>
        </p:blipFill>
        <p:spPr>
          <a:xfrm>
            <a:off x="3925714" y="2507875"/>
            <a:ext cx="3829584" cy="2886478"/>
          </a:xfrm>
          <a:prstGeom prst="rect">
            <a:avLst/>
          </a:prstGeom>
        </p:spPr>
      </p:pic>
    </p:spTree>
    <p:extLst>
      <p:ext uri="{BB962C8B-B14F-4D97-AF65-F5344CB8AC3E}">
        <p14:creationId xmlns:p14="http://schemas.microsoft.com/office/powerpoint/2010/main" xmlns="" val="214505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Introduction</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IN" sz="3000" b="1" i="0" dirty="0">
                <a:effectLst/>
                <a:latin typeface="Nunito Sans" pitchFamily="2" charset="0"/>
              </a:rPr>
              <a:t>Why Python ?</a:t>
            </a:r>
          </a:p>
          <a:p>
            <a:pPr>
              <a:buFont typeface="Wingdings" panose="05000000000000000000" pitchFamily="2" charset="2"/>
              <a:buChar char="Ø"/>
            </a:pPr>
            <a:r>
              <a:rPr lang="en-IN" sz="2400" i="0" dirty="0">
                <a:solidFill>
                  <a:srgbClr val="423B43"/>
                </a:solidFill>
                <a:effectLst/>
              </a:rPr>
              <a:t>Its ease of use - </a:t>
            </a:r>
            <a:r>
              <a:rPr lang="en-US" sz="2400" b="0" i="0" dirty="0">
                <a:solidFill>
                  <a:srgbClr val="423B43"/>
                </a:solidFill>
                <a:effectLst/>
              </a:rPr>
              <a:t>For those who are new to coding and programming, Python can be an excellent first step. It’s relatively easy to learn.</a:t>
            </a:r>
            <a:endParaRPr lang="en-IN" sz="2400" dirty="0"/>
          </a:p>
          <a:p>
            <a:pPr>
              <a:buFont typeface="Wingdings" panose="05000000000000000000" pitchFamily="2" charset="2"/>
              <a:buChar char="Ø"/>
            </a:pPr>
            <a:r>
              <a:rPr lang="en-IN" sz="2400" i="0" dirty="0">
                <a:solidFill>
                  <a:srgbClr val="423B43"/>
                </a:solidFill>
                <a:effectLst/>
              </a:rPr>
              <a:t>Its simple syntax  </a:t>
            </a:r>
            <a:r>
              <a:rPr lang="en-IN" sz="2400" b="1" i="0" dirty="0">
                <a:solidFill>
                  <a:srgbClr val="423B43"/>
                </a:solidFill>
                <a:effectLst/>
              </a:rPr>
              <a:t>- </a:t>
            </a:r>
            <a:r>
              <a:rPr lang="en-US" sz="2400" b="0" i="0" dirty="0">
                <a:solidFill>
                  <a:srgbClr val="423B43"/>
                </a:solidFill>
                <a:effectLst/>
              </a:rPr>
              <a:t>Python is relatively easy to read and understand, as its syntax is more like English</a:t>
            </a:r>
            <a:endParaRPr lang="en-IN" sz="2400" b="1" i="0" dirty="0">
              <a:solidFill>
                <a:srgbClr val="423B43"/>
              </a:solidFill>
              <a:effectLst/>
            </a:endParaRPr>
          </a:p>
          <a:p>
            <a:pPr>
              <a:buFont typeface="Wingdings" panose="05000000000000000000" pitchFamily="2" charset="2"/>
              <a:buChar char="Ø"/>
            </a:pPr>
            <a:r>
              <a:rPr lang="en-IN" sz="2400" i="0" dirty="0">
                <a:solidFill>
                  <a:srgbClr val="423B43"/>
                </a:solidFill>
                <a:effectLst/>
              </a:rPr>
              <a:t>Its thriving community- </a:t>
            </a:r>
            <a:r>
              <a:rPr lang="en-US" sz="2400" b="0" i="0" dirty="0">
                <a:solidFill>
                  <a:srgbClr val="423B43"/>
                </a:solidFill>
                <a:effectLst/>
              </a:rPr>
              <a:t>As it’s an open-source language, anyone can use Python to code. What’s more, there is a community that supports and develops the ecosystem, adding their own contributions and libraries</a:t>
            </a:r>
          </a:p>
          <a:p>
            <a:pPr>
              <a:buFont typeface="Wingdings" panose="05000000000000000000" pitchFamily="2" charset="2"/>
              <a:buChar char="Ø"/>
            </a:pPr>
            <a:r>
              <a:rPr lang="en-US" sz="2400" i="0" dirty="0">
                <a:solidFill>
                  <a:srgbClr val="423B43"/>
                </a:solidFill>
                <a:effectLst/>
              </a:rPr>
              <a:t>Its versatility</a:t>
            </a:r>
            <a:r>
              <a:rPr lang="en-US" sz="2400" dirty="0">
                <a:solidFill>
                  <a:srgbClr val="423B43"/>
                </a:solidFill>
              </a:rPr>
              <a:t> </a:t>
            </a:r>
            <a:r>
              <a:rPr lang="en-US" sz="2400" b="0" i="0" dirty="0">
                <a:solidFill>
                  <a:srgbClr val="423B43"/>
                </a:solidFill>
                <a:effectLst/>
              </a:rPr>
              <a:t>- As we’ll explore in more detail, there are many uses for Python. Whether you’re interested in data visualization, artificial intelligence or web development, you can find a use for the language. </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286055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1792109"/>
          </a:xfrm>
        </p:spPr>
        <p:txBody>
          <a:bodyPr>
            <a:normAutofit/>
          </a:bodyPr>
          <a:lstStyle/>
          <a:p>
            <a:pPr algn="l"/>
            <a:r>
              <a:rPr lang="en-IN" sz="3200" b="1" i="0" dirty="0">
                <a:effectLst/>
                <a:latin typeface="+mn-lt"/>
              </a:rPr>
              <a:t>Integers</a:t>
            </a:r>
            <a:br>
              <a:rPr lang="en-IN" sz="3200" b="1" i="0" dirty="0">
                <a:effectLst/>
                <a:latin typeface="+mn-lt"/>
              </a:rPr>
            </a:br>
            <a:r>
              <a:rPr lang="en-IN" sz="3200" b="1" i="0" dirty="0">
                <a:effectLst/>
                <a:latin typeface="+mn-lt"/>
              </a:rPr>
              <a:t/>
            </a:r>
            <a:br>
              <a:rPr lang="en-IN" sz="3200" b="1" i="0" dirty="0">
                <a:effectLst/>
                <a:latin typeface="+mn-lt"/>
              </a:rPr>
            </a:br>
            <a:r>
              <a:rPr lang="en-US" sz="2700" i="0" dirty="0">
                <a:effectLst/>
                <a:latin typeface="+mn-lt"/>
              </a:rPr>
              <a:t>In Python, all negative numbers start with the - symbol.</a:t>
            </a: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5" name="Picture 4">
            <a:extLst>
              <a:ext uri="{FF2B5EF4-FFF2-40B4-BE49-F238E27FC236}">
                <a16:creationId xmlns:a16="http://schemas.microsoft.com/office/drawing/2014/main" xmlns="" id="{2E93C918-F892-910D-1C87-66DFD5654300}"/>
              </a:ext>
            </a:extLst>
          </p:cNvPr>
          <p:cNvPicPr>
            <a:picLocks noChangeAspect="1"/>
          </p:cNvPicPr>
          <p:nvPr/>
        </p:nvPicPr>
        <p:blipFill>
          <a:blip r:embed="rId2"/>
          <a:stretch>
            <a:fillRect/>
          </a:stretch>
        </p:blipFill>
        <p:spPr>
          <a:xfrm>
            <a:off x="838200" y="2157234"/>
            <a:ext cx="9320779" cy="3114013"/>
          </a:xfrm>
          <a:prstGeom prst="rect">
            <a:avLst/>
          </a:prstGeom>
        </p:spPr>
      </p:pic>
    </p:spTree>
    <p:extLst>
      <p:ext uri="{BB962C8B-B14F-4D97-AF65-F5344CB8AC3E}">
        <p14:creationId xmlns:p14="http://schemas.microsoft.com/office/powerpoint/2010/main" xmlns="" val="311901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5094381"/>
          </a:xfrm>
        </p:spPr>
        <p:txBody>
          <a:bodyPr>
            <a:normAutofit fontScale="90000"/>
          </a:bodyPr>
          <a:lstStyle/>
          <a:p>
            <a:pPr algn="l"/>
            <a:r>
              <a:rPr lang="en-IN" sz="3200" b="1" i="0" dirty="0">
                <a:effectLst/>
                <a:latin typeface="+mn-lt"/>
              </a:rPr>
              <a:t>Integers</a:t>
            </a:r>
            <a:br>
              <a:rPr lang="en-IN" sz="3200" b="1" i="0" dirty="0">
                <a:effectLst/>
                <a:latin typeface="+mn-lt"/>
              </a:rPr>
            </a:br>
            <a:r>
              <a:rPr lang="en-IN" sz="3200" b="1" i="0" dirty="0">
                <a:effectLst/>
                <a:latin typeface="+mn-lt"/>
              </a:rPr>
              <a:t/>
            </a:r>
            <a:br>
              <a:rPr lang="en-IN" sz="3200" b="1" i="0" dirty="0">
                <a:effectLst/>
                <a:latin typeface="+mn-lt"/>
              </a:rPr>
            </a:br>
            <a:r>
              <a:rPr lang="en-US" sz="2700" i="0" dirty="0">
                <a:effectLst/>
                <a:latin typeface="+mn-lt"/>
              </a:rPr>
              <a:t>So,what’s the size of integer that you can store in Python 3.0+? – Nearly unlimited sized integer no can be stored.</a:t>
            </a:r>
            <a:br>
              <a:rPr lang="en-US" sz="2700" i="0" dirty="0">
                <a:effectLst/>
                <a:latin typeface="+mn-lt"/>
              </a:rPr>
            </a:br>
            <a:r>
              <a:rPr lang="en-US" sz="2700" i="0" dirty="0">
                <a:effectLst/>
                <a:latin typeface="+mn-lt"/>
              </a:rPr>
              <a:t/>
            </a:r>
            <a:br>
              <a:rPr lang="en-US" sz="2700" i="0" dirty="0">
                <a:effectLst/>
                <a:latin typeface="+mn-lt"/>
              </a:rPr>
            </a:br>
            <a:r>
              <a:rPr lang="en-US" sz="2700" i="0" dirty="0">
                <a:effectLst/>
                <a:latin typeface="+mn-lt"/>
              </a:rPr>
              <a:t>print(10)  # A positive integer</a:t>
            </a:r>
            <a:br>
              <a:rPr lang="en-US" sz="2700" i="0" dirty="0">
                <a:effectLst/>
                <a:latin typeface="+mn-lt"/>
              </a:rPr>
            </a:br>
            <a:r>
              <a:rPr lang="en-US" sz="2700" i="0" dirty="0">
                <a:effectLst/>
                <a:latin typeface="+mn-lt"/>
              </a:rPr>
              <a:t>print(-3000)  # A negative integer</a:t>
            </a:r>
            <a:br>
              <a:rPr lang="en-US" sz="2700" i="0" dirty="0">
                <a:effectLst/>
                <a:latin typeface="+mn-lt"/>
              </a:rPr>
            </a:br>
            <a:r>
              <a:rPr lang="en-US" sz="2700" i="0" dirty="0">
                <a:effectLst/>
                <a:latin typeface="+mn-lt"/>
              </a:rPr>
              <a:t/>
            </a:r>
            <a:br>
              <a:rPr lang="en-US" sz="2700" i="0" dirty="0">
                <a:effectLst/>
                <a:latin typeface="+mn-lt"/>
              </a:rPr>
            </a:br>
            <a:r>
              <a:rPr lang="en-US" sz="2700" i="0" dirty="0">
                <a:effectLst/>
                <a:latin typeface="+mn-lt"/>
              </a:rPr>
              <a:t>num = 123456789  # Assigning an integer to a variable</a:t>
            </a:r>
            <a:br>
              <a:rPr lang="en-US" sz="2700" i="0" dirty="0">
                <a:effectLst/>
                <a:latin typeface="+mn-lt"/>
              </a:rPr>
            </a:br>
            <a:r>
              <a:rPr lang="en-US" sz="2700" i="0" dirty="0">
                <a:effectLst/>
                <a:latin typeface="+mn-lt"/>
              </a:rPr>
              <a:t>print(num)</a:t>
            </a:r>
            <a:br>
              <a:rPr lang="en-US" sz="2700" i="0" dirty="0">
                <a:effectLst/>
                <a:latin typeface="+mn-lt"/>
              </a:rPr>
            </a:br>
            <a:r>
              <a:rPr lang="en-US" sz="2700" i="0" dirty="0">
                <a:effectLst/>
                <a:latin typeface="+mn-lt"/>
              </a:rPr>
              <a:t>num = -16000  # Assigning a new integer</a:t>
            </a:r>
            <a:br>
              <a:rPr lang="en-US" sz="2700" i="0" dirty="0">
                <a:effectLst/>
                <a:latin typeface="+mn-lt"/>
              </a:rPr>
            </a:br>
            <a:r>
              <a:rPr lang="en-US" sz="2700" i="0" dirty="0">
                <a:effectLst/>
                <a:latin typeface="+mn-lt"/>
              </a:rPr>
              <a:t>print(num)</a:t>
            </a:r>
            <a:br>
              <a:rPr lang="en-US" sz="2700" i="0" dirty="0">
                <a:effectLst/>
                <a:latin typeface="+mn-lt"/>
              </a:rPr>
            </a:br>
            <a:r>
              <a:rPr lang="en-US" sz="2700" i="0" dirty="0">
                <a:effectLst/>
                <a:latin typeface="+mn-lt"/>
              </a:rPr>
              <a:t/>
            </a:r>
            <a:br>
              <a:rPr lang="en-US" sz="2700"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spTree>
    <p:extLst>
      <p:ext uri="{BB962C8B-B14F-4D97-AF65-F5344CB8AC3E}">
        <p14:creationId xmlns:p14="http://schemas.microsoft.com/office/powerpoint/2010/main" xmlns="" val="98575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1792109"/>
          </a:xfrm>
        </p:spPr>
        <p:txBody>
          <a:bodyPr>
            <a:normAutofit fontScale="90000"/>
          </a:bodyPr>
          <a:lstStyle/>
          <a:p>
            <a:pPr algn="l"/>
            <a:r>
              <a:rPr lang="en-IN" sz="3200" b="1" i="0" dirty="0">
                <a:effectLst/>
                <a:latin typeface="+mn-lt"/>
              </a:rPr>
              <a:t>Floats</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8" name="Picture 7">
            <a:extLst>
              <a:ext uri="{FF2B5EF4-FFF2-40B4-BE49-F238E27FC236}">
                <a16:creationId xmlns:a16="http://schemas.microsoft.com/office/drawing/2014/main" xmlns="" id="{C9EB4E5C-2661-2898-0928-58ECE49ADD8C}"/>
              </a:ext>
            </a:extLst>
          </p:cNvPr>
          <p:cNvPicPr>
            <a:picLocks noChangeAspect="1"/>
          </p:cNvPicPr>
          <p:nvPr/>
        </p:nvPicPr>
        <p:blipFill>
          <a:blip r:embed="rId2"/>
          <a:stretch>
            <a:fillRect/>
          </a:stretch>
        </p:blipFill>
        <p:spPr>
          <a:xfrm>
            <a:off x="1540761" y="1586752"/>
            <a:ext cx="8707065" cy="3415554"/>
          </a:xfrm>
          <a:prstGeom prst="rect">
            <a:avLst/>
          </a:prstGeom>
        </p:spPr>
      </p:pic>
    </p:spTree>
    <p:extLst>
      <p:ext uri="{BB962C8B-B14F-4D97-AF65-F5344CB8AC3E}">
        <p14:creationId xmlns:p14="http://schemas.microsoft.com/office/powerpoint/2010/main" xmlns="" val="193786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5094381"/>
          </a:xfrm>
        </p:spPr>
        <p:txBody>
          <a:bodyPr>
            <a:normAutofit/>
          </a:bodyPr>
          <a:lstStyle/>
          <a:p>
            <a:pPr algn="l"/>
            <a:r>
              <a:rPr lang="en-IN" sz="3200" b="1" i="0" dirty="0">
                <a:effectLst/>
                <a:latin typeface="+mn-lt"/>
              </a:rPr>
              <a:t>Floats</a:t>
            </a:r>
            <a:br>
              <a:rPr lang="en-IN" sz="3200" b="1" i="0" dirty="0">
                <a:effectLst/>
                <a:latin typeface="+mn-lt"/>
              </a:rPr>
            </a:br>
            <a:r>
              <a:rPr lang="en-IN" sz="3200" b="1" i="0" dirty="0">
                <a:effectLst/>
                <a:latin typeface="+mn-lt"/>
              </a:rPr>
              <a:t/>
            </a:r>
            <a:br>
              <a:rPr lang="en-IN" sz="3200" b="1" i="0" dirty="0">
                <a:effectLst/>
                <a:latin typeface="+mn-lt"/>
              </a:rPr>
            </a:br>
            <a:r>
              <a:rPr lang="en-US" sz="2700" i="0" dirty="0">
                <a:effectLst/>
                <a:latin typeface="+mn-lt"/>
              </a:rPr>
              <a:t/>
            </a:r>
            <a:br>
              <a:rPr lang="en-US" sz="2700"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672353" y="887506"/>
            <a:ext cx="10681447" cy="5427971"/>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r>
              <a:rPr lang="en-US" sz="2400" b="0" i="0" dirty="0">
                <a:solidFill>
                  <a:srgbClr val="3D3D4E"/>
                </a:solidFill>
                <a:effectLst/>
              </a:rPr>
              <a:t>print(1.00000000005)  # A positive float</a:t>
            </a:r>
          </a:p>
          <a:p>
            <a:pPr marL="0" indent="0" algn="just">
              <a:buNone/>
            </a:pPr>
            <a:r>
              <a:rPr lang="en-US" sz="2400" b="0" i="0" dirty="0">
                <a:solidFill>
                  <a:srgbClr val="3D3D4E"/>
                </a:solidFill>
                <a:effectLst/>
              </a:rPr>
              <a:t>print(-85.6701)  # A negative float</a:t>
            </a:r>
          </a:p>
          <a:p>
            <a:pPr marL="0" indent="0" algn="just">
              <a:buNone/>
            </a:pPr>
            <a:endParaRPr lang="en-US" sz="2400" b="0" i="0" dirty="0">
              <a:solidFill>
                <a:srgbClr val="3D3D4E"/>
              </a:solidFill>
              <a:effectLst/>
            </a:endParaRPr>
          </a:p>
          <a:p>
            <a:pPr marL="0" indent="0" algn="just">
              <a:buNone/>
            </a:pPr>
            <a:r>
              <a:rPr lang="en-US" sz="2400" b="0" i="0" dirty="0" err="1">
                <a:solidFill>
                  <a:srgbClr val="3D3D4E"/>
                </a:solidFill>
                <a:effectLst/>
              </a:rPr>
              <a:t>flt_pt</a:t>
            </a:r>
            <a:r>
              <a:rPr lang="en-US" sz="2400" b="0" i="0" dirty="0">
                <a:solidFill>
                  <a:srgbClr val="3D3D4E"/>
                </a:solidFill>
                <a:effectLst/>
              </a:rPr>
              <a:t> = 1.23456789</a:t>
            </a:r>
          </a:p>
          <a:p>
            <a:pPr marL="0" indent="0" algn="just">
              <a:buNone/>
            </a:pPr>
            <a:r>
              <a:rPr lang="en-US" sz="2400" b="0" i="0" dirty="0">
                <a:solidFill>
                  <a:srgbClr val="3D3D4E"/>
                </a:solidFill>
                <a:effectLst/>
              </a:rPr>
              <a:t>print(</a:t>
            </a:r>
            <a:r>
              <a:rPr lang="en-US" sz="2400" b="0" i="0" dirty="0" err="1">
                <a:solidFill>
                  <a:srgbClr val="3D3D4E"/>
                </a:solidFill>
                <a:effectLst/>
              </a:rPr>
              <a:t>flt_pt</a:t>
            </a:r>
            <a:r>
              <a:rPr lang="en-US" sz="2400" b="0" i="0" dirty="0">
                <a:solidFill>
                  <a:srgbClr val="3D3D4E"/>
                </a:solidFill>
                <a:effectLst/>
              </a:rPr>
              <a:t>)</a:t>
            </a: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spTree>
    <p:extLst>
      <p:ext uri="{BB962C8B-B14F-4D97-AF65-F5344CB8AC3E}">
        <p14:creationId xmlns:p14="http://schemas.microsoft.com/office/powerpoint/2010/main" xmlns="" val="4221855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981635"/>
            <a:ext cx="10515600" cy="1894837"/>
          </a:xfrm>
        </p:spPr>
        <p:txBody>
          <a:bodyPr>
            <a:normAutofit fontScale="90000"/>
          </a:bodyPr>
          <a:lstStyle/>
          <a:p>
            <a:pPr algn="l"/>
            <a:r>
              <a:rPr lang="en-IN" sz="3200" b="1" i="0" dirty="0">
                <a:effectLst/>
                <a:latin typeface="+mn-lt"/>
              </a:rPr>
              <a:t>Complex numbers</a:t>
            </a:r>
            <a:br>
              <a:rPr lang="en-IN" sz="3200" b="1" i="0" dirty="0">
                <a:effectLst/>
                <a:latin typeface="+mn-lt"/>
              </a:rPr>
            </a:br>
            <a:r>
              <a:rPr lang="en-IN" sz="3200" b="1" i="0" dirty="0">
                <a:effectLst/>
                <a:latin typeface="+mn-lt"/>
              </a:rPr>
              <a:t/>
            </a:r>
            <a:br>
              <a:rPr lang="en-IN" sz="3200" b="1" i="0" dirty="0">
                <a:effectLst/>
                <a:latin typeface="+mn-lt"/>
              </a:rPr>
            </a:br>
            <a:r>
              <a:rPr lang="en-US" sz="2700" b="0" i="0" dirty="0">
                <a:solidFill>
                  <a:srgbClr val="3D3D4E"/>
                </a:solidFill>
                <a:effectLst/>
                <a:latin typeface="+mn-lt"/>
              </a:rPr>
              <a:t>Complex numbers are useful for modelling physics and electrical engineering models in Python. While they may not seem very relevant right now, it never hurts to know</a:t>
            </a: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6" name="Picture 5">
            <a:extLst>
              <a:ext uri="{FF2B5EF4-FFF2-40B4-BE49-F238E27FC236}">
                <a16:creationId xmlns:a16="http://schemas.microsoft.com/office/drawing/2014/main" xmlns="" id="{B0390019-D902-6A63-C4C2-52914260F4FA}"/>
              </a:ext>
            </a:extLst>
          </p:cNvPr>
          <p:cNvPicPr>
            <a:picLocks noChangeAspect="1"/>
          </p:cNvPicPr>
          <p:nvPr/>
        </p:nvPicPr>
        <p:blipFill>
          <a:blip r:embed="rId2"/>
          <a:stretch>
            <a:fillRect/>
          </a:stretch>
        </p:blipFill>
        <p:spPr>
          <a:xfrm>
            <a:off x="1426769" y="2876472"/>
            <a:ext cx="8316486" cy="3439005"/>
          </a:xfrm>
          <a:prstGeom prst="rect">
            <a:avLst/>
          </a:prstGeom>
        </p:spPr>
      </p:pic>
    </p:spTree>
    <p:extLst>
      <p:ext uri="{BB962C8B-B14F-4D97-AF65-F5344CB8AC3E}">
        <p14:creationId xmlns:p14="http://schemas.microsoft.com/office/powerpoint/2010/main" xmlns="" val="2641966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1792109"/>
          </a:xfrm>
        </p:spPr>
        <p:txBody>
          <a:bodyPr>
            <a:normAutofit fontScale="90000"/>
          </a:bodyPr>
          <a:lstStyle/>
          <a:p>
            <a:pPr algn="l"/>
            <a:r>
              <a:rPr lang="en-IN" sz="3200" b="1" i="0" dirty="0">
                <a:effectLst/>
                <a:latin typeface="+mn-lt"/>
              </a:rPr>
              <a:t>Boolean</a:t>
            </a:r>
            <a:br>
              <a:rPr lang="en-IN" sz="3200" b="1" i="0" dirty="0">
                <a:effectLst/>
                <a:latin typeface="+mn-lt"/>
              </a:rPr>
            </a:br>
            <a:r>
              <a:rPr lang="en-IN" sz="3200" b="1" i="0" dirty="0">
                <a:effectLst/>
                <a:latin typeface="+mn-lt"/>
              </a:rPr>
              <a:t/>
            </a:r>
            <a:br>
              <a:rPr lang="en-IN" sz="3200" b="1" i="0" dirty="0">
                <a:effectLst/>
                <a:latin typeface="+mn-lt"/>
              </a:rPr>
            </a:br>
            <a:r>
              <a:rPr lang="en-US" sz="2700" i="0" dirty="0">
                <a:effectLst/>
                <a:latin typeface="+mn-lt"/>
              </a:rPr>
              <a:t>The Boolean (also known as bool) data type allows us to choose between two values: True or False.</a:t>
            </a: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3536576"/>
            <a:ext cx="10515600" cy="2778901"/>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6" name="Picture 5">
            <a:extLst>
              <a:ext uri="{FF2B5EF4-FFF2-40B4-BE49-F238E27FC236}">
                <a16:creationId xmlns:a16="http://schemas.microsoft.com/office/drawing/2014/main" xmlns="" id="{483F43A1-DE83-3B42-4C6A-FE26262B5F7D}"/>
              </a:ext>
            </a:extLst>
          </p:cNvPr>
          <p:cNvPicPr>
            <a:picLocks noChangeAspect="1"/>
          </p:cNvPicPr>
          <p:nvPr/>
        </p:nvPicPr>
        <p:blipFill>
          <a:blip r:embed="rId2"/>
          <a:stretch>
            <a:fillRect/>
          </a:stretch>
        </p:blipFill>
        <p:spPr>
          <a:xfrm>
            <a:off x="3531537" y="2439653"/>
            <a:ext cx="4334992" cy="2713269"/>
          </a:xfrm>
          <a:prstGeom prst="rect">
            <a:avLst/>
          </a:prstGeom>
        </p:spPr>
      </p:pic>
    </p:spTree>
    <p:extLst>
      <p:ext uri="{BB962C8B-B14F-4D97-AF65-F5344CB8AC3E}">
        <p14:creationId xmlns:p14="http://schemas.microsoft.com/office/powerpoint/2010/main" xmlns="" val="873194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5094381"/>
          </a:xfrm>
        </p:spPr>
        <p:txBody>
          <a:bodyPr>
            <a:normAutofit fontScale="90000"/>
          </a:bodyPr>
          <a:lstStyle/>
          <a:p>
            <a:pPr algn="l"/>
            <a:r>
              <a:rPr lang="en-IN" sz="3200" b="1" dirty="0">
                <a:latin typeface="+mn-lt"/>
              </a:rPr>
              <a:t>Boolean</a:t>
            </a:r>
            <a:br>
              <a:rPr lang="en-IN" sz="3200" b="1" dirty="0">
                <a:latin typeface="+mn-lt"/>
              </a:rPr>
            </a:br>
            <a:r>
              <a:rPr lang="en-IN" sz="3200" b="1" dirty="0">
                <a:latin typeface="+mn-lt"/>
              </a:rPr>
              <a:t/>
            </a:r>
            <a:br>
              <a:rPr lang="en-IN" sz="3200" b="1" dirty="0">
                <a:latin typeface="+mn-lt"/>
              </a:rPr>
            </a:br>
            <a:r>
              <a:rPr lang="en-US" sz="2700" dirty="0">
                <a:latin typeface="+mn-lt"/>
              </a:rPr>
              <a:t>A Boolean is used to determine whether the logic of an expression or a comparison is correct. It plays a huge role in data comparisons</a:t>
            </a:r>
            <a:r>
              <a:rPr lang="en-US" sz="3200" b="1" dirty="0">
                <a:latin typeface="+mn-lt"/>
              </a:rPr>
              <a:t>.</a:t>
            </a:r>
            <a:br>
              <a:rPr lang="en-US" sz="3200" b="1" dirty="0">
                <a:latin typeface="+mn-lt"/>
              </a:rPr>
            </a:br>
            <a:r>
              <a:rPr lang="en-US" sz="3200" b="1" dirty="0">
                <a:latin typeface="+mn-lt"/>
              </a:rPr>
              <a:t/>
            </a:r>
            <a:br>
              <a:rPr lang="en-US" sz="3200" b="1" dirty="0">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r>
              <a:rPr lang="en-US" sz="2700" i="0" dirty="0">
                <a:effectLst/>
                <a:latin typeface="+mn-lt"/>
              </a:rPr>
              <a:t>print(True)</a:t>
            </a:r>
            <a:br>
              <a:rPr lang="en-US" sz="2700" i="0" dirty="0">
                <a:effectLst/>
                <a:latin typeface="+mn-lt"/>
              </a:rPr>
            </a:br>
            <a:r>
              <a:rPr lang="en-US" sz="2700" i="0" dirty="0">
                <a:effectLst/>
                <a:latin typeface="+mn-lt"/>
              </a:rPr>
              <a:t/>
            </a:r>
            <a:br>
              <a:rPr lang="en-US" sz="2700" i="0" dirty="0">
                <a:effectLst/>
                <a:latin typeface="+mn-lt"/>
              </a:rPr>
            </a:br>
            <a:r>
              <a:rPr lang="en-US" sz="2700" i="0" dirty="0" err="1">
                <a:effectLst/>
                <a:latin typeface="+mn-lt"/>
              </a:rPr>
              <a:t>f_bool</a:t>
            </a:r>
            <a:r>
              <a:rPr lang="en-US" sz="2700" i="0" dirty="0">
                <a:effectLst/>
                <a:latin typeface="+mn-lt"/>
              </a:rPr>
              <a:t> = False</a:t>
            </a:r>
            <a:br>
              <a:rPr lang="en-US" sz="2700" i="0" dirty="0">
                <a:effectLst/>
                <a:latin typeface="+mn-lt"/>
              </a:rPr>
            </a:br>
            <a:r>
              <a:rPr lang="en-US" sz="2700" i="0" dirty="0">
                <a:effectLst/>
                <a:latin typeface="+mn-lt"/>
              </a:rPr>
              <a:t>print(</a:t>
            </a:r>
            <a:r>
              <a:rPr lang="en-US" sz="2700" i="0" dirty="0" err="1">
                <a:effectLst/>
                <a:latin typeface="+mn-lt"/>
              </a:rPr>
              <a:t>f_bool</a:t>
            </a:r>
            <a:r>
              <a:rPr lang="en-US" sz="2700" i="0" dirty="0">
                <a:effectLst/>
                <a:latin typeface="+mn-lt"/>
              </a:rPr>
              <a:t>)</a:t>
            </a:r>
            <a:br>
              <a:rPr lang="en-US" sz="2700"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spTree>
    <p:extLst>
      <p:ext uri="{BB962C8B-B14F-4D97-AF65-F5344CB8AC3E}">
        <p14:creationId xmlns:p14="http://schemas.microsoft.com/office/powerpoint/2010/main" xmlns="" val="233100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645459"/>
            <a:ext cx="10515600" cy="6831105"/>
          </a:xfrm>
        </p:spPr>
        <p:txBody>
          <a:bodyPr>
            <a:normAutofit fontScale="90000"/>
          </a:bodyPr>
          <a:lstStyle/>
          <a:p>
            <a:pPr algn="l"/>
            <a:r>
              <a:rPr lang="en-IN" sz="3200" b="1" dirty="0">
                <a:latin typeface="+mn-lt"/>
              </a:rPr>
              <a:t>String</a:t>
            </a: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r>
              <a:rPr lang="en-US" sz="2700" b="0" i="0" dirty="0">
                <a:solidFill>
                  <a:srgbClr val="3D3D4E"/>
                </a:solidFill>
                <a:effectLst/>
                <a:latin typeface="+mn-lt"/>
              </a:rPr>
              <a:t>A string is a collection of characters closed within single, double or triple quotation </a:t>
            </a:r>
            <a:r>
              <a:rPr lang="en-US" sz="2700" b="0" i="0" dirty="0" err="1">
                <a:solidFill>
                  <a:srgbClr val="3D3D4E"/>
                </a:solidFill>
                <a:effectLst/>
                <a:latin typeface="+mn-lt"/>
              </a:rPr>
              <a:t>marks.In</a:t>
            </a:r>
            <a:r>
              <a:rPr lang="en-US" sz="2700" b="0" i="0" dirty="0">
                <a:solidFill>
                  <a:srgbClr val="3D3D4E"/>
                </a:solidFill>
                <a:effectLst/>
                <a:latin typeface="+mn-lt"/>
              </a:rPr>
              <a:t> Python 3.0,strings are Unicode strings</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US" sz="2700" b="0" i="0" dirty="0">
                <a:solidFill>
                  <a:srgbClr val="3D3D4E"/>
                </a:solidFill>
                <a:effectLst/>
                <a:latin typeface="+mn-lt"/>
              </a:rPr>
              <a:t>A string can also contain a single character or be entirely empty.</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US" sz="2700" b="0" i="0" dirty="0">
                <a:solidFill>
                  <a:srgbClr val="3D3D4E"/>
                </a:solidFill>
                <a:effectLst/>
                <a:latin typeface="+mn-lt"/>
              </a:rPr>
              <a:t>print("Harry Potter!")  # Double quotation marks</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US" sz="2700" b="0" i="0" dirty="0">
                <a:solidFill>
                  <a:srgbClr val="3D3D4E"/>
                </a:solidFill>
                <a:effectLst/>
                <a:latin typeface="+mn-lt"/>
              </a:rPr>
              <a:t>got = 'Game of Thrones...'  # Single quotation marks</a:t>
            </a:r>
            <a:br>
              <a:rPr lang="en-US" sz="2700" b="0" i="0" dirty="0">
                <a:solidFill>
                  <a:srgbClr val="3D3D4E"/>
                </a:solidFill>
                <a:effectLst/>
                <a:latin typeface="+mn-lt"/>
              </a:rPr>
            </a:br>
            <a:r>
              <a:rPr lang="en-US" sz="2700" b="0" i="0" dirty="0">
                <a:solidFill>
                  <a:srgbClr val="3D3D4E"/>
                </a:solidFill>
                <a:effectLst/>
                <a:latin typeface="+mn-lt"/>
              </a:rPr>
              <a:t>print(got)</a:t>
            </a:r>
            <a:br>
              <a:rPr lang="en-US" sz="2700" b="0" i="0" dirty="0">
                <a:solidFill>
                  <a:srgbClr val="3D3D4E"/>
                </a:solidFill>
                <a:effectLst/>
                <a:latin typeface="+mn-lt"/>
              </a:rPr>
            </a:br>
            <a:r>
              <a:rPr lang="en-US" sz="2700" b="0" i="0" dirty="0">
                <a:solidFill>
                  <a:srgbClr val="3D3D4E"/>
                </a:solidFill>
                <a:effectLst/>
                <a:latin typeface="+mn-lt"/>
              </a:rPr>
              <a:t>print("$")  # Single character</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US" sz="2700" b="0" i="0" dirty="0">
                <a:solidFill>
                  <a:srgbClr val="3D3D4E"/>
                </a:solidFill>
                <a:effectLst/>
                <a:latin typeface="+mn-lt"/>
              </a:rPr>
              <a:t>empty = ""</a:t>
            </a:r>
            <a:br>
              <a:rPr lang="en-US" sz="2700" b="0" i="0" dirty="0">
                <a:solidFill>
                  <a:srgbClr val="3D3D4E"/>
                </a:solidFill>
                <a:effectLst/>
                <a:latin typeface="+mn-lt"/>
              </a:rPr>
            </a:br>
            <a:r>
              <a:rPr lang="en-US" sz="2700" b="0" i="0" dirty="0">
                <a:solidFill>
                  <a:srgbClr val="3D3D4E"/>
                </a:solidFill>
                <a:effectLst/>
                <a:latin typeface="+mn-lt"/>
              </a:rPr>
              <a:t>print(empty)  # Just prints an empty line</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US" sz="2700" b="0" i="0" dirty="0" err="1">
                <a:solidFill>
                  <a:srgbClr val="3D3D4E"/>
                </a:solidFill>
                <a:effectLst/>
                <a:latin typeface="+mn-lt"/>
              </a:rPr>
              <a:t>multiple_lines</a:t>
            </a:r>
            <a:r>
              <a:rPr lang="en-US" sz="2700" b="0" i="0" dirty="0">
                <a:solidFill>
                  <a:srgbClr val="3D3D4E"/>
                </a:solidFill>
                <a:effectLst/>
                <a:latin typeface="+mn-lt"/>
              </a:rPr>
              <a:t> = '''Triple quotes allows</a:t>
            </a:r>
            <a:br>
              <a:rPr lang="en-US" sz="2700" b="0" i="0" dirty="0">
                <a:solidFill>
                  <a:srgbClr val="3D3D4E"/>
                </a:solidFill>
                <a:effectLst/>
                <a:latin typeface="+mn-lt"/>
              </a:rPr>
            </a:br>
            <a:r>
              <a:rPr lang="en-US" sz="2700" b="0" i="0" dirty="0">
                <a:solidFill>
                  <a:srgbClr val="3D3D4E"/>
                </a:solidFill>
                <a:effectLst/>
                <a:latin typeface="+mn-lt"/>
              </a:rPr>
              <a:t>multi-line string.'''</a:t>
            </a:r>
            <a:br>
              <a:rPr lang="en-US" sz="2700" b="0" i="0" dirty="0">
                <a:solidFill>
                  <a:srgbClr val="3D3D4E"/>
                </a:solidFill>
                <a:effectLst/>
                <a:latin typeface="+mn-lt"/>
              </a:rPr>
            </a:br>
            <a:r>
              <a:rPr lang="en-US" sz="2700" b="0" i="0" dirty="0">
                <a:solidFill>
                  <a:srgbClr val="3D3D4E"/>
                </a:solidFill>
                <a:effectLst/>
                <a:latin typeface="+mn-lt"/>
              </a:rPr>
              <a:t>print(</a:t>
            </a:r>
            <a:r>
              <a:rPr lang="en-US" sz="2700" b="0" i="0" dirty="0" err="1">
                <a:solidFill>
                  <a:srgbClr val="3D3D4E"/>
                </a:solidFill>
                <a:effectLst/>
                <a:latin typeface="+mn-lt"/>
              </a:rPr>
              <a:t>multiple_lines</a:t>
            </a:r>
            <a:r>
              <a:rPr lang="en-US" sz="2700" b="0" i="0" dirty="0">
                <a:solidFill>
                  <a:srgbClr val="3D3D4E"/>
                </a:solidFill>
                <a:effectLst/>
                <a:latin typeface="+mn-lt"/>
              </a:rPr>
              <a:t>)</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3536576"/>
            <a:ext cx="10515600" cy="3079377"/>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spTree>
    <p:extLst>
      <p:ext uri="{BB962C8B-B14F-4D97-AF65-F5344CB8AC3E}">
        <p14:creationId xmlns:p14="http://schemas.microsoft.com/office/powerpoint/2010/main" xmlns="" val="266595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255494"/>
            <a:ext cx="10515600" cy="7221071"/>
          </a:xfrm>
        </p:spPr>
        <p:txBody>
          <a:bodyPr>
            <a:normAutofit/>
          </a:bodyPr>
          <a:lstStyle/>
          <a:p>
            <a:r>
              <a:rPr lang="en-IN" sz="3600" b="1" i="0" dirty="0">
                <a:effectLst/>
                <a:latin typeface="+mn-lt"/>
              </a:rPr>
              <a:t>String Immutability</a:t>
            </a:r>
            <a:br>
              <a:rPr lang="en-IN" sz="3600" b="1" i="0" dirty="0">
                <a:effectLst/>
                <a:latin typeface="+mn-lt"/>
              </a:rPr>
            </a:br>
            <a:r>
              <a:rPr lang="en-IN" sz="2700" b="1" i="0" dirty="0">
                <a:effectLst/>
                <a:latin typeface="+mn-lt"/>
              </a:rPr>
              <a:t/>
            </a:r>
            <a:br>
              <a:rPr lang="en-IN" sz="2700" b="1" i="0" dirty="0">
                <a:effectLst/>
                <a:latin typeface="+mn-lt"/>
              </a:rPr>
            </a:br>
            <a:r>
              <a:rPr lang="en-US" sz="2700" b="0" i="0" dirty="0">
                <a:solidFill>
                  <a:srgbClr val="3D3D4E"/>
                </a:solidFill>
                <a:effectLst/>
                <a:latin typeface="+mn-lt"/>
              </a:rPr>
              <a:t>Once we assign a value to a string, we can’t update it later</a:t>
            </a:r>
            <a:br>
              <a:rPr lang="en-US" sz="2700" b="0" i="0" dirty="0">
                <a:solidFill>
                  <a:srgbClr val="3D3D4E"/>
                </a:solidFill>
                <a:effectLst/>
                <a:latin typeface="+mn-lt"/>
              </a:rPr>
            </a:br>
            <a:r>
              <a:rPr lang="en-IN" sz="2700" b="1" i="0" dirty="0">
                <a:effectLst/>
                <a:latin typeface="+mn-lt"/>
              </a:rPr>
              <a:t/>
            </a:r>
            <a:br>
              <a:rPr lang="en-IN" sz="2700" b="1" i="0" dirty="0">
                <a:effectLst/>
                <a:latin typeface="+mn-lt"/>
              </a:rPr>
            </a:br>
            <a:r>
              <a:rPr lang="en-US" sz="2700" b="0" i="0" dirty="0">
                <a:solidFill>
                  <a:srgbClr val="3D3D4E"/>
                </a:solidFill>
                <a:effectLst/>
                <a:latin typeface="+mn-lt"/>
              </a:rPr>
              <a:t> string = "Immutability"</a:t>
            </a:r>
            <a:br>
              <a:rPr lang="en-US" sz="2700" b="0" i="0" dirty="0">
                <a:solidFill>
                  <a:srgbClr val="3D3D4E"/>
                </a:solidFill>
                <a:effectLst/>
                <a:latin typeface="+mn-lt"/>
              </a:rPr>
            </a:br>
            <a:r>
              <a:rPr lang="en-US" sz="2700" b="0" i="0" dirty="0">
                <a:solidFill>
                  <a:srgbClr val="3D3D4E"/>
                </a:solidFill>
                <a:effectLst/>
                <a:latin typeface="+mn-lt"/>
              </a:rPr>
              <a:t>string[0] = 'O' # Will give error</a:t>
            </a:r>
            <a:br>
              <a:rPr lang="en-US" sz="2700" b="0" i="0" dirty="0">
                <a:solidFill>
                  <a:srgbClr val="3D3D4E"/>
                </a:solidFill>
                <a:effectLst/>
                <a:latin typeface="+mn-lt"/>
              </a:rPr>
            </a:br>
            <a:r>
              <a:rPr lang="en-US" sz="2700" b="0" i="0" dirty="0">
                <a:solidFill>
                  <a:srgbClr val="3D3D4E"/>
                </a:solidFill>
                <a:effectLst/>
                <a:latin typeface="+mn-lt"/>
              </a:rPr>
              <a:t>The above code gives </a:t>
            </a:r>
            <a:r>
              <a:rPr lang="en-US" sz="2700" b="0" i="0" dirty="0" err="1">
                <a:solidFill>
                  <a:srgbClr val="3D3D4E"/>
                </a:solidFill>
                <a:effectLst/>
                <a:latin typeface="+mn-lt"/>
              </a:rPr>
              <a:t>TypeError</a:t>
            </a:r>
            <a:r>
              <a:rPr lang="en-US" sz="2700" b="0" i="0" dirty="0">
                <a:solidFill>
                  <a:srgbClr val="3D3D4E"/>
                </a:solidFill>
                <a:effectLst/>
                <a:latin typeface="+mn-lt"/>
              </a:rPr>
              <a:t> because Python doesn’t support item assignment in case of strings.</a:t>
            </a:r>
            <a:br>
              <a:rPr lang="en-US" sz="2700" b="0" i="0" dirty="0">
                <a:solidFill>
                  <a:srgbClr val="3D3D4E"/>
                </a:solidFill>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255495"/>
            <a:ext cx="10515600" cy="5419164"/>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p:txBody>
      </p:sp>
    </p:spTree>
    <p:extLst>
      <p:ext uri="{BB962C8B-B14F-4D97-AF65-F5344CB8AC3E}">
        <p14:creationId xmlns:p14="http://schemas.microsoft.com/office/powerpoint/2010/main" xmlns="" val="3807006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713913" y="147265"/>
            <a:ext cx="10515600" cy="6938682"/>
          </a:xfrm>
        </p:spPr>
        <p:txBody>
          <a:bodyPr>
            <a:normAutofit/>
          </a:bodyPr>
          <a:lstStyle/>
          <a:p>
            <a:pPr algn="l"/>
            <a:r>
              <a:rPr lang="en-IN" sz="3200" b="1" dirty="0">
                <a:latin typeface="+mn-lt"/>
              </a:rPr>
              <a:t>String Immutability</a:t>
            </a: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r>
              <a:rPr lang="en-US" sz="2700" b="0" i="0" dirty="0">
                <a:solidFill>
                  <a:srgbClr val="3D3D4E"/>
                </a:solidFill>
                <a:effectLst/>
                <a:latin typeface="+mn-lt"/>
              </a:rPr>
              <a:t>str1 = "hello"</a:t>
            </a:r>
            <a:br>
              <a:rPr lang="en-US" sz="2700" b="0" i="0" dirty="0">
                <a:solidFill>
                  <a:srgbClr val="3D3D4E"/>
                </a:solidFill>
                <a:effectLst/>
                <a:latin typeface="+mn-lt"/>
              </a:rPr>
            </a:br>
            <a:r>
              <a:rPr lang="en-US" sz="2700" b="0" i="0" dirty="0">
                <a:solidFill>
                  <a:srgbClr val="3D3D4E"/>
                </a:solidFill>
                <a:effectLst/>
                <a:latin typeface="+mn-lt"/>
              </a:rPr>
              <a:t>print(id(str1))</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US" sz="2700" b="0" i="0" dirty="0">
                <a:solidFill>
                  <a:srgbClr val="3D3D4E"/>
                </a:solidFill>
                <a:effectLst/>
                <a:latin typeface="+mn-lt"/>
              </a:rPr>
              <a:t>str1 = "bye"</a:t>
            </a:r>
            <a:br>
              <a:rPr lang="en-US" sz="2700" b="0" i="0" dirty="0">
                <a:solidFill>
                  <a:srgbClr val="3D3D4E"/>
                </a:solidFill>
                <a:effectLst/>
                <a:latin typeface="+mn-lt"/>
              </a:rPr>
            </a:br>
            <a:r>
              <a:rPr lang="en-US" sz="2700" b="0" i="0" dirty="0">
                <a:solidFill>
                  <a:srgbClr val="3D3D4E"/>
                </a:solidFill>
                <a:effectLst/>
                <a:latin typeface="+mn-lt"/>
              </a:rPr>
              <a:t>print(id(str1))</a:t>
            </a:r>
            <a:br>
              <a:rPr lang="en-US" sz="2700" b="0" i="0" dirty="0">
                <a:solidFill>
                  <a:srgbClr val="3D3D4E"/>
                </a:solidFill>
                <a:effectLst/>
                <a:latin typeface="+mn-lt"/>
              </a:rPr>
            </a:br>
            <a:r>
              <a:rPr lang="en-US" sz="2700" b="0" i="0" dirty="0">
                <a:solidFill>
                  <a:srgbClr val="3D3D4E"/>
                </a:solidFill>
                <a:effectLst/>
                <a:latin typeface="+mn-lt"/>
              </a:rPr>
              <a:t/>
            </a:r>
            <a:br>
              <a:rPr lang="en-US" sz="2700" b="0" i="0" dirty="0">
                <a:solidFill>
                  <a:srgbClr val="3D3D4E"/>
                </a:solidFill>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713913" y="3536576"/>
            <a:ext cx="10515600" cy="2017059"/>
          </a:xfrm>
        </p:spPr>
        <p:txBody>
          <a:bodyPr>
            <a:normAutofit lnSpcReduction="10000"/>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r>
              <a:rPr lang="en-US" sz="2400" b="0" i="0" dirty="0">
                <a:solidFill>
                  <a:srgbClr val="3D3D4E"/>
                </a:solidFill>
                <a:effectLst/>
              </a:rPr>
              <a:t>Check out for the Ids (memory locations where the String variables are actually stored.</a:t>
            </a: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spTree>
    <p:extLst>
      <p:ext uri="{BB962C8B-B14F-4D97-AF65-F5344CB8AC3E}">
        <p14:creationId xmlns:p14="http://schemas.microsoft.com/office/powerpoint/2010/main" xmlns="" val="204239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What Python can be used for? – Pretty much everything!</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fontScale="77500" lnSpcReduction="20000"/>
          </a:bodyPr>
          <a:lstStyle/>
          <a:p>
            <a:pPr marL="0" indent="0">
              <a:buNone/>
            </a:pPr>
            <a:r>
              <a:rPr lang="en-IN" sz="3600" b="1" dirty="0"/>
              <a:t>Use cases </a:t>
            </a:r>
          </a:p>
          <a:p>
            <a:pPr>
              <a:buFont typeface="Wingdings" panose="05000000000000000000" pitchFamily="2" charset="2"/>
              <a:buChar char="Ø"/>
            </a:pPr>
            <a:r>
              <a:rPr lang="en-IN" i="0" dirty="0">
                <a:solidFill>
                  <a:srgbClr val="423B43"/>
                </a:solidFill>
                <a:effectLst/>
              </a:rPr>
              <a:t>AI and machine learning  - </a:t>
            </a:r>
            <a:r>
              <a:rPr lang="en-US" dirty="0">
                <a:solidFill>
                  <a:srgbClr val="423B43"/>
                </a:solidFill>
              </a:rPr>
              <a:t>Python is favorite languages among data scientists, and there are many Python machine learning and AI libraries and packages available</a:t>
            </a:r>
            <a:endParaRPr lang="en-IN" dirty="0">
              <a:solidFill>
                <a:srgbClr val="423B43"/>
              </a:solidFill>
            </a:endParaRPr>
          </a:p>
          <a:p>
            <a:pPr>
              <a:buFont typeface="Wingdings" panose="05000000000000000000" pitchFamily="2" charset="2"/>
              <a:buChar char="Ø"/>
            </a:pPr>
            <a:r>
              <a:rPr lang="en-IN" b="1" i="0" dirty="0">
                <a:solidFill>
                  <a:srgbClr val="423B43"/>
                </a:solidFill>
                <a:effectLst/>
              </a:rPr>
              <a:t> </a:t>
            </a:r>
            <a:r>
              <a:rPr lang="en-IN" i="0" dirty="0">
                <a:solidFill>
                  <a:srgbClr val="423B43"/>
                </a:solidFill>
                <a:effectLst/>
              </a:rPr>
              <a:t>Data analytics  - </a:t>
            </a:r>
            <a:r>
              <a:rPr lang="en-US" dirty="0">
                <a:solidFill>
                  <a:srgbClr val="423B43"/>
                </a:solidFill>
              </a:rPr>
              <a:t>Python for data science and analytics makes sense. The language is easy-to-learn, flexible, and well-supported, meaning it’s relatively quick and easy to use for analyzing data</a:t>
            </a:r>
            <a:endParaRPr lang="en-IN" dirty="0">
              <a:solidFill>
                <a:srgbClr val="423B43"/>
              </a:solidFill>
            </a:endParaRPr>
          </a:p>
          <a:p>
            <a:pPr>
              <a:buFont typeface="Wingdings" panose="05000000000000000000" pitchFamily="2" charset="2"/>
              <a:buChar char="Ø"/>
            </a:pPr>
            <a:r>
              <a:rPr lang="en-IN" b="1" i="0" dirty="0">
                <a:solidFill>
                  <a:srgbClr val="423B43"/>
                </a:solidFill>
                <a:effectLst/>
              </a:rPr>
              <a:t> </a:t>
            </a:r>
            <a:r>
              <a:rPr lang="en-IN" i="0" dirty="0">
                <a:solidFill>
                  <a:srgbClr val="423B43"/>
                </a:solidFill>
                <a:effectLst/>
              </a:rPr>
              <a:t>Data visualisation  - </a:t>
            </a:r>
            <a:r>
              <a:rPr lang="en-US" b="0" i="0" dirty="0">
                <a:solidFill>
                  <a:srgbClr val="423B43"/>
                </a:solidFill>
                <a:effectLst/>
              </a:rPr>
              <a:t> </a:t>
            </a:r>
            <a:r>
              <a:rPr lang="en-US" dirty="0">
                <a:solidFill>
                  <a:srgbClr val="423B43"/>
                </a:solidFill>
              </a:rPr>
              <a:t>Python provides a variety of graphing libraries with all kinds of features. Whether you’re looking to create a simple graphical representation or a more interactive plot, you can find a library to match your needs – Seaborn,Matplotlib,Plotly </a:t>
            </a:r>
            <a:r>
              <a:rPr lang="en-US" dirty="0" err="1">
                <a:solidFill>
                  <a:srgbClr val="423B43"/>
                </a:solidFill>
              </a:rPr>
              <a:t>etc</a:t>
            </a:r>
            <a:endParaRPr lang="en-US" dirty="0">
              <a:solidFill>
                <a:srgbClr val="423B43"/>
              </a:solidFill>
            </a:endParaRPr>
          </a:p>
          <a:p>
            <a:pPr>
              <a:buFont typeface="Wingdings" panose="05000000000000000000" pitchFamily="2" charset="2"/>
              <a:buChar char="Ø"/>
            </a:pPr>
            <a:r>
              <a:rPr lang="en-IN" i="0" dirty="0">
                <a:solidFill>
                  <a:srgbClr val="423B43"/>
                </a:solidFill>
                <a:effectLst/>
              </a:rPr>
              <a:t>Programming applications -</a:t>
            </a:r>
            <a:r>
              <a:rPr lang="en-US" b="0" i="0" dirty="0">
                <a:solidFill>
                  <a:srgbClr val="423B43"/>
                </a:solidFill>
                <a:effectLst/>
              </a:rPr>
              <a:t>The general-purpose language can be used to read and create file directories, create GUIs and APIs, and more. Whether it’s blockchain applications, audio and video apps, or machine learning applications, you can build them all with Python</a:t>
            </a:r>
            <a:endParaRPr lang="en-IN" i="0" dirty="0">
              <a:solidFill>
                <a:srgbClr val="423B43"/>
              </a:solidFill>
              <a:effectLst/>
            </a:endParaRPr>
          </a:p>
          <a:p>
            <a:pPr>
              <a:buFont typeface="Wingdings" panose="05000000000000000000" pitchFamily="2" charset="2"/>
              <a:buChar char="Ø"/>
            </a:pPr>
            <a:endParaRPr lang="en-IN" sz="2400" i="0" dirty="0">
              <a:solidFill>
                <a:srgbClr val="423B43"/>
              </a:solidFill>
              <a:effectLst/>
            </a:endParaRPr>
          </a:p>
          <a:p>
            <a:pPr algn="l">
              <a:buFont typeface="Wingdings" panose="05000000000000000000" pitchFamily="2" charset="2"/>
              <a:buChar char="Ø"/>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638794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623047" y="403412"/>
            <a:ext cx="10515600" cy="2130758"/>
          </a:xfrm>
        </p:spPr>
        <p:txBody>
          <a:bodyPr>
            <a:normAutofit/>
          </a:bodyPr>
          <a:lstStyle/>
          <a:p>
            <a:pPr algn="l"/>
            <a:r>
              <a:rPr lang="en-IN" sz="3200" b="1" i="0" dirty="0">
                <a:effectLst/>
                <a:latin typeface="+mn-lt"/>
              </a:rPr>
              <a:t>Logical Operators</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8" name="Picture 7">
            <a:extLst>
              <a:ext uri="{FF2B5EF4-FFF2-40B4-BE49-F238E27FC236}">
                <a16:creationId xmlns:a16="http://schemas.microsoft.com/office/drawing/2014/main" xmlns="" id="{04601D06-C535-7041-F33C-CAE17DC14D95}"/>
              </a:ext>
            </a:extLst>
          </p:cNvPr>
          <p:cNvPicPr>
            <a:picLocks noChangeAspect="1"/>
          </p:cNvPicPr>
          <p:nvPr/>
        </p:nvPicPr>
        <p:blipFill>
          <a:blip r:embed="rId2"/>
          <a:stretch>
            <a:fillRect/>
          </a:stretch>
        </p:blipFill>
        <p:spPr>
          <a:xfrm>
            <a:off x="1289087" y="1385074"/>
            <a:ext cx="8325559" cy="5472926"/>
          </a:xfrm>
          <a:prstGeom prst="rect">
            <a:avLst/>
          </a:prstGeom>
        </p:spPr>
      </p:pic>
    </p:spTree>
    <p:extLst>
      <p:ext uri="{BB962C8B-B14F-4D97-AF65-F5344CB8AC3E}">
        <p14:creationId xmlns:p14="http://schemas.microsoft.com/office/powerpoint/2010/main" xmlns="" val="2517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623047" y="403412"/>
            <a:ext cx="10515600" cy="2130758"/>
          </a:xfrm>
        </p:spPr>
        <p:txBody>
          <a:bodyPr>
            <a:normAutofit/>
          </a:bodyPr>
          <a:lstStyle/>
          <a:p>
            <a:pPr algn="l"/>
            <a:r>
              <a:rPr lang="en-IN" sz="3200" b="1" dirty="0">
                <a:latin typeface="+mn-lt"/>
              </a:rPr>
              <a:t>Truth Table</a:t>
            </a: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5" name="Picture 4">
            <a:extLst>
              <a:ext uri="{FF2B5EF4-FFF2-40B4-BE49-F238E27FC236}">
                <a16:creationId xmlns:a16="http://schemas.microsoft.com/office/drawing/2014/main" xmlns="" id="{EDB9F09F-DB20-8439-B2B2-9CA1AD4F2312}"/>
              </a:ext>
            </a:extLst>
          </p:cNvPr>
          <p:cNvPicPr>
            <a:picLocks noChangeAspect="1"/>
          </p:cNvPicPr>
          <p:nvPr/>
        </p:nvPicPr>
        <p:blipFill>
          <a:blip r:embed="rId2"/>
          <a:stretch>
            <a:fillRect/>
          </a:stretch>
        </p:blipFill>
        <p:spPr>
          <a:xfrm>
            <a:off x="1549021" y="1746273"/>
            <a:ext cx="9849331" cy="3417398"/>
          </a:xfrm>
          <a:prstGeom prst="rect">
            <a:avLst/>
          </a:prstGeom>
        </p:spPr>
      </p:pic>
    </p:spTree>
    <p:extLst>
      <p:ext uri="{BB962C8B-B14F-4D97-AF65-F5344CB8AC3E}">
        <p14:creationId xmlns:p14="http://schemas.microsoft.com/office/powerpoint/2010/main" xmlns="" val="213682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623047" y="403412"/>
            <a:ext cx="10515600" cy="2130758"/>
          </a:xfrm>
        </p:spPr>
        <p:txBody>
          <a:bodyPr>
            <a:normAutofit/>
          </a:bodyPr>
          <a:lstStyle/>
          <a:p>
            <a:pPr algn="l"/>
            <a:r>
              <a:rPr lang="en-IN" sz="3200" b="1" i="0" dirty="0">
                <a:effectLst/>
                <a:latin typeface="+mn-lt"/>
              </a:rPr>
              <a:t>Assignment – Relational Operators</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6" name="Picture 5">
            <a:extLst>
              <a:ext uri="{FF2B5EF4-FFF2-40B4-BE49-F238E27FC236}">
                <a16:creationId xmlns:a16="http://schemas.microsoft.com/office/drawing/2014/main" xmlns="" id="{686E4743-5D17-8015-FFFC-CE4E34026722}"/>
              </a:ext>
            </a:extLst>
          </p:cNvPr>
          <p:cNvPicPr>
            <a:picLocks noChangeAspect="1"/>
          </p:cNvPicPr>
          <p:nvPr/>
        </p:nvPicPr>
        <p:blipFill>
          <a:blip r:embed="rId2"/>
          <a:stretch>
            <a:fillRect/>
          </a:stretch>
        </p:blipFill>
        <p:spPr>
          <a:xfrm>
            <a:off x="1288536" y="1481187"/>
            <a:ext cx="8285769" cy="4057532"/>
          </a:xfrm>
          <a:prstGeom prst="rect">
            <a:avLst/>
          </a:prstGeom>
        </p:spPr>
      </p:pic>
    </p:spTree>
    <p:extLst>
      <p:ext uri="{BB962C8B-B14F-4D97-AF65-F5344CB8AC3E}">
        <p14:creationId xmlns:p14="http://schemas.microsoft.com/office/powerpoint/2010/main" xmlns="" val="1059481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623047" y="403412"/>
            <a:ext cx="10515600" cy="2130758"/>
          </a:xfrm>
        </p:spPr>
        <p:txBody>
          <a:bodyPr>
            <a:normAutofit/>
          </a:bodyPr>
          <a:lstStyle/>
          <a:p>
            <a:pPr algn="l"/>
            <a:r>
              <a:rPr lang="en-IN" sz="3200" b="1" dirty="0">
                <a:latin typeface="+mn-lt"/>
              </a:rPr>
              <a:t>Solution</a:t>
            </a: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5" name="Picture 4">
            <a:extLst>
              <a:ext uri="{FF2B5EF4-FFF2-40B4-BE49-F238E27FC236}">
                <a16:creationId xmlns:a16="http://schemas.microsoft.com/office/drawing/2014/main" xmlns="" id="{C98F8C00-DC02-70EB-9E67-0F29D250C9E7}"/>
              </a:ext>
            </a:extLst>
          </p:cNvPr>
          <p:cNvPicPr>
            <a:picLocks noChangeAspect="1"/>
          </p:cNvPicPr>
          <p:nvPr/>
        </p:nvPicPr>
        <p:blipFill>
          <a:blip r:embed="rId2"/>
          <a:stretch>
            <a:fillRect/>
          </a:stretch>
        </p:blipFill>
        <p:spPr>
          <a:xfrm>
            <a:off x="220011" y="1983913"/>
            <a:ext cx="11751978" cy="2339918"/>
          </a:xfrm>
          <a:prstGeom prst="rect">
            <a:avLst/>
          </a:prstGeom>
        </p:spPr>
      </p:pic>
    </p:spTree>
    <p:extLst>
      <p:ext uri="{BB962C8B-B14F-4D97-AF65-F5344CB8AC3E}">
        <p14:creationId xmlns:p14="http://schemas.microsoft.com/office/powerpoint/2010/main" xmlns="" val="3393218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623047" y="403412"/>
            <a:ext cx="10515600" cy="2130758"/>
          </a:xfrm>
        </p:spPr>
        <p:txBody>
          <a:bodyPr>
            <a:normAutofit/>
          </a:bodyPr>
          <a:lstStyle/>
          <a:p>
            <a:pPr algn="l"/>
            <a:r>
              <a:rPr lang="en-IN" sz="3200" b="1" i="0" dirty="0">
                <a:effectLst/>
                <a:latin typeface="+mn-lt"/>
              </a:rPr>
              <a:t>Assignment – Logical Operators</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5" name="Picture 4">
            <a:extLst>
              <a:ext uri="{FF2B5EF4-FFF2-40B4-BE49-F238E27FC236}">
                <a16:creationId xmlns:a16="http://schemas.microsoft.com/office/drawing/2014/main" xmlns="" id="{7AACFEB9-E5FF-742F-E6FA-F5411D5E3576}"/>
              </a:ext>
            </a:extLst>
          </p:cNvPr>
          <p:cNvPicPr>
            <a:picLocks noChangeAspect="1"/>
          </p:cNvPicPr>
          <p:nvPr/>
        </p:nvPicPr>
        <p:blipFill>
          <a:blip r:embed="rId2"/>
          <a:stretch>
            <a:fillRect/>
          </a:stretch>
        </p:blipFill>
        <p:spPr>
          <a:xfrm>
            <a:off x="560294" y="1917093"/>
            <a:ext cx="11471534" cy="2507730"/>
          </a:xfrm>
          <a:prstGeom prst="rect">
            <a:avLst/>
          </a:prstGeom>
        </p:spPr>
      </p:pic>
    </p:spTree>
    <p:extLst>
      <p:ext uri="{BB962C8B-B14F-4D97-AF65-F5344CB8AC3E}">
        <p14:creationId xmlns:p14="http://schemas.microsoft.com/office/powerpoint/2010/main" xmlns="" val="36098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623047" y="403412"/>
            <a:ext cx="10515600" cy="2130758"/>
          </a:xfrm>
        </p:spPr>
        <p:txBody>
          <a:bodyPr>
            <a:normAutofit/>
          </a:bodyPr>
          <a:lstStyle/>
          <a:p>
            <a:pPr algn="l"/>
            <a:r>
              <a:rPr lang="en-IN" sz="3200" b="1" dirty="0">
                <a:latin typeface="+mn-lt"/>
              </a:rPr>
              <a:t>Solution</a:t>
            </a: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r>
              <a:rPr lang="en-IN" sz="3200" b="1" i="0" dirty="0">
                <a:effectLst/>
                <a:latin typeface="+mn-lt"/>
              </a:rPr>
              <a:t/>
            </a:r>
            <a:br>
              <a:rPr lang="en-IN" sz="3200" b="1" i="0" dirty="0">
                <a:effectLst/>
                <a:latin typeface="+mn-lt"/>
              </a:rPr>
            </a:br>
            <a:endParaRPr lang="en-IN" sz="3200" b="1" i="0" dirty="0">
              <a:effectLst/>
              <a:latin typeface="+mn-lt"/>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86752"/>
            <a:ext cx="10515600" cy="4728725"/>
          </a:xfrm>
        </p:spPr>
        <p:txBody>
          <a:bodyPr>
            <a:normAutofit/>
          </a:bodyPr>
          <a:lstStyle/>
          <a:p>
            <a:pPr marL="0" indent="0" algn="just">
              <a:buNone/>
            </a:pPr>
            <a:endParaRPr lang="en-US" sz="2400" b="0" i="0" dirty="0">
              <a:solidFill>
                <a:srgbClr val="3D3D4E"/>
              </a:solidFill>
              <a:effectLst/>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3D3D4E"/>
              </a:solidFill>
              <a:effectLst/>
            </a:endParaRPr>
          </a:p>
          <a:p>
            <a:pPr marL="0" indent="0" algn="just">
              <a:buNone/>
            </a:pPr>
            <a:endParaRPr lang="en-US" sz="2400" dirty="0">
              <a:solidFill>
                <a:srgbClr val="3D3D4E"/>
              </a:solidFill>
            </a:endParaRPr>
          </a:p>
          <a:p>
            <a:pPr marL="0" indent="0" algn="just">
              <a:buNone/>
            </a:pPr>
            <a:endParaRPr lang="en-US" sz="2400" b="0" i="0" dirty="0">
              <a:solidFill>
                <a:srgbClr val="222222"/>
              </a:solidFill>
              <a:effectLst/>
            </a:endParaRPr>
          </a:p>
        </p:txBody>
      </p:sp>
      <p:pic>
        <p:nvPicPr>
          <p:cNvPr id="6" name="Picture 5">
            <a:extLst>
              <a:ext uri="{FF2B5EF4-FFF2-40B4-BE49-F238E27FC236}">
                <a16:creationId xmlns:a16="http://schemas.microsoft.com/office/drawing/2014/main" xmlns="" id="{6F2165E5-6719-9BF9-21E3-4DBB416FE907}"/>
              </a:ext>
            </a:extLst>
          </p:cNvPr>
          <p:cNvPicPr>
            <a:picLocks noChangeAspect="1"/>
          </p:cNvPicPr>
          <p:nvPr/>
        </p:nvPicPr>
        <p:blipFill>
          <a:blip r:embed="rId2"/>
          <a:stretch>
            <a:fillRect/>
          </a:stretch>
        </p:blipFill>
        <p:spPr>
          <a:xfrm>
            <a:off x="1388403" y="1914472"/>
            <a:ext cx="8765115" cy="1608657"/>
          </a:xfrm>
          <a:prstGeom prst="rect">
            <a:avLst/>
          </a:prstGeom>
        </p:spPr>
      </p:pic>
    </p:spTree>
    <p:extLst>
      <p:ext uri="{BB962C8B-B14F-4D97-AF65-F5344CB8AC3E}">
        <p14:creationId xmlns:p14="http://schemas.microsoft.com/office/powerpoint/2010/main" xmlns="" val="1666195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600" b="1" dirty="0"/>
              <a:t>Comments in Python</a:t>
            </a:r>
            <a:br>
              <a:rPr lang="en-US" sz="3600" b="1" dirty="0"/>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00953"/>
            <a:ext cx="10515600" cy="5822576"/>
          </a:xfrm>
        </p:spPr>
        <p:txBody>
          <a:bodyPr>
            <a:normAutofit fontScale="77500" lnSpcReduction="20000"/>
          </a:bodyPr>
          <a:lstStyle/>
          <a:p>
            <a:pPr marL="0" indent="0">
              <a:buNone/>
            </a:pPr>
            <a:r>
              <a:rPr lang="en-US" sz="2900" dirty="0"/>
              <a:t>Comments are descriptions that help programmers better understand the intent and functionality of the program. They are completely ignored by the Python interpreter.</a:t>
            </a:r>
          </a:p>
          <a:p>
            <a:pPr marL="0" indent="0">
              <a:buNone/>
            </a:pPr>
            <a:endParaRPr lang="en-US" sz="2900" dirty="0"/>
          </a:p>
          <a:p>
            <a:pPr marL="0" indent="0">
              <a:buNone/>
            </a:pPr>
            <a:r>
              <a:rPr lang="en-US" sz="2900" dirty="0"/>
              <a:t>In Python, we use the hash symbol # to write a single-line comment. For example,</a:t>
            </a:r>
          </a:p>
          <a:p>
            <a:pPr marL="0" indent="0">
              <a:buNone/>
            </a:pPr>
            <a:r>
              <a:rPr lang="en-US" sz="2900" dirty="0"/>
              <a:t># Program to print "Hello World"</a:t>
            </a:r>
          </a:p>
          <a:p>
            <a:pPr marL="0" indent="0">
              <a:buNone/>
            </a:pPr>
            <a:r>
              <a:rPr lang="en-US" sz="2900" dirty="0"/>
              <a:t>print("Hello World") </a:t>
            </a:r>
          </a:p>
          <a:p>
            <a:pPr marL="0" indent="0">
              <a:buNone/>
            </a:pPr>
            <a:endParaRPr lang="en-US" sz="2400" dirty="0">
              <a:latin typeface="Bell MT" panose="02020503060305020303" pitchFamily="18" charset="0"/>
            </a:endParaRPr>
          </a:p>
          <a:p>
            <a:pPr marL="0" indent="0">
              <a:buNone/>
            </a:pPr>
            <a:r>
              <a:rPr lang="en-IN" sz="4000" b="1" i="0" dirty="0">
                <a:effectLst/>
                <a:latin typeface="euclid_circular_a"/>
              </a:rPr>
              <a:t>Python Comments Using Strings</a:t>
            </a:r>
          </a:p>
          <a:p>
            <a:pPr marL="0" indent="0">
              <a:buNone/>
            </a:pPr>
            <a:endParaRPr lang="en-IN" b="1" i="0" dirty="0">
              <a:effectLst/>
              <a:latin typeface="euclid_circular_a"/>
            </a:endParaRPr>
          </a:p>
          <a:p>
            <a:pPr marL="0" indent="0">
              <a:buNone/>
            </a:pPr>
            <a:r>
              <a:rPr lang="en-US" sz="2900" dirty="0"/>
              <a:t>If we do not assign strings to any variable, they act as comments. For example,</a:t>
            </a:r>
            <a:endParaRPr lang="en-IN" sz="2900" b="1" dirty="0"/>
          </a:p>
          <a:p>
            <a:pPr marL="0" indent="0">
              <a:buNone/>
            </a:pPr>
            <a:r>
              <a:rPr lang="en-US" sz="2900" dirty="0"/>
              <a:t>"I am a single-line comment"</a:t>
            </a:r>
          </a:p>
          <a:p>
            <a:pPr marL="0" indent="0">
              <a:buNone/>
            </a:pPr>
            <a:r>
              <a:rPr lang="en-US" sz="2900" dirty="0"/>
              <a:t>'''</a:t>
            </a:r>
          </a:p>
          <a:p>
            <a:pPr marL="0" indent="0">
              <a:buNone/>
            </a:pPr>
            <a:r>
              <a:rPr lang="en-US" sz="2900" dirty="0"/>
              <a:t>I am a</a:t>
            </a:r>
          </a:p>
          <a:p>
            <a:pPr marL="0" indent="0">
              <a:buNone/>
            </a:pPr>
            <a:r>
              <a:rPr lang="en-US" sz="2900" dirty="0"/>
              <a:t>multi-line comment!</a:t>
            </a:r>
          </a:p>
          <a:p>
            <a:pPr marL="0" indent="0">
              <a:buNone/>
            </a:pPr>
            <a:r>
              <a:rPr lang="en-US" sz="2900" dirty="0"/>
              <a:t>'''</a:t>
            </a:r>
          </a:p>
          <a:p>
            <a:pPr marL="0" indent="0">
              <a:buNone/>
            </a:pPr>
            <a:r>
              <a:rPr lang="en-US" sz="2900" dirty="0"/>
              <a:t>print("Hello World")</a:t>
            </a:r>
          </a:p>
        </p:txBody>
      </p:sp>
    </p:spTree>
    <p:extLst>
      <p:ext uri="{BB962C8B-B14F-4D97-AF65-F5344CB8AC3E}">
        <p14:creationId xmlns:p14="http://schemas.microsoft.com/office/powerpoint/2010/main" xmlns="" val="309264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188259"/>
            <a:ext cx="10515600" cy="1116105"/>
          </a:xfrm>
        </p:spPr>
        <p:txBody>
          <a:bodyPr>
            <a:normAutofit fontScale="90000"/>
          </a:bodyPr>
          <a:lstStyle/>
          <a:p>
            <a:r>
              <a:rPr lang="en-IN" sz="3600" b="1" i="0" dirty="0">
                <a:effectLst/>
                <a:latin typeface="+mn-lt"/>
              </a:rPr>
              <a:t/>
            </a:r>
            <a:br>
              <a:rPr lang="en-IN" sz="3600" b="1" i="0" dirty="0">
                <a:effectLst/>
                <a:latin typeface="+mn-lt"/>
              </a:rPr>
            </a:br>
            <a:r>
              <a:rPr lang="en-IN" sz="3600" b="1" i="0" dirty="0">
                <a:effectLst/>
                <a:latin typeface="+mn-lt"/>
              </a:rPr>
              <a:t>What are Conditional Statements?</a:t>
            </a:r>
            <a:r>
              <a:rPr lang="en-IN" sz="1200" b="1" i="0" dirty="0">
                <a:effectLst/>
                <a:latin typeface="Nunito Sans" pitchFamily="2" charset="0"/>
              </a:rPr>
              <a:t/>
            </a:r>
            <a:br>
              <a:rPr lang="en-IN" sz="1200" b="1" i="0" dirty="0">
                <a:effectLst/>
                <a:latin typeface="Nunito Sans" pitchFamily="2" charset="0"/>
              </a:rPr>
            </a:br>
            <a:r>
              <a:rPr lang="en-US" sz="3200" b="1" i="0" dirty="0">
                <a:effectLst/>
                <a:latin typeface="+mn-lt"/>
              </a:rPr>
              <a:t>	</a:t>
            </a: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013099"/>
            <a:ext cx="10515600" cy="5154987"/>
          </a:xfrm>
        </p:spPr>
        <p:txBody>
          <a:bodyPr>
            <a:normAutofit/>
          </a:bodyPr>
          <a:lstStyle/>
          <a:p>
            <a:pPr marL="0" indent="0">
              <a:buNone/>
            </a:pPr>
            <a:r>
              <a:rPr lang="en-US" sz="2400" dirty="0">
                <a:solidFill>
                  <a:srgbClr val="3D3D4E"/>
                </a:solidFill>
              </a:rPr>
              <a:t>A conditional statement is a Boolean expression that, if True, executes a piece of code</a:t>
            </a:r>
            <a:r>
              <a:rPr lang="en-US" sz="2400" b="0" i="0" dirty="0">
                <a:solidFill>
                  <a:srgbClr val="3D3D4E"/>
                </a:solidFill>
                <a:effectLst/>
              </a:rPr>
              <a:t>.</a:t>
            </a:r>
          </a:p>
          <a:p>
            <a:pPr marL="0" indent="0">
              <a:buNone/>
            </a:pPr>
            <a:r>
              <a:rPr lang="en-US" sz="2400" b="0" i="0" dirty="0">
                <a:solidFill>
                  <a:srgbClr val="3D3D4E"/>
                </a:solidFill>
                <a:effectLst/>
              </a:rPr>
              <a:t>It allows programs to branch out into different paths based on Boolean expressions result in True or False outcomes.</a:t>
            </a:r>
          </a:p>
          <a:p>
            <a:pPr marL="0" indent="0">
              <a:buNone/>
            </a:pPr>
            <a:r>
              <a:rPr lang="en-US" sz="2400" dirty="0">
                <a:solidFill>
                  <a:srgbClr val="3D3D4E"/>
                </a:solidFill>
              </a:rPr>
              <a:t>In this way, conditional statements control the flow of the code and allow the computer to think. Hence, they are classified as control structures.</a:t>
            </a:r>
          </a:p>
          <a:p>
            <a:pPr marL="0" indent="0">
              <a:buNone/>
            </a:pPr>
            <a:r>
              <a:rPr lang="en-US" sz="2400" dirty="0">
                <a:solidFill>
                  <a:srgbClr val="3D3D4E"/>
                </a:solidFill>
              </a:rPr>
              <a:t>Conditional statements are an integral part of programming that every coder needs to know</a:t>
            </a:r>
          </a:p>
          <a:p>
            <a:pPr marL="0" indent="0">
              <a:buNone/>
            </a:pPr>
            <a:endParaRPr lang="en-IN" sz="2400" dirty="0"/>
          </a:p>
        </p:txBody>
      </p:sp>
      <p:pic>
        <p:nvPicPr>
          <p:cNvPr id="5" name="Picture 4">
            <a:extLst>
              <a:ext uri="{FF2B5EF4-FFF2-40B4-BE49-F238E27FC236}">
                <a16:creationId xmlns:a16="http://schemas.microsoft.com/office/drawing/2014/main" xmlns="" id="{B6BEB479-79AB-B31B-BC65-FEA033FAD238}"/>
              </a:ext>
            </a:extLst>
          </p:cNvPr>
          <p:cNvPicPr>
            <a:picLocks noChangeAspect="1"/>
          </p:cNvPicPr>
          <p:nvPr/>
        </p:nvPicPr>
        <p:blipFill>
          <a:blip r:embed="rId2"/>
          <a:stretch>
            <a:fillRect/>
          </a:stretch>
        </p:blipFill>
        <p:spPr>
          <a:xfrm>
            <a:off x="2655114" y="3811746"/>
            <a:ext cx="5725324" cy="2857995"/>
          </a:xfrm>
          <a:prstGeom prst="rect">
            <a:avLst/>
          </a:prstGeom>
        </p:spPr>
      </p:pic>
    </p:spTree>
    <p:extLst>
      <p:ext uri="{BB962C8B-B14F-4D97-AF65-F5344CB8AC3E}">
        <p14:creationId xmlns:p14="http://schemas.microsoft.com/office/powerpoint/2010/main" xmlns="" val="628914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a:bodyPr>
          <a:lstStyle/>
          <a:p>
            <a:r>
              <a:rPr lang="en-IN" sz="3200" b="1" i="0" dirty="0">
                <a:effectLst/>
                <a:latin typeface="+mn-lt"/>
              </a:rPr>
              <a:t>Conditional Statements in Python</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4980175"/>
          </a:xfrm>
        </p:spPr>
        <p:txBody>
          <a:bodyPr>
            <a:normAutofit fontScale="55000" lnSpcReduction="20000"/>
          </a:bodyPr>
          <a:lstStyle/>
          <a:p>
            <a:pPr marL="0" indent="0">
              <a:buNone/>
            </a:pPr>
            <a:r>
              <a:rPr lang="en-US" sz="3800" dirty="0">
                <a:solidFill>
                  <a:srgbClr val="3D3D4E"/>
                </a:solidFill>
              </a:rPr>
              <a:t>To handle conditional statements, Python follows a particular convention:</a:t>
            </a:r>
          </a:p>
          <a:p>
            <a:pPr marL="0" indent="0">
              <a:buNone/>
            </a:pPr>
            <a:endParaRPr lang="en-US" sz="2400" dirty="0">
              <a:solidFill>
                <a:srgbClr val="3D3D4E"/>
              </a:solidFill>
            </a:endParaRPr>
          </a:p>
          <a:p>
            <a:pPr marL="0" indent="0" algn="l">
              <a:buNone/>
            </a:pPr>
            <a:r>
              <a:rPr lang="en-US" sz="3800" i="0" dirty="0">
                <a:effectLst/>
                <a:latin typeface="Bell MT" panose="02020503060305020303" pitchFamily="18" charset="0"/>
              </a:rPr>
              <a:t>if conditional statement is True:</a:t>
            </a:r>
          </a:p>
          <a:p>
            <a:pPr marL="0" indent="0" algn="l">
              <a:buNone/>
            </a:pPr>
            <a:r>
              <a:rPr lang="en-US" sz="3800" i="0" dirty="0">
                <a:effectLst/>
                <a:latin typeface="Bell MT" panose="02020503060305020303" pitchFamily="18" charset="0"/>
              </a:rPr>
              <a:t>    # execute expression1</a:t>
            </a:r>
          </a:p>
          <a:p>
            <a:pPr marL="0" indent="0" algn="l">
              <a:buNone/>
            </a:pPr>
            <a:r>
              <a:rPr lang="en-US" sz="3800" i="0" dirty="0">
                <a:effectLst/>
                <a:latin typeface="Bell MT" panose="02020503060305020303" pitchFamily="18" charset="0"/>
              </a:rPr>
              <a:t>    pass</a:t>
            </a:r>
          </a:p>
          <a:p>
            <a:pPr marL="0" indent="0" algn="l">
              <a:buNone/>
            </a:pPr>
            <a:r>
              <a:rPr lang="en-US" sz="3800" i="0" dirty="0">
                <a:effectLst/>
                <a:latin typeface="Bell MT" panose="02020503060305020303" pitchFamily="18" charset="0"/>
              </a:rPr>
              <a:t>else:</a:t>
            </a:r>
          </a:p>
          <a:p>
            <a:pPr marL="0" indent="0" algn="l">
              <a:buNone/>
            </a:pPr>
            <a:r>
              <a:rPr lang="en-US" sz="3800" i="0" dirty="0">
                <a:effectLst/>
                <a:latin typeface="Bell MT" panose="02020503060305020303" pitchFamily="18" charset="0"/>
              </a:rPr>
              <a:t>    # execute expression2</a:t>
            </a:r>
          </a:p>
          <a:p>
            <a:pPr marL="0" indent="0" algn="l">
              <a:buNone/>
            </a:pPr>
            <a:r>
              <a:rPr lang="en-US" sz="3800" i="0" dirty="0">
                <a:effectLst/>
                <a:latin typeface="Bell MT" panose="02020503060305020303" pitchFamily="18" charset="0"/>
              </a:rPr>
              <a:t>    pass</a:t>
            </a:r>
          </a:p>
          <a:p>
            <a:pPr marL="0" indent="0" algn="l">
              <a:buNone/>
            </a:pPr>
            <a:endParaRPr lang="en-US" sz="2400" i="0" dirty="0">
              <a:effectLst/>
              <a:latin typeface="Bell MT" panose="02020503060305020303" pitchFamily="18" charset="0"/>
            </a:endParaRPr>
          </a:p>
          <a:p>
            <a:pPr marL="0" indent="0" algn="l">
              <a:buNone/>
            </a:pPr>
            <a:r>
              <a:rPr lang="en-US" sz="4400" i="0" dirty="0">
                <a:effectLst/>
              </a:rPr>
              <a:t>There are three types of conditional statements in Python:</a:t>
            </a:r>
          </a:p>
          <a:p>
            <a:pPr marL="0" indent="0" algn="l">
              <a:buNone/>
            </a:pPr>
            <a:endParaRPr lang="en-US" sz="4400" i="0" dirty="0">
              <a:effectLst/>
            </a:endParaRPr>
          </a:p>
          <a:p>
            <a:pPr algn="l">
              <a:buFont typeface="Wingdings" panose="05000000000000000000" pitchFamily="2" charset="2"/>
              <a:buChar char="Ø"/>
            </a:pPr>
            <a:r>
              <a:rPr lang="en-US" sz="4400" i="0" dirty="0">
                <a:effectLst/>
              </a:rPr>
              <a:t>if</a:t>
            </a:r>
          </a:p>
          <a:p>
            <a:pPr algn="l">
              <a:buFont typeface="Wingdings" panose="05000000000000000000" pitchFamily="2" charset="2"/>
              <a:buChar char="Ø"/>
            </a:pPr>
            <a:r>
              <a:rPr lang="en-US" sz="4400" i="0" dirty="0">
                <a:effectLst/>
              </a:rPr>
              <a:t>if-else</a:t>
            </a:r>
          </a:p>
          <a:p>
            <a:pPr algn="l">
              <a:buFont typeface="Wingdings" panose="05000000000000000000" pitchFamily="2" charset="2"/>
              <a:buChar char="Ø"/>
            </a:pPr>
            <a:r>
              <a:rPr lang="en-US" sz="4400" i="0" dirty="0">
                <a:effectLst/>
              </a:rPr>
              <a:t>if-</a:t>
            </a:r>
            <a:r>
              <a:rPr lang="en-US" sz="4400" i="0" dirty="0" err="1">
                <a:effectLst/>
              </a:rPr>
              <a:t>elif</a:t>
            </a:r>
            <a:r>
              <a:rPr lang="en-US" sz="4400" i="0" dirty="0">
                <a:effectLst/>
              </a:rPr>
              <a:t>-else</a:t>
            </a:r>
          </a:p>
          <a:p>
            <a:pPr marL="0" indent="0" algn="l">
              <a:buNone/>
            </a:pPr>
            <a:endParaRPr lang="en-IN" sz="3800" dirty="0"/>
          </a:p>
        </p:txBody>
      </p:sp>
    </p:spTree>
    <p:extLst>
      <p:ext uri="{BB962C8B-B14F-4D97-AF65-F5344CB8AC3E}">
        <p14:creationId xmlns:p14="http://schemas.microsoft.com/office/powerpoint/2010/main" xmlns="" val="2926291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If Structure</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lnSpcReduction="10000"/>
          </a:bodyPr>
          <a:lstStyle/>
          <a:p>
            <a:pPr marL="0" indent="0">
              <a:buNone/>
            </a:pPr>
            <a:r>
              <a:rPr lang="en-US" sz="2400" dirty="0">
                <a:solidFill>
                  <a:srgbClr val="3D3D4E"/>
                </a:solidFill>
              </a:rPr>
              <a:t>The if statement is the foundation of conditional programming in Python.</a:t>
            </a:r>
          </a:p>
          <a:p>
            <a:pPr marL="0" indent="0">
              <a:buNone/>
            </a:pPr>
            <a:r>
              <a:rPr lang="en-US" sz="2400" dirty="0">
                <a:solidFill>
                  <a:srgbClr val="3D3D4E"/>
                </a:solidFill>
              </a:rPr>
              <a:t>The simplest conditional statement that we can write is the </a:t>
            </a:r>
            <a:r>
              <a:rPr lang="en-US" sz="2400" b="1" dirty="0">
                <a:solidFill>
                  <a:srgbClr val="3D3D4E"/>
                </a:solidFill>
              </a:rPr>
              <a:t>if</a:t>
            </a:r>
            <a:r>
              <a:rPr lang="en-US" sz="2400" dirty="0">
                <a:solidFill>
                  <a:srgbClr val="3D3D4E"/>
                </a:solidFill>
              </a:rPr>
              <a:t> </a:t>
            </a:r>
            <a:r>
              <a:rPr lang="en-US" sz="2400" b="1" dirty="0">
                <a:solidFill>
                  <a:srgbClr val="3D3D4E"/>
                </a:solidFill>
              </a:rPr>
              <a:t>statement (it is not loop)</a:t>
            </a:r>
            <a:r>
              <a:rPr lang="en-US" sz="2400" dirty="0">
                <a:solidFill>
                  <a:srgbClr val="3D3D4E"/>
                </a:solidFill>
              </a:rPr>
              <a:t>. It comprises of two parts:</a:t>
            </a:r>
          </a:p>
          <a:p>
            <a:pPr marL="0" indent="0">
              <a:buNone/>
            </a:pPr>
            <a:endParaRPr lang="en-US" sz="2400" dirty="0">
              <a:solidFill>
                <a:srgbClr val="3D3D4E"/>
              </a:solidFill>
            </a:endParaRPr>
          </a:p>
          <a:p>
            <a:pPr marL="0" indent="0">
              <a:buNone/>
            </a:pPr>
            <a:r>
              <a:rPr lang="en-US" sz="2400" b="1" dirty="0">
                <a:solidFill>
                  <a:srgbClr val="3D3D4E"/>
                </a:solidFill>
              </a:rPr>
              <a:t>The condition</a:t>
            </a:r>
          </a:p>
          <a:p>
            <a:pPr marL="0" indent="0">
              <a:buNone/>
            </a:pPr>
            <a:r>
              <a:rPr lang="en-US" sz="2400" b="1" dirty="0">
                <a:solidFill>
                  <a:srgbClr val="3D3D4E"/>
                </a:solidFill>
              </a:rPr>
              <a:t>The code to be executed</a:t>
            </a:r>
          </a:p>
          <a:p>
            <a:pPr marL="0" indent="0">
              <a:buNone/>
            </a:pPr>
            <a:r>
              <a:rPr lang="en-US" sz="2400" dirty="0">
                <a:solidFill>
                  <a:srgbClr val="3D3D4E"/>
                </a:solidFill>
              </a:rPr>
              <a:t>The : in the illustration above is necessary to specify the beginning of the if statement’s code to be executed. However, the parentheses, (), around the condition are optional. The code to be executed is indented at least one tab to the right.</a:t>
            </a:r>
          </a:p>
          <a:p>
            <a:pPr marL="0" indent="0" algn="l">
              <a:buNone/>
            </a:pPr>
            <a:endParaRPr lang="en-US" sz="4400" i="0" dirty="0">
              <a:effectLst/>
            </a:endParaRPr>
          </a:p>
          <a:p>
            <a:pPr marL="0" indent="0" algn="l">
              <a:buNone/>
            </a:pPr>
            <a:endParaRPr lang="en-IN" sz="3800" dirty="0"/>
          </a:p>
        </p:txBody>
      </p:sp>
      <p:pic>
        <p:nvPicPr>
          <p:cNvPr id="5" name="Picture 4">
            <a:extLst>
              <a:ext uri="{FF2B5EF4-FFF2-40B4-BE49-F238E27FC236}">
                <a16:creationId xmlns:a16="http://schemas.microsoft.com/office/drawing/2014/main" xmlns="" id="{F897819A-3DFA-956E-6084-3AF2F47B6247}"/>
              </a:ext>
            </a:extLst>
          </p:cNvPr>
          <p:cNvPicPr>
            <a:picLocks noChangeAspect="1"/>
          </p:cNvPicPr>
          <p:nvPr/>
        </p:nvPicPr>
        <p:blipFill>
          <a:blip r:embed="rId2"/>
          <a:stretch>
            <a:fillRect/>
          </a:stretch>
        </p:blipFill>
        <p:spPr>
          <a:xfrm>
            <a:off x="4048225" y="4822895"/>
            <a:ext cx="2562583" cy="1676634"/>
          </a:xfrm>
          <a:prstGeom prst="rect">
            <a:avLst/>
          </a:prstGeom>
        </p:spPr>
      </p:pic>
    </p:spTree>
    <p:extLst>
      <p:ext uri="{BB962C8B-B14F-4D97-AF65-F5344CB8AC3E}">
        <p14:creationId xmlns:p14="http://schemas.microsoft.com/office/powerpoint/2010/main" xmlns="" val="292063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What Python can be used for? – Pretty much everything!</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519518"/>
            <a:ext cx="10515600" cy="4657445"/>
          </a:xfrm>
        </p:spPr>
        <p:txBody>
          <a:bodyPr>
            <a:normAutofit fontScale="77500" lnSpcReduction="20000"/>
          </a:bodyPr>
          <a:lstStyle/>
          <a:p>
            <a:pPr marL="0" indent="0">
              <a:buNone/>
            </a:pPr>
            <a:r>
              <a:rPr lang="en-IN" sz="3600" b="1" dirty="0"/>
              <a:t>Use cases </a:t>
            </a:r>
          </a:p>
          <a:p>
            <a:pPr>
              <a:buFont typeface="Wingdings" panose="05000000000000000000" pitchFamily="2" charset="2"/>
              <a:buChar char="Ø"/>
            </a:pPr>
            <a:r>
              <a:rPr lang="en-IN" sz="3100" i="0" dirty="0">
                <a:solidFill>
                  <a:srgbClr val="423B43"/>
                </a:solidFill>
                <a:effectLst/>
              </a:rPr>
              <a:t>Web development - </a:t>
            </a:r>
            <a:r>
              <a:rPr lang="en-US" sz="3100" b="0" i="0" dirty="0">
                <a:solidFill>
                  <a:srgbClr val="423B43"/>
                </a:solidFill>
                <a:effectLst/>
              </a:rPr>
              <a:t>Python is a great choice for web development. This is largely due to the fact that there are many Python web development frameworks to choose from, such as </a:t>
            </a:r>
            <a:r>
              <a:rPr lang="en-US" sz="3100" b="0" i="0" u="none" strike="noStrike" dirty="0">
                <a:solidFill>
                  <a:schemeClr val="bg2">
                    <a:lumMod val="25000"/>
                  </a:schemeClr>
                </a:solidFill>
                <a:effectLst/>
              </a:rPr>
              <a:t>Django</a:t>
            </a:r>
            <a:r>
              <a:rPr lang="en-US" sz="3100" b="0" i="0" dirty="0">
                <a:solidFill>
                  <a:srgbClr val="423B43"/>
                </a:solidFill>
                <a:effectLst/>
              </a:rPr>
              <a:t>, Pyramid, and Flask. These frameworks have been used to create sites and services such as Spotify, Reddit and Mozilla</a:t>
            </a:r>
          </a:p>
          <a:p>
            <a:pPr>
              <a:buFont typeface="Wingdings" panose="05000000000000000000" pitchFamily="2" charset="2"/>
              <a:buChar char="Ø"/>
            </a:pPr>
            <a:r>
              <a:rPr lang="en-IN" sz="3100" b="1" i="0" dirty="0">
                <a:solidFill>
                  <a:srgbClr val="423B43"/>
                </a:solidFill>
                <a:effectLst/>
              </a:rPr>
              <a:t> </a:t>
            </a:r>
            <a:r>
              <a:rPr lang="en-IN" sz="3100" i="0" dirty="0">
                <a:solidFill>
                  <a:srgbClr val="423B43"/>
                </a:solidFill>
                <a:effectLst/>
              </a:rPr>
              <a:t>Game Development - </a:t>
            </a:r>
            <a:r>
              <a:rPr lang="en-US" sz="3100" b="0" i="0" dirty="0">
                <a:solidFill>
                  <a:srgbClr val="423B43"/>
                </a:solidFill>
                <a:effectLst/>
              </a:rPr>
              <a:t>It’s possible to create simple games using the programming language, which means it can be a useful tool for quickly developing a prototype.</a:t>
            </a:r>
            <a:endParaRPr lang="en-IN" sz="3100" dirty="0">
              <a:solidFill>
                <a:srgbClr val="423B43"/>
              </a:solidFill>
            </a:endParaRPr>
          </a:p>
          <a:p>
            <a:pPr algn="l">
              <a:buFont typeface="Wingdings" panose="05000000000000000000" pitchFamily="2" charset="2"/>
              <a:buChar char="Ø"/>
            </a:pPr>
            <a:r>
              <a:rPr lang="en-IN" sz="3100" b="1" i="0" dirty="0">
                <a:solidFill>
                  <a:srgbClr val="423B43"/>
                </a:solidFill>
                <a:effectLst/>
              </a:rPr>
              <a:t> </a:t>
            </a:r>
            <a:r>
              <a:rPr lang="en-IN" sz="3100" i="0" dirty="0">
                <a:solidFill>
                  <a:srgbClr val="423B43"/>
                </a:solidFill>
                <a:effectLst/>
              </a:rPr>
              <a:t>Language development- </a:t>
            </a:r>
            <a:r>
              <a:rPr lang="en-US" sz="3100" i="0" dirty="0">
                <a:solidFill>
                  <a:srgbClr val="423B43"/>
                </a:solidFill>
                <a:effectLst/>
              </a:rPr>
              <a:t> </a:t>
            </a:r>
            <a:r>
              <a:rPr lang="en-US" sz="3100" b="0" i="0" dirty="0">
                <a:solidFill>
                  <a:srgbClr val="423B43"/>
                </a:solidFill>
                <a:effectLst/>
              </a:rPr>
              <a:t>The simple and elegant design of Python and its syntax means that it has inspired the creation of new programming languages. Languages such as Cobra, Coffee Script, and Go all use a similar syntax to Python. </a:t>
            </a:r>
          </a:p>
          <a:p>
            <a:pPr>
              <a:buFont typeface="Wingdings" panose="05000000000000000000" pitchFamily="2" charset="2"/>
              <a:buChar char="Ø"/>
            </a:pPr>
            <a:r>
              <a:rPr lang="en-IN" sz="3100" i="0" dirty="0">
                <a:solidFill>
                  <a:srgbClr val="423B43"/>
                </a:solidFill>
                <a:effectLst/>
              </a:rPr>
              <a:t>Web scrapping</a:t>
            </a:r>
          </a:p>
          <a:p>
            <a:pPr>
              <a:buFont typeface="Wingdings" panose="05000000000000000000" pitchFamily="2" charset="2"/>
              <a:buChar char="Ø"/>
            </a:pPr>
            <a:r>
              <a:rPr lang="en-IN" sz="3100" dirty="0">
                <a:solidFill>
                  <a:srgbClr val="423B43"/>
                </a:solidFill>
              </a:rPr>
              <a:t>CAD Application</a:t>
            </a:r>
          </a:p>
          <a:p>
            <a:pPr>
              <a:buFont typeface="Wingdings" panose="05000000000000000000" pitchFamily="2" charset="2"/>
              <a:buChar char="Ø"/>
            </a:pPr>
            <a:r>
              <a:rPr lang="en-IN" sz="3100" i="0" dirty="0">
                <a:solidFill>
                  <a:srgbClr val="423B43"/>
                </a:solidFill>
                <a:effectLst/>
              </a:rPr>
              <a:t>Embedded System Development</a:t>
            </a:r>
          </a:p>
          <a:p>
            <a:pPr>
              <a:buFont typeface="Wingdings" panose="05000000000000000000" pitchFamily="2" charset="2"/>
              <a:buChar char="Ø"/>
            </a:pPr>
            <a:endParaRPr lang="en-IN" sz="2400" i="0" dirty="0">
              <a:solidFill>
                <a:srgbClr val="423B43"/>
              </a:solidFill>
              <a:effectLst/>
            </a:endParaRPr>
          </a:p>
          <a:p>
            <a:pPr algn="l">
              <a:buFont typeface="Wingdings" panose="05000000000000000000" pitchFamily="2" charset="2"/>
              <a:buChar char="Ø"/>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217816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Structure</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626106"/>
          </a:xfrm>
        </p:spPr>
        <p:txBody>
          <a:bodyPr>
            <a:normAutofit/>
          </a:bodyPr>
          <a:lstStyle/>
          <a:p>
            <a:pPr marL="0" indent="0">
              <a:buNone/>
            </a:pPr>
            <a:r>
              <a:rPr lang="en-US" sz="2400" dirty="0">
                <a:solidFill>
                  <a:srgbClr val="3D3D4E"/>
                </a:solidFill>
              </a:rPr>
              <a:t>Indentation</a:t>
            </a:r>
          </a:p>
          <a:p>
            <a:pPr marL="0" indent="0">
              <a:buNone/>
            </a:pPr>
            <a:r>
              <a:rPr lang="en-US" sz="2400" dirty="0">
                <a:solidFill>
                  <a:srgbClr val="3D3D4E"/>
                </a:solidFill>
              </a:rPr>
              <a:t>Indentation plays an essential role in Python. Statements with the same level of indentation belong to the same block of code. The code of an if statement is indented a space further than the code outside it in order to indicate that this is an inner and inter-related block</a:t>
            </a:r>
            <a:endParaRPr lang="en-US" sz="4400" i="0" dirty="0">
              <a:effectLst/>
            </a:endParaRPr>
          </a:p>
          <a:p>
            <a:pPr marL="0" indent="0" algn="l">
              <a:buNone/>
            </a:pPr>
            <a:endParaRPr lang="en-IN" sz="3800" dirty="0"/>
          </a:p>
        </p:txBody>
      </p:sp>
      <p:pic>
        <p:nvPicPr>
          <p:cNvPr id="5" name="Picture 4">
            <a:extLst>
              <a:ext uri="{FF2B5EF4-FFF2-40B4-BE49-F238E27FC236}">
                <a16:creationId xmlns:a16="http://schemas.microsoft.com/office/drawing/2014/main" xmlns="" id="{F897819A-3DFA-956E-6084-3AF2F47B6247}"/>
              </a:ext>
            </a:extLst>
          </p:cNvPr>
          <p:cNvPicPr>
            <a:picLocks noChangeAspect="1"/>
          </p:cNvPicPr>
          <p:nvPr/>
        </p:nvPicPr>
        <p:blipFill>
          <a:blip r:embed="rId2"/>
          <a:stretch>
            <a:fillRect/>
          </a:stretch>
        </p:blipFill>
        <p:spPr>
          <a:xfrm>
            <a:off x="4075119" y="4204330"/>
            <a:ext cx="2562583" cy="1676634"/>
          </a:xfrm>
          <a:prstGeom prst="rect">
            <a:avLst/>
          </a:prstGeom>
        </p:spPr>
      </p:pic>
    </p:spTree>
    <p:extLst>
      <p:ext uri="{BB962C8B-B14F-4D97-AF65-F5344CB8AC3E}">
        <p14:creationId xmlns:p14="http://schemas.microsoft.com/office/powerpoint/2010/main" xmlns="" val="2465515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600" b="1" i="0" dirty="0">
                <a:effectLst/>
                <a:latin typeface="+mn-lt"/>
              </a:rPr>
              <a:t>The Flow of an if Statement</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296086"/>
          </a:xfrm>
        </p:spPr>
        <p:txBody>
          <a:bodyPr>
            <a:normAutofit fontScale="47500" lnSpcReduction="20000"/>
          </a:bodyPr>
          <a:lstStyle/>
          <a:p>
            <a:pPr marL="0" indent="0">
              <a:buNone/>
            </a:pPr>
            <a:r>
              <a:rPr lang="en-US" sz="5100" dirty="0">
                <a:solidFill>
                  <a:srgbClr val="3D3D4E"/>
                </a:solidFill>
              </a:rPr>
              <a:t>if the condition holds True, execute the code to be executed. Otherwise, skip it and move on.</a:t>
            </a:r>
          </a:p>
          <a:p>
            <a:pPr marL="0" indent="0">
              <a:buNone/>
            </a:pPr>
            <a:endParaRPr lang="en-US" sz="2400" dirty="0">
              <a:solidFill>
                <a:srgbClr val="3D3D4E"/>
              </a:solidFill>
            </a:endParaRPr>
          </a:p>
          <a:p>
            <a:pPr marL="0" indent="0">
              <a:buNone/>
            </a:pPr>
            <a:r>
              <a:rPr lang="en-US" sz="4400" dirty="0">
                <a:solidFill>
                  <a:srgbClr val="3D3D4E"/>
                </a:solidFill>
                <a:latin typeface="Bell MT" panose="02020503060305020303" pitchFamily="18" charset="0"/>
              </a:rPr>
              <a:t>num = 5</a:t>
            </a:r>
          </a:p>
          <a:p>
            <a:pPr marL="0" indent="0">
              <a:buNone/>
            </a:pPr>
            <a:r>
              <a:rPr lang="en-US" sz="4400" dirty="0">
                <a:solidFill>
                  <a:srgbClr val="3D3D4E"/>
                </a:solidFill>
                <a:latin typeface="Bell MT" panose="02020503060305020303" pitchFamily="18" charset="0"/>
              </a:rPr>
              <a:t>if (num == 5):  # The condition is true</a:t>
            </a:r>
          </a:p>
          <a:p>
            <a:pPr marL="0" indent="0">
              <a:buNone/>
            </a:pPr>
            <a:r>
              <a:rPr lang="en-US" sz="4400" dirty="0">
                <a:solidFill>
                  <a:srgbClr val="3D3D4E"/>
                </a:solidFill>
                <a:latin typeface="Bell MT" panose="02020503060305020303" pitchFamily="18" charset="0"/>
              </a:rPr>
              <a:t>    print("The number is equal to 5")  # The code is executed</a:t>
            </a:r>
          </a:p>
          <a:p>
            <a:pPr marL="0" indent="0">
              <a:buNone/>
            </a:pPr>
            <a:r>
              <a:rPr lang="en-US" sz="4400" dirty="0">
                <a:solidFill>
                  <a:srgbClr val="3D3D4E"/>
                </a:solidFill>
                <a:latin typeface="Bell MT" panose="02020503060305020303" pitchFamily="18" charset="0"/>
              </a:rPr>
              <a:t>if num &gt; 5:  # The condition is false</a:t>
            </a:r>
          </a:p>
          <a:p>
            <a:pPr marL="0" indent="0">
              <a:buNone/>
            </a:pPr>
            <a:r>
              <a:rPr lang="en-US" sz="4400" dirty="0">
                <a:solidFill>
                  <a:srgbClr val="3D3D4E"/>
                </a:solidFill>
                <a:latin typeface="Bell MT" panose="02020503060305020303" pitchFamily="18" charset="0"/>
              </a:rPr>
              <a:t>    print("The number is greater than 5")  # The code is not executed</a:t>
            </a:r>
          </a:p>
          <a:p>
            <a:pPr marL="0" indent="0">
              <a:buNone/>
            </a:pPr>
            <a:endParaRPr lang="en-US" sz="4400" dirty="0">
              <a:solidFill>
                <a:srgbClr val="3D3D4E"/>
              </a:solidFill>
              <a:latin typeface="Bell MT" panose="02020503060305020303" pitchFamily="18" charset="0"/>
            </a:endParaRPr>
          </a:p>
          <a:p>
            <a:pPr marL="0" indent="0">
              <a:buNone/>
            </a:pPr>
            <a:r>
              <a:rPr lang="en-US" sz="5100" dirty="0">
                <a:solidFill>
                  <a:srgbClr val="3D3D4E"/>
                </a:solidFill>
              </a:rPr>
              <a:t>Our first condition simply checks whether the value of num is 5. Since this Boolean expression returns True, the compiler goes ahead and executes the print statement on line 4.</a:t>
            </a:r>
          </a:p>
          <a:p>
            <a:pPr marL="0" indent="0">
              <a:buNone/>
            </a:pPr>
            <a:r>
              <a:rPr lang="en-US" sz="5100" dirty="0">
                <a:solidFill>
                  <a:srgbClr val="3D3D4E"/>
                </a:solidFill>
              </a:rPr>
              <a:t>As we can see, the print command inside the body of the if statement is indented to the right. If it wasn’t, there would be an error. Python puts a lot of emphasis on proper indentation</a:t>
            </a:r>
          </a:p>
          <a:p>
            <a:pPr marL="0" indent="0" algn="l">
              <a:buNone/>
            </a:pPr>
            <a:endParaRPr lang="en-IN" sz="3800" dirty="0"/>
          </a:p>
        </p:txBody>
      </p:sp>
    </p:spTree>
    <p:extLst>
      <p:ext uri="{BB962C8B-B14F-4D97-AF65-F5344CB8AC3E}">
        <p14:creationId xmlns:p14="http://schemas.microsoft.com/office/powerpoint/2010/main" xmlns="" val="510112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a:bodyPr>
          <a:lstStyle/>
          <a:p>
            <a:r>
              <a:rPr lang="en-IN" sz="3200" b="1" i="0" dirty="0">
                <a:effectLst/>
                <a:latin typeface="+mn-lt"/>
              </a:rPr>
              <a:t>Conditions with Logical Operators </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4980175"/>
          </a:xfrm>
        </p:spPr>
        <p:txBody>
          <a:bodyPr>
            <a:normAutofit fontScale="55000" lnSpcReduction="20000"/>
          </a:bodyPr>
          <a:lstStyle/>
          <a:p>
            <a:pPr marL="0" indent="0">
              <a:buNone/>
            </a:pPr>
            <a:r>
              <a:rPr lang="en-US" sz="4400" dirty="0"/>
              <a:t>We can use logical operators to create more complex conditions in the if statement. For example, we may want to satisfy multiple clauses for the expression to be True.</a:t>
            </a:r>
          </a:p>
          <a:p>
            <a:pPr marL="0" indent="0">
              <a:buNone/>
            </a:pPr>
            <a:endParaRPr lang="en-US" sz="4400" dirty="0"/>
          </a:p>
          <a:p>
            <a:pPr marL="0" indent="0">
              <a:buNone/>
            </a:pPr>
            <a:r>
              <a:rPr lang="en-US" sz="3800" dirty="0">
                <a:latin typeface="Bell MT" panose="02020503060305020303" pitchFamily="18" charset="0"/>
              </a:rPr>
              <a:t>num = 12</a:t>
            </a:r>
          </a:p>
          <a:p>
            <a:pPr marL="0" indent="0" algn="l">
              <a:buNone/>
            </a:pPr>
            <a:r>
              <a:rPr lang="en-US" sz="3800" i="0" dirty="0">
                <a:effectLst/>
                <a:latin typeface="Bell MT" panose="02020503060305020303" pitchFamily="18" charset="0"/>
              </a:rPr>
              <a:t>if num % 2 == 0 and num % 3 == 0 and num % 4 == 0:</a:t>
            </a:r>
          </a:p>
          <a:p>
            <a:pPr marL="0" indent="0" algn="l">
              <a:buNone/>
            </a:pPr>
            <a:r>
              <a:rPr lang="en-US" sz="3800" i="0" dirty="0">
                <a:effectLst/>
                <a:latin typeface="Bell MT" panose="02020503060305020303" pitchFamily="18" charset="0"/>
              </a:rPr>
              <a:t>    # Only works when num is a multiple of 2, 3, and 4</a:t>
            </a:r>
          </a:p>
          <a:p>
            <a:pPr marL="0" indent="0" algn="l">
              <a:buNone/>
            </a:pPr>
            <a:r>
              <a:rPr lang="en-US" sz="3800" i="0" dirty="0">
                <a:effectLst/>
                <a:latin typeface="Bell MT" panose="02020503060305020303" pitchFamily="18" charset="0"/>
              </a:rPr>
              <a:t>    print("The number is a multiple of 2, 3, and 4")</a:t>
            </a:r>
          </a:p>
          <a:p>
            <a:pPr marL="0" indent="0" algn="l">
              <a:buNone/>
            </a:pPr>
            <a:r>
              <a:rPr lang="en-US" sz="3800" i="0" dirty="0">
                <a:effectLst/>
                <a:latin typeface="Bell MT" panose="02020503060305020303" pitchFamily="18" charset="0"/>
              </a:rPr>
              <a:t>if (num % 5 == 0 or num % 6 == 0):</a:t>
            </a:r>
          </a:p>
          <a:p>
            <a:pPr marL="0" indent="0" algn="l">
              <a:buNone/>
            </a:pPr>
            <a:r>
              <a:rPr lang="en-US" sz="3800" i="0" dirty="0">
                <a:effectLst/>
                <a:latin typeface="Bell MT" panose="02020503060305020303" pitchFamily="18" charset="0"/>
              </a:rPr>
              <a:t>    # Only works when num is either a multiple of 5 or 6</a:t>
            </a:r>
          </a:p>
          <a:p>
            <a:pPr marL="0" indent="0" algn="l">
              <a:buNone/>
            </a:pPr>
            <a:r>
              <a:rPr lang="en-US" sz="3800" i="0" dirty="0">
                <a:effectLst/>
                <a:latin typeface="Bell MT" panose="02020503060305020303" pitchFamily="18" charset="0"/>
              </a:rPr>
              <a:t>    print("The number is a multiple of 5 and/or 6")</a:t>
            </a:r>
          </a:p>
          <a:p>
            <a:pPr marL="0" indent="0">
              <a:buNone/>
            </a:pPr>
            <a:r>
              <a:rPr lang="en-US" sz="4400" i="0" dirty="0">
                <a:effectLst/>
              </a:rPr>
              <a:t/>
            </a:r>
            <a:br>
              <a:rPr lang="en-US" sz="4400" i="0" dirty="0">
                <a:effectLst/>
              </a:rPr>
            </a:br>
            <a:r>
              <a:rPr lang="en-US" sz="4400" dirty="0">
                <a:solidFill>
                  <a:srgbClr val="3D3D4E"/>
                </a:solidFill>
              </a:rPr>
              <a:t>In the first if statement, all the conditions have to be fulfilled since we’re using the and operator.</a:t>
            </a:r>
          </a:p>
          <a:p>
            <a:pPr marL="0" indent="0">
              <a:buNone/>
            </a:pPr>
            <a:r>
              <a:rPr lang="en-US" sz="4400" dirty="0">
                <a:solidFill>
                  <a:srgbClr val="3D3D4E"/>
                </a:solidFill>
              </a:rPr>
              <a:t>In the second if statement, the Boolean expression would be true if either or both of the clauses are satisfied because we are using the or operator.</a:t>
            </a:r>
          </a:p>
          <a:p>
            <a:pPr marL="0" indent="0" algn="l">
              <a:buNone/>
            </a:pPr>
            <a:endParaRPr lang="en-IN" sz="3100" dirty="0"/>
          </a:p>
        </p:txBody>
      </p:sp>
    </p:spTree>
    <p:extLst>
      <p:ext uri="{BB962C8B-B14F-4D97-AF65-F5344CB8AC3E}">
        <p14:creationId xmlns:p14="http://schemas.microsoft.com/office/powerpoint/2010/main" xmlns="" val="2689294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US" sz="3600" b="1" i="0" dirty="0">
                <a:effectLst/>
                <a:latin typeface="+mn-lt"/>
              </a:rPr>
              <a:t>The Flow of an if Statement</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5296086"/>
          </a:xfrm>
        </p:spPr>
        <p:txBody>
          <a:bodyPr>
            <a:normAutofit fontScale="55000" lnSpcReduction="20000"/>
          </a:bodyPr>
          <a:lstStyle/>
          <a:p>
            <a:pPr marL="0" indent="0">
              <a:buNone/>
            </a:pPr>
            <a:r>
              <a:rPr lang="en-US" sz="5100" dirty="0">
                <a:solidFill>
                  <a:srgbClr val="3D3D4E"/>
                </a:solidFill>
              </a:rPr>
              <a:t>if the condition holds True, execute the code to be executed. Otherwise, skip it and move on.</a:t>
            </a:r>
          </a:p>
          <a:p>
            <a:pPr marL="0" indent="0">
              <a:buNone/>
            </a:pPr>
            <a:endParaRPr lang="en-US" sz="2400" dirty="0">
              <a:solidFill>
                <a:srgbClr val="3D3D4E"/>
              </a:solidFill>
            </a:endParaRPr>
          </a:p>
          <a:p>
            <a:pPr marL="0" indent="0">
              <a:buNone/>
            </a:pPr>
            <a:r>
              <a:rPr lang="en-US" sz="4400" dirty="0">
                <a:solidFill>
                  <a:srgbClr val="3D3D4E"/>
                </a:solidFill>
                <a:latin typeface="Bell MT" panose="02020503060305020303" pitchFamily="18" charset="0"/>
              </a:rPr>
              <a:t>num = 5</a:t>
            </a:r>
          </a:p>
          <a:p>
            <a:pPr marL="0" indent="0">
              <a:buNone/>
            </a:pPr>
            <a:r>
              <a:rPr lang="en-US" sz="4400" dirty="0">
                <a:solidFill>
                  <a:srgbClr val="3D3D4E"/>
                </a:solidFill>
                <a:latin typeface="Bell MT" panose="02020503060305020303" pitchFamily="18" charset="0"/>
              </a:rPr>
              <a:t>if (num == 5):  # The condition is true</a:t>
            </a:r>
          </a:p>
          <a:p>
            <a:pPr marL="0" indent="0">
              <a:buNone/>
            </a:pPr>
            <a:r>
              <a:rPr lang="en-US" sz="4400" dirty="0">
                <a:solidFill>
                  <a:srgbClr val="3D3D4E"/>
                </a:solidFill>
                <a:latin typeface="Bell MT" panose="02020503060305020303" pitchFamily="18" charset="0"/>
              </a:rPr>
              <a:t>    print("The number is equal to 5")  # The code is executed</a:t>
            </a:r>
          </a:p>
          <a:p>
            <a:pPr marL="0" indent="0">
              <a:buNone/>
            </a:pPr>
            <a:r>
              <a:rPr lang="en-US" sz="4400" dirty="0">
                <a:solidFill>
                  <a:srgbClr val="3D3D4E"/>
                </a:solidFill>
                <a:latin typeface="Bell MT" panose="02020503060305020303" pitchFamily="18" charset="0"/>
              </a:rPr>
              <a:t>if num &gt; 5:  # The condition is false</a:t>
            </a:r>
          </a:p>
          <a:p>
            <a:pPr marL="0" indent="0">
              <a:buNone/>
            </a:pPr>
            <a:r>
              <a:rPr lang="en-US" sz="4400" dirty="0">
                <a:solidFill>
                  <a:srgbClr val="3D3D4E"/>
                </a:solidFill>
                <a:latin typeface="Bell MT" panose="02020503060305020303" pitchFamily="18" charset="0"/>
              </a:rPr>
              <a:t>    print("The number is greater than 5")  # The code is not executed</a:t>
            </a:r>
          </a:p>
          <a:p>
            <a:pPr marL="0" indent="0">
              <a:buNone/>
            </a:pPr>
            <a:r>
              <a:rPr lang="en-US" sz="5100" dirty="0">
                <a:solidFill>
                  <a:srgbClr val="3D3D4E"/>
                </a:solidFill>
              </a:rPr>
              <a:t>Our first condition simply checks whether the value of num is 5. Since this Boolean expression returns True, the compiler goes ahead and executes the print statement on line 4.</a:t>
            </a:r>
          </a:p>
          <a:p>
            <a:pPr marL="0" indent="0">
              <a:buNone/>
            </a:pPr>
            <a:r>
              <a:rPr lang="en-US" sz="5100" dirty="0">
                <a:solidFill>
                  <a:srgbClr val="3D3D4E"/>
                </a:solidFill>
              </a:rPr>
              <a:t>As we can see, the print command inside the body of the if statement is indented to the right. If it wasn’t, there would be an error. Python puts a lot of emphasis on proper indentation</a:t>
            </a:r>
          </a:p>
          <a:p>
            <a:pPr marL="0" indent="0" algn="l">
              <a:buNone/>
            </a:pPr>
            <a:endParaRPr lang="en-IN" sz="3800" dirty="0"/>
          </a:p>
        </p:txBody>
      </p:sp>
    </p:spTree>
    <p:extLst>
      <p:ext uri="{BB962C8B-B14F-4D97-AF65-F5344CB8AC3E}">
        <p14:creationId xmlns:p14="http://schemas.microsoft.com/office/powerpoint/2010/main" xmlns="" val="2453428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dirty="0">
                <a:effectLst/>
                <a:latin typeface="+mn-lt"/>
              </a:rPr>
              <a:t>Nested if Statements	</a:t>
            </a: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1435194"/>
            <a:ext cx="10515600" cy="4884924"/>
          </a:xfrm>
        </p:spPr>
        <p:txBody>
          <a:bodyPr>
            <a:normAutofit/>
          </a:bodyPr>
          <a:lstStyle/>
          <a:p>
            <a:pPr marL="0" indent="0">
              <a:buNone/>
            </a:pPr>
            <a:r>
              <a:rPr lang="en-US" sz="2400" b="0" i="0" dirty="0">
                <a:solidFill>
                  <a:srgbClr val="3D3D4E"/>
                </a:solidFill>
                <a:effectLst/>
              </a:rPr>
              <a:t>A great feature of conditional statements is that we can nest them. This means that there could be an if statement inside another!</a:t>
            </a:r>
            <a:r>
              <a:rPr lang="en-US" sz="1600" b="1" i="0" dirty="0">
                <a:effectLst/>
                <a:latin typeface="Nunito Sans" pitchFamily="2" charset="0"/>
              </a:rPr>
              <a:t> </a:t>
            </a:r>
            <a:r>
              <a:rPr lang="en-US" sz="2400" b="0" i="0" dirty="0">
                <a:solidFill>
                  <a:srgbClr val="3D3D4E"/>
                </a:solidFill>
                <a:effectLst/>
              </a:rPr>
              <a:t>Variables allow us to give meaningful names to data.</a:t>
            </a:r>
          </a:p>
          <a:p>
            <a:pPr marL="0" indent="0">
              <a:buNone/>
            </a:pPr>
            <a:r>
              <a:rPr lang="en-US" sz="2400" b="0" i="0" dirty="0">
                <a:solidFill>
                  <a:srgbClr val="3D3D4E"/>
                </a:solidFill>
                <a:effectLst/>
                <a:latin typeface="Bell MT" panose="02020503060305020303" pitchFamily="18" charset="0"/>
              </a:rPr>
              <a:t>num = 63</a:t>
            </a:r>
          </a:p>
          <a:p>
            <a:pPr marL="0" indent="0">
              <a:buNone/>
            </a:pPr>
            <a:r>
              <a:rPr lang="en-US" sz="2400" b="0" i="0" dirty="0">
                <a:solidFill>
                  <a:srgbClr val="3D3D4E"/>
                </a:solidFill>
                <a:effectLst/>
                <a:latin typeface="Bell MT" panose="02020503060305020303" pitchFamily="18" charset="0"/>
              </a:rPr>
              <a:t>if num &gt;= 0 and num &lt;= 100:</a:t>
            </a:r>
          </a:p>
          <a:p>
            <a:pPr marL="0" indent="0">
              <a:buNone/>
            </a:pPr>
            <a:r>
              <a:rPr lang="en-US" sz="2400" b="0" i="0" dirty="0">
                <a:solidFill>
                  <a:srgbClr val="3D3D4E"/>
                </a:solidFill>
                <a:effectLst/>
                <a:latin typeface="Bell MT" panose="02020503060305020303" pitchFamily="18" charset="0"/>
              </a:rPr>
              <a:t>    if num &gt;= 50 and num &lt;= 75:</a:t>
            </a:r>
          </a:p>
          <a:p>
            <a:pPr marL="0" indent="0">
              <a:buNone/>
            </a:pPr>
            <a:r>
              <a:rPr lang="en-US" sz="2400" b="0" i="0" dirty="0">
                <a:solidFill>
                  <a:srgbClr val="3D3D4E"/>
                </a:solidFill>
                <a:effectLst/>
                <a:latin typeface="Bell MT" panose="02020503060305020303" pitchFamily="18" charset="0"/>
              </a:rPr>
              <a:t>        if num &gt;= 60 and num &lt;= 70:</a:t>
            </a:r>
          </a:p>
          <a:p>
            <a:pPr marL="0" indent="0">
              <a:buNone/>
            </a:pPr>
            <a:r>
              <a:rPr lang="en-US" sz="2400" b="0" i="0" dirty="0">
                <a:solidFill>
                  <a:srgbClr val="3D3D4E"/>
                </a:solidFill>
                <a:effectLst/>
                <a:latin typeface="Bell MT" panose="02020503060305020303" pitchFamily="18" charset="0"/>
              </a:rPr>
              <a:t>            print("The number is in the 60-70 range")</a:t>
            </a:r>
          </a:p>
          <a:p>
            <a:pPr marL="0" indent="0" algn="l">
              <a:buNone/>
            </a:pPr>
            <a:r>
              <a:rPr lang="en-US" sz="2400" dirty="0">
                <a:solidFill>
                  <a:srgbClr val="3D3D4E"/>
                </a:solidFill>
              </a:rPr>
              <a:t>Note: Each nest if statement requires further indentation.</a:t>
            </a:r>
          </a:p>
          <a:p>
            <a:pPr marL="0" indent="0" algn="l">
              <a:buNone/>
            </a:pPr>
            <a:endParaRPr lang="en-US" sz="2400" dirty="0">
              <a:solidFill>
                <a:srgbClr val="3D3D4E"/>
              </a:solidFill>
            </a:endParaRPr>
          </a:p>
          <a:p>
            <a:pPr marL="0" indent="0" algn="l">
              <a:buNone/>
            </a:pPr>
            <a:endParaRPr lang="en-US" sz="2400" b="0" i="0" dirty="0">
              <a:solidFill>
                <a:srgbClr val="3D3D4E"/>
              </a:solidFill>
              <a:effectLst/>
            </a:endParaRPr>
          </a:p>
          <a:p>
            <a:pPr marL="0" indent="0" algn="l">
              <a:buNone/>
            </a:pPr>
            <a:endParaRPr lang="en-IN" sz="2400" dirty="0"/>
          </a:p>
        </p:txBody>
      </p:sp>
    </p:spTree>
    <p:extLst>
      <p:ext uri="{BB962C8B-B14F-4D97-AF65-F5344CB8AC3E}">
        <p14:creationId xmlns:p14="http://schemas.microsoft.com/office/powerpoint/2010/main" xmlns="" val="2599153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IN" sz="3200" b="1" i="0" dirty="0">
                <a:effectLst/>
                <a:latin typeface="+mn-lt"/>
              </a:rPr>
              <a:t>Creating and Editing Values</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1435194"/>
            <a:ext cx="10515600" cy="4884924"/>
          </a:xfrm>
        </p:spPr>
        <p:txBody>
          <a:bodyPr>
            <a:normAutofit lnSpcReduction="10000"/>
          </a:bodyPr>
          <a:lstStyle/>
          <a:p>
            <a:pPr marL="0" indent="0">
              <a:buNone/>
            </a:pPr>
            <a:r>
              <a:rPr lang="en-US" sz="2400" b="0" i="0" dirty="0">
                <a:solidFill>
                  <a:srgbClr val="3D3D4E"/>
                </a:solidFill>
                <a:effectLst/>
              </a:rPr>
              <a:t>In a conditional statement, we can edit the values of our variables.</a:t>
            </a:r>
          </a:p>
          <a:p>
            <a:pPr marL="0" indent="0">
              <a:buNone/>
            </a:pPr>
            <a:endParaRPr lang="en-US" sz="2400" b="0" i="0" dirty="0">
              <a:solidFill>
                <a:srgbClr val="3D3D4E"/>
              </a:solidFill>
              <a:effectLst/>
            </a:endParaRPr>
          </a:p>
          <a:p>
            <a:pPr marL="0" indent="0">
              <a:buNone/>
            </a:pPr>
            <a:r>
              <a:rPr lang="en-US" sz="2400" b="0" i="0" dirty="0">
                <a:solidFill>
                  <a:srgbClr val="3D3D4E"/>
                </a:solidFill>
                <a:effectLst/>
              </a:rPr>
              <a:t>Furthermore, we can create new variables.</a:t>
            </a:r>
          </a:p>
          <a:p>
            <a:pPr marL="0" indent="0">
              <a:buNone/>
            </a:pPr>
            <a:r>
              <a:rPr lang="en-US" sz="2400" b="0" i="0" dirty="0">
                <a:solidFill>
                  <a:srgbClr val="3D3D4E"/>
                </a:solidFill>
                <a:effectLst/>
                <a:latin typeface="Bell MT" panose="02020503060305020303" pitchFamily="18" charset="0"/>
              </a:rPr>
              <a:t>num = 10</a:t>
            </a:r>
          </a:p>
          <a:p>
            <a:pPr marL="0" indent="0">
              <a:buNone/>
            </a:pPr>
            <a:r>
              <a:rPr lang="en-US" sz="2400" b="0" i="0" dirty="0">
                <a:solidFill>
                  <a:srgbClr val="3D3D4E"/>
                </a:solidFill>
                <a:effectLst/>
                <a:latin typeface="Bell MT" panose="02020503060305020303" pitchFamily="18" charset="0"/>
              </a:rPr>
              <a:t>if num &gt; 5:</a:t>
            </a:r>
          </a:p>
          <a:p>
            <a:pPr marL="0" indent="0">
              <a:buNone/>
            </a:pPr>
            <a:r>
              <a:rPr lang="en-US" sz="2400" b="0" i="0" dirty="0">
                <a:solidFill>
                  <a:srgbClr val="3D3D4E"/>
                </a:solidFill>
                <a:effectLst/>
                <a:latin typeface="Bell MT" panose="02020503060305020303" pitchFamily="18" charset="0"/>
              </a:rPr>
              <a:t>    num = 20  # Assigning a new value to num</a:t>
            </a:r>
          </a:p>
          <a:p>
            <a:pPr marL="0" indent="0">
              <a:buNone/>
            </a:pPr>
            <a:r>
              <a:rPr lang="en-US" sz="2400" b="0" i="0" dirty="0">
                <a:solidFill>
                  <a:srgbClr val="3D3D4E"/>
                </a:solidFill>
                <a:effectLst/>
                <a:latin typeface="Bell MT" panose="02020503060305020303" pitchFamily="18" charset="0"/>
              </a:rPr>
              <a:t>    </a:t>
            </a:r>
            <a:r>
              <a:rPr lang="en-US" sz="2400" b="0" i="0" dirty="0" err="1">
                <a:solidFill>
                  <a:srgbClr val="3D3D4E"/>
                </a:solidFill>
                <a:effectLst/>
                <a:latin typeface="Bell MT" panose="02020503060305020303" pitchFamily="18" charset="0"/>
              </a:rPr>
              <a:t>new_num</a:t>
            </a:r>
            <a:r>
              <a:rPr lang="en-US" sz="2400" b="0" i="0" dirty="0">
                <a:solidFill>
                  <a:srgbClr val="3D3D4E"/>
                </a:solidFill>
                <a:effectLst/>
                <a:latin typeface="Bell MT" panose="02020503060305020303" pitchFamily="18" charset="0"/>
              </a:rPr>
              <a:t> = num * 5  # Creating a new value called </a:t>
            </a:r>
            <a:r>
              <a:rPr lang="en-US" sz="2400" b="0" i="0" dirty="0" err="1">
                <a:solidFill>
                  <a:srgbClr val="3D3D4E"/>
                </a:solidFill>
                <a:effectLst/>
                <a:latin typeface="Bell MT" panose="02020503060305020303" pitchFamily="18" charset="0"/>
              </a:rPr>
              <a:t>newNum</a:t>
            </a:r>
            <a:endParaRPr lang="en-US" sz="2400" b="0" i="0" dirty="0">
              <a:solidFill>
                <a:srgbClr val="3D3D4E"/>
              </a:solidFill>
              <a:effectLst/>
              <a:latin typeface="Bell MT" panose="02020503060305020303" pitchFamily="18" charset="0"/>
            </a:endParaRPr>
          </a:p>
          <a:p>
            <a:pPr marL="0" indent="0">
              <a:buNone/>
            </a:pPr>
            <a:endParaRPr lang="en-US" sz="2400" b="0" i="0" dirty="0">
              <a:solidFill>
                <a:srgbClr val="3D3D4E"/>
              </a:solidFill>
              <a:effectLst/>
            </a:endParaRPr>
          </a:p>
          <a:p>
            <a:pPr marL="0" indent="0">
              <a:buNone/>
            </a:pPr>
            <a:r>
              <a:rPr lang="en-US" sz="2400" b="0" i="0" dirty="0">
                <a:solidFill>
                  <a:srgbClr val="3D3D4E"/>
                </a:solidFill>
                <a:effectLst/>
              </a:rPr>
              <a:t># The if condition ends, but the changes made inside it remain</a:t>
            </a:r>
          </a:p>
          <a:p>
            <a:pPr marL="0" indent="0">
              <a:buNone/>
            </a:pPr>
            <a:r>
              <a:rPr lang="en-US" sz="2400" b="0" i="0" dirty="0">
                <a:solidFill>
                  <a:srgbClr val="3D3D4E"/>
                </a:solidFill>
                <a:effectLst/>
              </a:rPr>
              <a:t>print(num)</a:t>
            </a:r>
          </a:p>
          <a:p>
            <a:pPr marL="0" indent="0">
              <a:buNone/>
            </a:pPr>
            <a:r>
              <a:rPr lang="en-US" sz="2400" b="0" i="0" dirty="0">
                <a:solidFill>
                  <a:srgbClr val="3D3D4E"/>
                </a:solidFill>
                <a:effectLst/>
              </a:rPr>
              <a:t>print(</a:t>
            </a:r>
            <a:r>
              <a:rPr lang="en-US" sz="2400" b="0" i="0" dirty="0" err="1">
                <a:solidFill>
                  <a:srgbClr val="3D3D4E"/>
                </a:solidFill>
                <a:effectLst/>
              </a:rPr>
              <a:t>new_num</a:t>
            </a:r>
            <a:r>
              <a:rPr lang="en-US" sz="2400" b="0" i="0" dirty="0">
                <a:solidFill>
                  <a:srgbClr val="3D3D4E"/>
                </a:solidFill>
                <a:effectLst/>
              </a:rPr>
              <a:t>)</a:t>
            </a:r>
          </a:p>
          <a:p>
            <a:pPr marL="0" indent="0" algn="l">
              <a:buNone/>
            </a:pPr>
            <a:endParaRPr lang="en-US" sz="2400" dirty="0">
              <a:solidFill>
                <a:srgbClr val="3D3D4E"/>
              </a:solidFill>
            </a:endParaRPr>
          </a:p>
          <a:p>
            <a:pPr marL="0" indent="0" algn="l">
              <a:buNone/>
            </a:pPr>
            <a:endParaRPr lang="en-US" sz="2400" b="0" i="0" dirty="0">
              <a:solidFill>
                <a:srgbClr val="3D3D4E"/>
              </a:solidFill>
              <a:effectLst/>
            </a:endParaRPr>
          </a:p>
          <a:p>
            <a:pPr marL="0" indent="0" algn="l">
              <a:buNone/>
            </a:pPr>
            <a:endParaRPr lang="en-IN" sz="2400" dirty="0"/>
          </a:p>
        </p:txBody>
      </p:sp>
    </p:spTree>
    <p:extLst>
      <p:ext uri="{BB962C8B-B14F-4D97-AF65-F5344CB8AC3E}">
        <p14:creationId xmlns:p14="http://schemas.microsoft.com/office/powerpoint/2010/main" xmlns="" val="1337400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IN" sz="3200" b="1" i="0" dirty="0">
                <a:effectLst/>
                <a:latin typeface="+mn-lt"/>
              </a:rPr>
              <a:t>The if-else Statement</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1435194"/>
            <a:ext cx="10515600" cy="4884924"/>
          </a:xfrm>
        </p:spPr>
        <p:txBody>
          <a:bodyPr>
            <a:normAutofit/>
          </a:bodyPr>
          <a:lstStyle/>
          <a:p>
            <a:pPr marL="0" indent="0">
              <a:buNone/>
            </a:pPr>
            <a:r>
              <a:rPr lang="en-US" sz="2400" b="0" i="0" dirty="0">
                <a:solidFill>
                  <a:srgbClr val="3D3D4E"/>
                </a:solidFill>
                <a:effectLst/>
              </a:rPr>
              <a:t>What if we want to execute a different set of operations in case an if condition turns out to be False?</a:t>
            </a:r>
          </a:p>
          <a:p>
            <a:pPr marL="0" indent="0">
              <a:buNone/>
            </a:pPr>
            <a:endParaRPr lang="en-US" sz="2400" b="0" i="0" dirty="0">
              <a:solidFill>
                <a:srgbClr val="3D3D4E"/>
              </a:solidFill>
              <a:effectLst/>
            </a:endParaRPr>
          </a:p>
          <a:p>
            <a:pPr marL="0" indent="0">
              <a:buNone/>
            </a:pPr>
            <a:r>
              <a:rPr lang="en-US" sz="2400" b="0" i="0" dirty="0">
                <a:solidFill>
                  <a:srgbClr val="3D3D4E"/>
                </a:solidFill>
                <a:effectLst/>
              </a:rPr>
              <a:t>That is where the if-else statement comes into the picture.</a:t>
            </a:r>
          </a:p>
          <a:p>
            <a:pPr marL="0" indent="0">
              <a:buNone/>
            </a:pPr>
            <a:endParaRPr lang="en-US" sz="2400" b="0" i="0" dirty="0">
              <a:solidFill>
                <a:srgbClr val="3D3D4E"/>
              </a:solidFill>
              <a:effectLst/>
            </a:endParaRPr>
          </a:p>
          <a:p>
            <a:pPr marL="0" indent="0">
              <a:buNone/>
            </a:pPr>
            <a:r>
              <a:rPr lang="en-US" sz="2400" b="0" i="0" dirty="0">
                <a:solidFill>
                  <a:srgbClr val="3D3D4E"/>
                </a:solidFill>
                <a:effectLst/>
              </a:rPr>
              <a:t>The if-else statement looks something like this:</a:t>
            </a:r>
          </a:p>
          <a:p>
            <a:pPr marL="0" indent="0" algn="l">
              <a:buNone/>
            </a:pPr>
            <a:endParaRPr lang="en-US" sz="2400" dirty="0">
              <a:solidFill>
                <a:srgbClr val="3D3D4E"/>
              </a:solidFill>
            </a:endParaRPr>
          </a:p>
          <a:p>
            <a:pPr marL="0" indent="0" algn="l">
              <a:buNone/>
            </a:pPr>
            <a:endParaRPr lang="en-US" sz="2400" b="0" i="0" dirty="0">
              <a:solidFill>
                <a:srgbClr val="3D3D4E"/>
              </a:solidFill>
              <a:effectLst/>
            </a:endParaRPr>
          </a:p>
          <a:p>
            <a:pPr marL="0" indent="0" algn="l">
              <a:buNone/>
            </a:pPr>
            <a:endParaRPr lang="en-IN" sz="2400" dirty="0"/>
          </a:p>
        </p:txBody>
      </p:sp>
      <p:pic>
        <p:nvPicPr>
          <p:cNvPr id="6" name="Picture 5">
            <a:extLst>
              <a:ext uri="{FF2B5EF4-FFF2-40B4-BE49-F238E27FC236}">
                <a16:creationId xmlns:a16="http://schemas.microsoft.com/office/drawing/2014/main" xmlns="" id="{15B2699B-456B-4CE4-21F1-F81F8773D89A}"/>
              </a:ext>
            </a:extLst>
          </p:cNvPr>
          <p:cNvPicPr>
            <a:picLocks noChangeAspect="1"/>
          </p:cNvPicPr>
          <p:nvPr/>
        </p:nvPicPr>
        <p:blipFill>
          <a:blip r:embed="rId2"/>
          <a:stretch>
            <a:fillRect/>
          </a:stretch>
        </p:blipFill>
        <p:spPr>
          <a:xfrm>
            <a:off x="4164778" y="4168588"/>
            <a:ext cx="2410161" cy="2447365"/>
          </a:xfrm>
          <a:prstGeom prst="rect">
            <a:avLst/>
          </a:prstGeom>
        </p:spPr>
      </p:pic>
    </p:spTree>
    <p:extLst>
      <p:ext uri="{BB962C8B-B14F-4D97-AF65-F5344CB8AC3E}">
        <p14:creationId xmlns:p14="http://schemas.microsoft.com/office/powerpoint/2010/main" xmlns="" val="245085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441699"/>
          </a:xfrm>
        </p:spPr>
        <p:txBody>
          <a:bodyPr>
            <a:normAutofit fontScale="90000"/>
          </a:bodyPr>
          <a:lstStyle/>
          <a:p>
            <a:r>
              <a:rPr lang="en-IN" sz="3200" b="1" i="0" dirty="0">
                <a:effectLst/>
                <a:latin typeface="+mn-lt"/>
              </a:rPr>
              <a:t>The if-</a:t>
            </a:r>
            <a:r>
              <a:rPr lang="en-IN" sz="3200" b="1" i="0" dirty="0" err="1">
                <a:effectLst/>
                <a:latin typeface="+mn-lt"/>
              </a:rPr>
              <a:t>elif</a:t>
            </a:r>
            <a:r>
              <a:rPr lang="en-IN" sz="3200" b="1" i="0" dirty="0">
                <a:effectLst/>
                <a:latin typeface="+mn-lt"/>
              </a:rPr>
              <a:t>-else Statement</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524435"/>
            <a:ext cx="10515600" cy="5795683"/>
          </a:xfrm>
        </p:spPr>
        <p:txBody>
          <a:bodyPr>
            <a:normAutofit/>
          </a:bodyPr>
          <a:lstStyle/>
          <a:p>
            <a:pPr marL="0" indent="0">
              <a:buNone/>
            </a:pPr>
            <a:r>
              <a:rPr lang="en-US" sz="2400" b="0" i="0" dirty="0">
                <a:solidFill>
                  <a:srgbClr val="3D3D4E"/>
                </a:solidFill>
                <a:effectLst/>
              </a:rPr>
              <a:t>The if-else statement handles two sides of the same condition: True and False. This works very well if we’re working with a problem that only has two outcomes.</a:t>
            </a:r>
          </a:p>
          <a:p>
            <a:pPr marL="0" indent="0">
              <a:buNone/>
            </a:pPr>
            <a:r>
              <a:rPr lang="en-US" sz="2400" b="0" i="0" dirty="0" err="1">
                <a:solidFill>
                  <a:srgbClr val="3D3D4E"/>
                </a:solidFill>
                <a:effectLst/>
              </a:rPr>
              <a:t>But,if</a:t>
            </a:r>
            <a:r>
              <a:rPr lang="en-US" sz="2400" b="0" i="0" dirty="0">
                <a:solidFill>
                  <a:srgbClr val="3D3D4E"/>
                </a:solidFill>
                <a:effectLst/>
              </a:rPr>
              <a:t> multiple outcomes are possible, the if-</a:t>
            </a:r>
            <a:r>
              <a:rPr lang="en-US" sz="2400" b="0" i="0" dirty="0" err="1">
                <a:solidFill>
                  <a:srgbClr val="3D3D4E"/>
                </a:solidFill>
                <a:effectLst/>
              </a:rPr>
              <a:t>elif</a:t>
            </a:r>
            <a:r>
              <a:rPr lang="en-US" sz="2400" b="0" i="0" dirty="0">
                <a:solidFill>
                  <a:srgbClr val="3D3D4E"/>
                </a:solidFill>
                <a:effectLst/>
              </a:rPr>
              <a:t>-else statement shines. It is the most comprehensive conditional statement because it allows us to create multiple conditions easily.</a:t>
            </a:r>
          </a:p>
          <a:p>
            <a:pPr marL="0" indent="0">
              <a:buNone/>
            </a:pPr>
            <a:r>
              <a:rPr lang="en-US" sz="2400" b="0" i="0" dirty="0">
                <a:solidFill>
                  <a:srgbClr val="3D3D4E"/>
                </a:solidFill>
                <a:effectLst/>
              </a:rPr>
              <a:t>The </a:t>
            </a:r>
            <a:r>
              <a:rPr lang="en-US" sz="2400" b="0" i="0" dirty="0" err="1">
                <a:solidFill>
                  <a:srgbClr val="3D3D4E"/>
                </a:solidFill>
                <a:effectLst/>
              </a:rPr>
              <a:t>elif</a:t>
            </a:r>
            <a:r>
              <a:rPr lang="en-US" sz="2400" b="0" i="0" dirty="0">
                <a:solidFill>
                  <a:srgbClr val="3D3D4E"/>
                </a:solidFill>
                <a:effectLst/>
              </a:rPr>
              <a:t> stands for else if, indicating that if the previous condition fails, try this one.</a:t>
            </a:r>
            <a:endParaRPr lang="en-US" sz="2400" dirty="0">
              <a:solidFill>
                <a:srgbClr val="3D3D4E"/>
              </a:solidFill>
            </a:endParaRPr>
          </a:p>
          <a:p>
            <a:pPr marL="0" indent="0" algn="l">
              <a:buNone/>
            </a:pPr>
            <a:endParaRPr lang="en-US" sz="2400" b="0" i="0" dirty="0">
              <a:solidFill>
                <a:srgbClr val="3D3D4E"/>
              </a:solidFill>
              <a:effectLst/>
            </a:endParaRPr>
          </a:p>
          <a:p>
            <a:pPr marL="0" indent="0" algn="l">
              <a:buNone/>
            </a:pPr>
            <a:endParaRPr lang="en-IN" sz="2400" dirty="0"/>
          </a:p>
        </p:txBody>
      </p:sp>
      <p:pic>
        <p:nvPicPr>
          <p:cNvPr id="5" name="Picture 4">
            <a:extLst>
              <a:ext uri="{FF2B5EF4-FFF2-40B4-BE49-F238E27FC236}">
                <a16:creationId xmlns:a16="http://schemas.microsoft.com/office/drawing/2014/main" xmlns="" id="{4C70B8E8-8A08-0FE0-E702-A0F3837148B6}"/>
              </a:ext>
            </a:extLst>
          </p:cNvPr>
          <p:cNvPicPr>
            <a:picLocks noChangeAspect="1"/>
          </p:cNvPicPr>
          <p:nvPr/>
        </p:nvPicPr>
        <p:blipFill>
          <a:blip r:embed="rId2"/>
          <a:stretch>
            <a:fillRect/>
          </a:stretch>
        </p:blipFill>
        <p:spPr>
          <a:xfrm>
            <a:off x="3881516" y="2929404"/>
            <a:ext cx="2896004" cy="3563471"/>
          </a:xfrm>
          <a:prstGeom prst="rect">
            <a:avLst/>
          </a:prstGeom>
        </p:spPr>
      </p:pic>
    </p:spTree>
    <p:extLst>
      <p:ext uri="{BB962C8B-B14F-4D97-AF65-F5344CB8AC3E}">
        <p14:creationId xmlns:p14="http://schemas.microsoft.com/office/powerpoint/2010/main" xmlns="" val="1186995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441699"/>
          </a:xfrm>
        </p:spPr>
        <p:txBody>
          <a:bodyPr>
            <a:normAutofit fontScale="90000"/>
          </a:bodyPr>
          <a:lstStyle/>
          <a:p>
            <a:r>
              <a:rPr lang="en-IN" sz="3200" b="1" i="0" dirty="0">
                <a:effectLst/>
                <a:latin typeface="+mn-lt"/>
              </a:rPr>
              <a:t>The if-</a:t>
            </a:r>
            <a:r>
              <a:rPr lang="en-IN" sz="3200" b="1" i="0" dirty="0" err="1">
                <a:effectLst/>
                <a:latin typeface="+mn-lt"/>
              </a:rPr>
              <a:t>elif</a:t>
            </a:r>
            <a:r>
              <a:rPr lang="en-IN" sz="3200" b="1" i="0" dirty="0">
                <a:effectLst/>
                <a:latin typeface="+mn-lt"/>
              </a:rPr>
              <a:t>-else Statement</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524435"/>
            <a:ext cx="10515600" cy="5795683"/>
          </a:xfrm>
        </p:spPr>
        <p:txBody>
          <a:bodyPr>
            <a:normAutofit/>
          </a:bodyPr>
          <a:lstStyle/>
          <a:p>
            <a:pPr marL="0" indent="0" algn="l">
              <a:buNone/>
            </a:pPr>
            <a:r>
              <a:rPr lang="en-US" sz="2600" dirty="0">
                <a:latin typeface="Bell MT" panose="02020503060305020303" pitchFamily="18" charset="0"/>
              </a:rPr>
              <a:t>light = "Red"</a:t>
            </a:r>
          </a:p>
          <a:p>
            <a:pPr marL="0" indent="0" algn="l">
              <a:buNone/>
            </a:pPr>
            <a:r>
              <a:rPr lang="en-US" sz="2600" dirty="0">
                <a:latin typeface="Bell MT" panose="02020503060305020303" pitchFamily="18" charset="0"/>
              </a:rPr>
              <a:t>if light == "Green":</a:t>
            </a:r>
          </a:p>
          <a:p>
            <a:pPr marL="0" indent="0" algn="l">
              <a:buNone/>
            </a:pPr>
            <a:r>
              <a:rPr lang="en-US" sz="2600" dirty="0">
                <a:latin typeface="Bell MT" panose="02020503060305020303" pitchFamily="18" charset="0"/>
              </a:rPr>
              <a:t>    print("Go")</a:t>
            </a:r>
          </a:p>
          <a:p>
            <a:pPr marL="0" indent="0" algn="l">
              <a:buNone/>
            </a:pPr>
            <a:r>
              <a:rPr lang="en-US" sz="2600" dirty="0" err="1">
                <a:latin typeface="Bell MT" panose="02020503060305020303" pitchFamily="18" charset="0"/>
              </a:rPr>
              <a:t>elif</a:t>
            </a:r>
            <a:r>
              <a:rPr lang="en-US" sz="2600" dirty="0">
                <a:latin typeface="Bell MT" panose="02020503060305020303" pitchFamily="18" charset="0"/>
              </a:rPr>
              <a:t> light == "Yellow":</a:t>
            </a:r>
          </a:p>
          <a:p>
            <a:pPr marL="0" indent="0" algn="l">
              <a:buNone/>
            </a:pPr>
            <a:r>
              <a:rPr lang="en-US" sz="2600" dirty="0">
                <a:latin typeface="Bell MT" panose="02020503060305020303" pitchFamily="18" charset="0"/>
              </a:rPr>
              <a:t>    print("Caution")</a:t>
            </a:r>
          </a:p>
          <a:p>
            <a:pPr marL="0" indent="0" algn="l">
              <a:buNone/>
            </a:pPr>
            <a:r>
              <a:rPr lang="en-US" sz="2600" dirty="0" err="1">
                <a:latin typeface="Bell MT" panose="02020503060305020303" pitchFamily="18" charset="0"/>
              </a:rPr>
              <a:t>elif</a:t>
            </a:r>
            <a:r>
              <a:rPr lang="en-US" sz="2600" dirty="0">
                <a:latin typeface="Bell MT" panose="02020503060305020303" pitchFamily="18" charset="0"/>
              </a:rPr>
              <a:t> light == "Red":</a:t>
            </a:r>
          </a:p>
          <a:p>
            <a:pPr marL="0" indent="0" algn="l">
              <a:buNone/>
            </a:pPr>
            <a:r>
              <a:rPr lang="en-US" sz="2600" dirty="0">
                <a:latin typeface="Bell MT" panose="02020503060305020303" pitchFamily="18" charset="0"/>
              </a:rPr>
              <a:t>    print("Stop")</a:t>
            </a:r>
          </a:p>
          <a:p>
            <a:pPr marL="0" indent="0" algn="l">
              <a:buNone/>
            </a:pPr>
            <a:r>
              <a:rPr lang="en-US" sz="2600" dirty="0">
                <a:latin typeface="Bell MT" panose="02020503060305020303" pitchFamily="18" charset="0"/>
              </a:rPr>
              <a:t>else:</a:t>
            </a:r>
          </a:p>
          <a:p>
            <a:pPr marL="0" indent="0" algn="l">
              <a:buNone/>
            </a:pPr>
            <a:r>
              <a:rPr lang="en-US" sz="2600" dirty="0">
                <a:latin typeface="Bell MT" panose="02020503060305020303" pitchFamily="18" charset="0"/>
              </a:rPr>
              <a:t>    print("Incorrect light signal")</a:t>
            </a:r>
          </a:p>
          <a:p>
            <a:pPr marL="0" indent="0" algn="l">
              <a:buNone/>
            </a:pPr>
            <a:endParaRPr lang="en-US" sz="2600" dirty="0">
              <a:latin typeface="Bell MT" panose="02020503060305020303" pitchFamily="18" charset="0"/>
            </a:endParaRPr>
          </a:p>
          <a:p>
            <a:pPr marL="0" indent="0" algn="l">
              <a:buNone/>
            </a:pPr>
            <a:r>
              <a:rPr lang="en-US" sz="2400" dirty="0"/>
              <a:t>Now, our conditional statement caters to all possible values of </a:t>
            </a:r>
            <a:r>
              <a:rPr lang="en-US" sz="2400" dirty="0" err="1"/>
              <a:t>light.Please</a:t>
            </a:r>
            <a:r>
              <a:rPr lang="en-US" sz="2400" dirty="0"/>
              <a:t> run in PyCharm Debugger </a:t>
            </a:r>
            <a:r>
              <a:rPr lang="en-US" sz="2400" dirty="0" err="1"/>
              <a:t>Mode.Change</a:t>
            </a:r>
            <a:r>
              <a:rPr lang="en-US" sz="2400" dirty="0"/>
              <a:t> values and see the execution</a:t>
            </a:r>
          </a:p>
          <a:p>
            <a:pPr marL="0" indent="0" algn="l">
              <a:buNone/>
            </a:pPr>
            <a:endParaRPr lang="en-IN" sz="2400" dirty="0"/>
          </a:p>
        </p:txBody>
      </p:sp>
    </p:spTree>
    <p:extLst>
      <p:ext uri="{BB962C8B-B14F-4D97-AF65-F5344CB8AC3E}">
        <p14:creationId xmlns:p14="http://schemas.microsoft.com/office/powerpoint/2010/main" xmlns="" val="942184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89965"/>
            <a:ext cx="10515600" cy="833717"/>
          </a:xfrm>
        </p:spPr>
        <p:txBody>
          <a:bodyPr>
            <a:normAutofit fontScale="90000"/>
          </a:bodyPr>
          <a:lstStyle/>
          <a:p>
            <a:r>
              <a:rPr lang="en-IN" sz="3200" b="1" i="0" dirty="0">
                <a:effectLst/>
                <a:latin typeface="+mn-lt"/>
              </a:rPr>
              <a:t>Multiple </a:t>
            </a:r>
            <a:r>
              <a:rPr lang="en-IN" sz="3200" b="1" i="0" dirty="0" err="1">
                <a:effectLst/>
                <a:latin typeface="+mn-lt"/>
              </a:rPr>
              <a:t>elif</a:t>
            </a:r>
            <a:r>
              <a:rPr lang="en-IN" sz="3200" b="1" i="0" dirty="0">
                <a:effectLst/>
                <a:latin typeface="+mn-lt"/>
              </a:rPr>
              <a:t> Statements</a:t>
            </a:r>
            <a:br>
              <a:rPr lang="en-IN" sz="3200" b="1" i="0" dirty="0">
                <a:effectLst/>
                <a:latin typeface="+mn-lt"/>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833717"/>
            <a:ext cx="10515600" cy="5634317"/>
          </a:xfrm>
        </p:spPr>
        <p:txBody>
          <a:bodyPr>
            <a:normAutofit/>
          </a:bodyPr>
          <a:lstStyle/>
          <a:p>
            <a:pPr marL="0" indent="0">
              <a:buNone/>
            </a:pPr>
            <a:r>
              <a:rPr lang="en-US" sz="2400" b="0" i="0" dirty="0">
                <a:solidFill>
                  <a:srgbClr val="3D3D4E"/>
                </a:solidFill>
                <a:effectLst/>
              </a:rPr>
              <a:t>This is the beauty of the if-</a:t>
            </a:r>
            <a:r>
              <a:rPr lang="en-US" sz="2400" b="0" i="0" dirty="0" err="1">
                <a:solidFill>
                  <a:srgbClr val="3D3D4E"/>
                </a:solidFill>
                <a:effectLst/>
              </a:rPr>
              <a:t>elif</a:t>
            </a:r>
            <a:r>
              <a:rPr lang="en-US" sz="2400" b="0" i="0" dirty="0">
                <a:solidFill>
                  <a:srgbClr val="3D3D4E"/>
                </a:solidFill>
                <a:effectLst/>
              </a:rPr>
              <a:t>-else statement. We can have as many </a:t>
            </a:r>
            <a:r>
              <a:rPr lang="en-US" sz="2400" b="0" i="0" dirty="0" err="1">
                <a:solidFill>
                  <a:srgbClr val="3D3D4E"/>
                </a:solidFill>
                <a:effectLst/>
              </a:rPr>
              <a:t>elifs</a:t>
            </a:r>
            <a:r>
              <a:rPr lang="en-US" sz="2400" b="0" i="0" dirty="0">
                <a:solidFill>
                  <a:srgbClr val="3D3D4E"/>
                </a:solidFill>
                <a:effectLst/>
              </a:rPr>
              <a:t> as we require, as long as they come between if and else</a:t>
            </a:r>
          </a:p>
          <a:p>
            <a:pPr marL="0" indent="0">
              <a:buNone/>
            </a:pPr>
            <a:r>
              <a:rPr lang="en-US" sz="2400" dirty="0"/>
              <a:t>Note: An if-</a:t>
            </a:r>
            <a:r>
              <a:rPr lang="en-US" sz="2400" dirty="0" err="1"/>
              <a:t>elif</a:t>
            </a:r>
            <a:r>
              <a:rPr lang="en-US" sz="2400" dirty="0"/>
              <a:t> statement can exist on its own without an else block at the end. However, an </a:t>
            </a:r>
            <a:r>
              <a:rPr lang="en-US" sz="2400" dirty="0" err="1"/>
              <a:t>elif</a:t>
            </a:r>
            <a:r>
              <a:rPr lang="en-US" sz="2400" dirty="0"/>
              <a:t> cannot exist without an if statement preceding it (which naturally makes sense).</a:t>
            </a:r>
            <a:endParaRPr lang="en-IN" sz="2400" dirty="0"/>
          </a:p>
        </p:txBody>
      </p:sp>
      <p:pic>
        <p:nvPicPr>
          <p:cNvPr id="6" name="Picture 5">
            <a:extLst>
              <a:ext uri="{FF2B5EF4-FFF2-40B4-BE49-F238E27FC236}">
                <a16:creationId xmlns:a16="http://schemas.microsoft.com/office/drawing/2014/main" xmlns="" id="{E374B1A6-A439-7A56-04DC-AE082735F663}"/>
              </a:ext>
            </a:extLst>
          </p:cNvPr>
          <p:cNvPicPr>
            <a:picLocks noChangeAspect="1"/>
          </p:cNvPicPr>
          <p:nvPr/>
        </p:nvPicPr>
        <p:blipFill>
          <a:blip r:embed="rId2"/>
          <a:stretch>
            <a:fillRect/>
          </a:stretch>
        </p:blipFill>
        <p:spPr>
          <a:xfrm>
            <a:off x="4478219" y="2649071"/>
            <a:ext cx="3029373" cy="3818964"/>
          </a:xfrm>
          <a:prstGeom prst="rect">
            <a:avLst/>
          </a:prstGeom>
        </p:spPr>
      </p:pic>
    </p:spTree>
    <p:extLst>
      <p:ext uri="{BB962C8B-B14F-4D97-AF65-F5344CB8AC3E}">
        <p14:creationId xmlns:p14="http://schemas.microsoft.com/office/powerpoint/2010/main" xmlns="" val="135248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IN" sz="2400" i="0" dirty="0">
                <a:solidFill>
                  <a:srgbClr val="423B43"/>
                </a:solidFill>
                <a:effectLst/>
              </a:rPr>
              <a:t>To answer this ,let’s first understand what compiled and interpreted language means?</a:t>
            </a:r>
          </a:p>
          <a:p>
            <a:pPr marL="0" indent="0">
              <a:buNone/>
            </a:pPr>
            <a:r>
              <a:rPr lang="en-IN" sz="2400" dirty="0">
                <a:solidFill>
                  <a:srgbClr val="423B43"/>
                </a:solidFill>
              </a:rPr>
              <a:t>A typically complied language consists of following steps-</a:t>
            </a:r>
          </a:p>
          <a:p>
            <a:pPr marL="0" indent="0">
              <a:buNone/>
            </a:pPr>
            <a:endParaRPr lang="en-IN" sz="2400" dirty="0">
              <a:solidFill>
                <a:srgbClr val="423B43"/>
              </a:solidFill>
            </a:endParaRPr>
          </a:p>
          <a:p>
            <a:pPr algn="just">
              <a:buFont typeface="Wingdings" panose="05000000000000000000" pitchFamily="2" charset="2"/>
              <a:buChar char="Ø"/>
            </a:pPr>
            <a:r>
              <a:rPr lang="en-IN" sz="2400" b="0" i="0" dirty="0">
                <a:solidFill>
                  <a:srgbClr val="383838"/>
                </a:solidFill>
                <a:effectLst/>
              </a:rPr>
              <a:t>Pre-processing</a:t>
            </a:r>
          </a:p>
          <a:p>
            <a:pPr algn="just">
              <a:buFont typeface="Wingdings" panose="05000000000000000000" pitchFamily="2" charset="2"/>
              <a:buChar char="Ø"/>
            </a:pPr>
            <a:r>
              <a:rPr lang="en-IN" sz="2400" b="0" i="0" dirty="0">
                <a:solidFill>
                  <a:srgbClr val="383838"/>
                </a:solidFill>
                <a:effectLst/>
              </a:rPr>
              <a:t>Compilation</a:t>
            </a:r>
          </a:p>
          <a:p>
            <a:pPr algn="just">
              <a:buFont typeface="Wingdings" panose="05000000000000000000" pitchFamily="2" charset="2"/>
              <a:buChar char="Ø"/>
            </a:pPr>
            <a:r>
              <a:rPr lang="en-IN" sz="2400" b="0" i="0" dirty="0">
                <a:solidFill>
                  <a:srgbClr val="383838"/>
                </a:solidFill>
                <a:effectLst/>
              </a:rPr>
              <a:t>Assembling</a:t>
            </a:r>
          </a:p>
          <a:p>
            <a:pPr algn="just">
              <a:buFont typeface="Wingdings" panose="05000000000000000000" pitchFamily="2" charset="2"/>
              <a:buChar char="Ø"/>
            </a:pPr>
            <a:r>
              <a:rPr lang="en-IN" sz="2400" b="0" i="0" dirty="0">
                <a:solidFill>
                  <a:srgbClr val="383838"/>
                </a:solidFill>
                <a:effectLst/>
              </a:rPr>
              <a:t>Linking</a:t>
            </a:r>
          </a:p>
          <a:p>
            <a:pPr marL="0" indent="0">
              <a:buNone/>
            </a:pPr>
            <a:endParaRPr lang="en-IN" sz="2400" i="0" dirty="0">
              <a:solidFill>
                <a:srgbClr val="423B43"/>
              </a:solidFill>
              <a:effectLst/>
            </a:endParaRPr>
          </a:p>
          <a:p>
            <a:pPr algn="l">
              <a:buFont typeface="Wingdings" panose="05000000000000000000" pitchFamily="2" charset="2"/>
              <a:buChar char="Ø"/>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213151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215153"/>
            <a:ext cx="10515600" cy="1008529"/>
          </a:xfrm>
        </p:spPr>
        <p:txBody>
          <a:bodyPr>
            <a:normAutofit fontScale="90000"/>
          </a:bodyPr>
          <a:lstStyle/>
          <a:p>
            <a:r>
              <a:rPr lang="en-IN" sz="3200" b="1" i="0" dirty="0">
                <a:effectLst/>
                <a:latin typeface="+mn-lt"/>
              </a:rPr>
              <a:t/>
            </a:r>
            <a:br>
              <a:rPr lang="en-IN" sz="3200" b="1" i="0" dirty="0">
                <a:effectLst/>
                <a:latin typeface="+mn-lt"/>
              </a:rPr>
            </a:br>
            <a:r>
              <a:rPr lang="en-IN" sz="3200" b="1" i="0" dirty="0">
                <a:effectLst/>
                <a:latin typeface="+mn-lt"/>
              </a:rPr>
              <a:t>Dif</a:t>
            </a:r>
            <a:r>
              <a:rPr lang="en-IN" sz="3200" b="1" dirty="0">
                <a:latin typeface="+mn-lt"/>
              </a:rPr>
              <a:t>f between multiple Ifs and if-</a:t>
            </a:r>
            <a:r>
              <a:rPr lang="en-IN" sz="3200" b="1" dirty="0" err="1">
                <a:latin typeface="+mn-lt"/>
              </a:rPr>
              <a:t>elif</a:t>
            </a:r>
            <a:r>
              <a:rPr lang="en-IN" sz="3200" b="1" dirty="0">
                <a:latin typeface="+mn-lt"/>
              </a:rPr>
              <a:t>-else</a:t>
            </a:r>
            <a:r>
              <a:rPr lang="en-IN" sz="3200" b="1" i="0" dirty="0">
                <a:effectLst/>
                <a:latin typeface="+mn-lt"/>
              </a:rPr>
              <a:t/>
            </a:r>
            <a:br>
              <a:rPr lang="en-IN" sz="3200" b="1" i="0" dirty="0">
                <a:effectLst/>
                <a:latin typeface="+mn-lt"/>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833717"/>
            <a:ext cx="10515600" cy="5634317"/>
          </a:xfrm>
        </p:spPr>
        <p:txBody>
          <a:bodyPr>
            <a:normAutofit fontScale="92500" lnSpcReduction="20000"/>
          </a:bodyPr>
          <a:lstStyle/>
          <a:p>
            <a:pPr marL="0" indent="0">
              <a:buNone/>
            </a:pPr>
            <a:r>
              <a:rPr lang="en-US" sz="2400" b="0" i="0" dirty="0">
                <a:solidFill>
                  <a:srgbClr val="3D3D4E"/>
                </a:solidFill>
                <a:effectLst/>
              </a:rPr>
              <a:t>if-</a:t>
            </a:r>
            <a:r>
              <a:rPr lang="en-US" sz="2400" b="0" i="0" dirty="0" err="1">
                <a:solidFill>
                  <a:srgbClr val="3D3D4E"/>
                </a:solidFill>
                <a:effectLst/>
              </a:rPr>
              <a:t>elif</a:t>
            </a:r>
            <a:r>
              <a:rPr lang="en-US" sz="2400" b="0" i="0" dirty="0">
                <a:solidFill>
                  <a:srgbClr val="3D3D4E"/>
                </a:solidFill>
                <a:effectLst/>
              </a:rPr>
              <a:t>-else or if-</a:t>
            </a:r>
            <a:r>
              <a:rPr lang="en-US" sz="2400" b="0" i="0" dirty="0" err="1">
                <a:solidFill>
                  <a:srgbClr val="3D3D4E"/>
                </a:solidFill>
                <a:effectLst/>
              </a:rPr>
              <a:t>elif</a:t>
            </a:r>
            <a:r>
              <a:rPr lang="en-US" sz="2400" b="0" i="0" dirty="0">
                <a:solidFill>
                  <a:srgbClr val="3D3D4E"/>
                </a:solidFill>
                <a:effectLst/>
              </a:rPr>
              <a:t> statement is not the same as multiple if statements. if statements act independently.</a:t>
            </a:r>
          </a:p>
          <a:p>
            <a:pPr marL="0" indent="0">
              <a:buNone/>
            </a:pPr>
            <a:r>
              <a:rPr lang="en-US" sz="2400" b="0" i="0" dirty="0">
                <a:solidFill>
                  <a:srgbClr val="3D3D4E"/>
                </a:solidFill>
                <a:effectLst/>
              </a:rPr>
              <a:t>If the conditions of two successive ifs are True, both statements will be executed.</a:t>
            </a:r>
          </a:p>
          <a:p>
            <a:pPr marL="0" indent="0">
              <a:buNone/>
            </a:pPr>
            <a:r>
              <a:rPr lang="en-US" sz="2400" b="0" i="0" dirty="0">
                <a:solidFill>
                  <a:srgbClr val="3D3D4E"/>
                </a:solidFill>
                <a:effectLst/>
              </a:rPr>
              <a:t>On the other hand, in if-</a:t>
            </a:r>
            <a:r>
              <a:rPr lang="en-US" sz="2400" b="0" i="0" dirty="0" err="1">
                <a:solidFill>
                  <a:srgbClr val="3D3D4E"/>
                </a:solidFill>
                <a:effectLst/>
              </a:rPr>
              <a:t>elif</a:t>
            </a:r>
            <a:r>
              <a:rPr lang="en-US" sz="2400" b="0" i="0" dirty="0">
                <a:solidFill>
                  <a:srgbClr val="3D3D4E"/>
                </a:solidFill>
                <a:effectLst/>
              </a:rPr>
              <a:t>-else, when a condition evaluates to True, the rest of the statement’s conditions are not evaluated.</a:t>
            </a:r>
          </a:p>
          <a:p>
            <a:pPr marL="0" indent="0">
              <a:buNone/>
            </a:pPr>
            <a:endParaRPr lang="en-US" sz="2400" b="0" i="0" dirty="0">
              <a:solidFill>
                <a:srgbClr val="3D3D4E"/>
              </a:solidFill>
              <a:effectLst/>
            </a:endParaRPr>
          </a:p>
          <a:p>
            <a:pPr marL="0" indent="0">
              <a:buNone/>
            </a:pPr>
            <a:r>
              <a:rPr lang="en-US" sz="2600" dirty="0">
                <a:latin typeface="Bell MT" panose="02020503060305020303" pitchFamily="18" charset="0"/>
              </a:rPr>
              <a:t>num = 10</a:t>
            </a:r>
          </a:p>
          <a:p>
            <a:pPr marL="0" indent="0">
              <a:buNone/>
            </a:pPr>
            <a:r>
              <a:rPr lang="en-US" sz="2600" dirty="0">
                <a:latin typeface="Bell MT" panose="02020503060305020303" pitchFamily="18" charset="0"/>
              </a:rPr>
              <a:t>if num &gt; 5:</a:t>
            </a:r>
          </a:p>
          <a:p>
            <a:pPr marL="0" indent="0">
              <a:buNone/>
            </a:pPr>
            <a:r>
              <a:rPr lang="en-US" sz="2600" dirty="0">
                <a:latin typeface="Bell MT" panose="02020503060305020303" pitchFamily="18" charset="0"/>
              </a:rPr>
              <a:t>    print("The number is greater than 5")</a:t>
            </a:r>
          </a:p>
          <a:p>
            <a:pPr marL="0" indent="0">
              <a:buNone/>
            </a:pPr>
            <a:r>
              <a:rPr lang="en-US" sz="2600" dirty="0">
                <a:latin typeface="Bell MT" panose="02020503060305020303" pitchFamily="18" charset="0"/>
              </a:rPr>
              <a:t>if num % 2 == 0:</a:t>
            </a:r>
          </a:p>
          <a:p>
            <a:pPr marL="0" indent="0">
              <a:buNone/>
            </a:pPr>
            <a:r>
              <a:rPr lang="en-US" sz="2600" dirty="0">
                <a:latin typeface="Bell MT" panose="02020503060305020303" pitchFamily="18" charset="0"/>
              </a:rPr>
              <a:t>    print("The number is even")</a:t>
            </a:r>
          </a:p>
          <a:p>
            <a:pPr marL="0" indent="0">
              <a:buNone/>
            </a:pPr>
            <a:r>
              <a:rPr lang="en-US" sz="2600" dirty="0">
                <a:latin typeface="Bell MT" panose="02020503060305020303" pitchFamily="18" charset="0"/>
              </a:rPr>
              <a:t>if not num % 2 == 0:</a:t>
            </a:r>
          </a:p>
          <a:p>
            <a:pPr marL="0" indent="0">
              <a:buNone/>
            </a:pPr>
            <a:r>
              <a:rPr lang="en-US" sz="2600" dirty="0">
                <a:latin typeface="Bell MT" panose="02020503060305020303" pitchFamily="18" charset="0"/>
              </a:rPr>
              <a:t>    print("The number is odd")</a:t>
            </a:r>
          </a:p>
          <a:p>
            <a:pPr marL="0" indent="0">
              <a:buNone/>
            </a:pPr>
            <a:endParaRPr lang="en-US" sz="2600" dirty="0">
              <a:latin typeface="Bell MT" panose="02020503060305020303" pitchFamily="18" charset="0"/>
            </a:endParaRPr>
          </a:p>
          <a:p>
            <a:pPr marL="0" indent="0">
              <a:buNone/>
            </a:pPr>
            <a:r>
              <a:rPr lang="en-US" sz="2600" dirty="0">
                <a:latin typeface="Bell MT" panose="02020503060305020303" pitchFamily="18" charset="0"/>
              </a:rPr>
              <a:t>As we can see, in the if tab, all the statements are computed one by one. Hence, we get multiple outputs.</a:t>
            </a:r>
          </a:p>
          <a:p>
            <a:pPr marL="0" indent="0">
              <a:buNone/>
            </a:pPr>
            <a:endParaRPr lang="en-IN" sz="2400" dirty="0"/>
          </a:p>
        </p:txBody>
      </p:sp>
    </p:spTree>
    <p:extLst>
      <p:ext uri="{BB962C8B-B14F-4D97-AF65-F5344CB8AC3E}">
        <p14:creationId xmlns:p14="http://schemas.microsoft.com/office/powerpoint/2010/main" xmlns="" val="796603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70647"/>
            <a:ext cx="10515600" cy="753035"/>
          </a:xfrm>
        </p:spPr>
        <p:txBody>
          <a:bodyPr>
            <a:normAutofit fontScale="90000"/>
          </a:bodyPr>
          <a:lstStyle/>
          <a:p>
            <a:r>
              <a:rPr lang="en-IN" sz="3600" b="1" i="0" dirty="0">
                <a:effectLst/>
                <a:latin typeface="+mn-lt"/>
              </a:rPr>
              <a:t/>
            </a:r>
            <a:br>
              <a:rPr lang="en-IN" sz="3600" b="1" i="0" dirty="0">
                <a:effectLst/>
                <a:latin typeface="+mn-lt"/>
              </a:rPr>
            </a:br>
            <a:r>
              <a:rPr lang="en-IN" sz="3600" b="1" i="0" dirty="0">
                <a:effectLst/>
                <a:latin typeface="+mn-lt"/>
              </a:rPr>
              <a:t>Exercise</a:t>
            </a:r>
            <a:br>
              <a:rPr lang="en-IN" sz="3600" b="1" i="0" dirty="0">
                <a:effectLst/>
                <a:latin typeface="+mn-lt"/>
              </a:rPr>
            </a:br>
            <a:r>
              <a:rPr lang="en-IN" sz="3600" b="1" i="0" dirty="0">
                <a:effectLst/>
                <a:latin typeface="+mn-lt"/>
              </a:rPr>
              <a:t/>
            </a:r>
            <a:br>
              <a:rPr lang="en-IN" sz="3600" b="1" i="0" dirty="0">
                <a:effectLst/>
                <a:latin typeface="+mn-lt"/>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833717"/>
            <a:ext cx="10515600" cy="5809130"/>
          </a:xfrm>
        </p:spPr>
        <p:txBody>
          <a:bodyPr>
            <a:normAutofit fontScale="32500" lnSpcReduction="20000"/>
          </a:bodyPr>
          <a:lstStyle/>
          <a:p>
            <a:pPr marL="0" indent="0">
              <a:buNone/>
            </a:pPr>
            <a:endParaRPr lang="en-US" sz="8000" b="0" i="0" dirty="0">
              <a:solidFill>
                <a:srgbClr val="3D3D4E"/>
              </a:solidFill>
              <a:effectLst/>
              <a:latin typeface="Bell MT" panose="02020503060305020303" pitchFamily="18" charset="0"/>
            </a:endParaRPr>
          </a:p>
          <a:p>
            <a:pPr marL="0" indent="0">
              <a:buNone/>
            </a:pPr>
            <a:r>
              <a:rPr lang="en-US" sz="8000" dirty="0">
                <a:solidFill>
                  <a:srgbClr val="3D3D4E"/>
                </a:solidFill>
                <a:latin typeface="Bell MT" panose="02020503060305020303" pitchFamily="18" charset="0"/>
              </a:rPr>
              <a:t>Y</a:t>
            </a:r>
            <a:r>
              <a:rPr lang="en-US" sz="8000" b="0" i="0" dirty="0">
                <a:solidFill>
                  <a:srgbClr val="3D3D4E"/>
                </a:solidFill>
                <a:effectLst/>
                <a:latin typeface="Bell MT" panose="02020503060305020303" pitchFamily="18" charset="0"/>
              </a:rPr>
              <a:t>ou must discount a price according to its value.</a:t>
            </a:r>
          </a:p>
          <a:p>
            <a:pPr marL="0" indent="0">
              <a:buNone/>
            </a:pPr>
            <a:endParaRPr lang="en-US" sz="8000" b="0" i="0" dirty="0">
              <a:solidFill>
                <a:srgbClr val="3D3D4E"/>
              </a:solidFill>
              <a:effectLst/>
              <a:latin typeface="Bell MT" panose="02020503060305020303" pitchFamily="18" charset="0"/>
            </a:endParaRPr>
          </a:p>
          <a:p>
            <a:pPr marL="0" indent="0">
              <a:buNone/>
            </a:pPr>
            <a:r>
              <a:rPr lang="en-US" sz="8000" b="0" i="0" dirty="0">
                <a:solidFill>
                  <a:srgbClr val="3D3D4E"/>
                </a:solidFill>
                <a:effectLst/>
                <a:latin typeface="Bell MT" panose="02020503060305020303" pitchFamily="18" charset="0"/>
              </a:rPr>
              <a:t>If the price is 300 or above, there will be a 30% discount.</a:t>
            </a:r>
          </a:p>
          <a:p>
            <a:pPr marL="0" indent="0">
              <a:buNone/>
            </a:pPr>
            <a:endParaRPr lang="en-US" sz="8000" b="0" i="0" dirty="0">
              <a:solidFill>
                <a:srgbClr val="3D3D4E"/>
              </a:solidFill>
              <a:effectLst/>
              <a:latin typeface="Bell MT" panose="02020503060305020303" pitchFamily="18" charset="0"/>
            </a:endParaRPr>
          </a:p>
          <a:p>
            <a:pPr marL="0" indent="0">
              <a:buNone/>
            </a:pPr>
            <a:r>
              <a:rPr lang="en-US" sz="8000" b="0" i="0" dirty="0">
                <a:solidFill>
                  <a:srgbClr val="3D3D4E"/>
                </a:solidFill>
                <a:effectLst/>
                <a:latin typeface="Bell MT" panose="02020503060305020303" pitchFamily="18" charset="0"/>
              </a:rPr>
              <a:t>If the price is between 200 and 300 (200 inclusive), there will be a 20% discount.</a:t>
            </a:r>
          </a:p>
          <a:p>
            <a:pPr marL="0" indent="0">
              <a:buNone/>
            </a:pPr>
            <a:endParaRPr lang="en-US" sz="8000" b="0" i="0" dirty="0">
              <a:solidFill>
                <a:srgbClr val="3D3D4E"/>
              </a:solidFill>
              <a:effectLst/>
              <a:latin typeface="Bell MT" panose="02020503060305020303" pitchFamily="18" charset="0"/>
            </a:endParaRPr>
          </a:p>
          <a:p>
            <a:pPr marL="0" indent="0">
              <a:buNone/>
            </a:pPr>
            <a:r>
              <a:rPr lang="en-US" sz="8000" b="0" i="0" dirty="0">
                <a:solidFill>
                  <a:srgbClr val="3D3D4E"/>
                </a:solidFill>
                <a:effectLst/>
                <a:latin typeface="Bell MT" panose="02020503060305020303" pitchFamily="18" charset="0"/>
              </a:rPr>
              <a:t>If the price is between 100 and 200 (100 inclusive), there will be a 10% discount.</a:t>
            </a:r>
          </a:p>
          <a:p>
            <a:pPr marL="0" indent="0">
              <a:buNone/>
            </a:pPr>
            <a:endParaRPr lang="en-US" sz="8000" b="0" i="0" dirty="0">
              <a:solidFill>
                <a:srgbClr val="3D3D4E"/>
              </a:solidFill>
              <a:effectLst/>
              <a:latin typeface="Bell MT" panose="02020503060305020303" pitchFamily="18" charset="0"/>
            </a:endParaRPr>
          </a:p>
          <a:p>
            <a:pPr marL="0" indent="0">
              <a:buNone/>
            </a:pPr>
            <a:r>
              <a:rPr lang="en-US" sz="8000" b="0" i="0" dirty="0">
                <a:solidFill>
                  <a:srgbClr val="3D3D4E"/>
                </a:solidFill>
                <a:effectLst/>
                <a:latin typeface="Bell MT" panose="02020503060305020303" pitchFamily="18" charset="0"/>
              </a:rPr>
              <a:t>If the price is less than 100, there will be a 5% discount.</a:t>
            </a:r>
          </a:p>
          <a:p>
            <a:pPr marL="0" indent="0">
              <a:buNone/>
            </a:pPr>
            <a:endParaRPr lang="en-US" sz="8000" b="0" i="0" dirty="0">
              <a:solidFill>
                <a:srgbClr val="3D3D4E"/>
              </a:solidFill>
              <a:effectLst/>
              <a:latin typeface="Bell MT" panose="02020503060305020303" pitchFamily="18" charset="0"/>
            </a:endParaRPr>
          </a:p>
          <a:p>
            <a:pPr marL="0" indent="0">
              <a:buNone/>
            </a:pPr>
            <a:r>
              <a:rPr lang="en-US" sz="8000" b="0" i="0" dirty="0">
                <a:solidFill>
                  <a:srgbClr val="3D3D4E"/>
                </a:solidFill>
                <a:effectLst/>
                <a:latin typeface="Bell MT" panose="02020503060305020303" pitchFamily="18" charset="0"/>
              </a:rPr>
              <a:t>If the price is negative, there will be no discount.</a:t>
            </a:r>
            <a:endParaRPr lang="en-IN" sz="2400" dirty="0"/>
          </a:p>
        </p:txBody>
      </p:sp>
    </p:spTree>
    <p:extLst>
      <p:ext uri="{BB962C8B-B14F-4D97-AF65-F5344CB8AC3E}">
        <p14:creationId xmlns:p14="http://schemas.microsoft.com/office/powerpoint/2010/main" xmlns="" val="533575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70647"/>
            <a:ext cx="10515600" cy="753035"/>
          </a:xfrm>
        </p:spPr>
        <p:txBody>
          <a:bodyPr>
            <a:normAutofit fontScale="90000"/>
          </a:bodyPr>
          <a:lstStyle/>
          <a:p>
            <a:r>
              <a:rPr lang="en-IN" sz="3600" b="1" i="0" dirty="0">
                <a:effectLst/>
                <a:latin typeface="+mn-lt"/>
              </a:rPr>
              <a:t/>
            </a:r>
            <a:br>
              <a:rPr lang="en-IN" sz="3600" b="1" i="0" dirty="0">
                <a:effectLst/>
                <a:latin typeface="+mn-lt"/>
              </a:rPr>
            </a:br>
            <a:r>
              <a:rPr lang="en-IN" sz="3600" b="1" i="0" dirty="0">
                <a:effectLst/>
                <a:latin typeface="+mn-lt"/>
              </a:rPr>
              <a:t>Exercise Solution</a:t>
            </a:r>
            <a:br>
              <a:rPr lang="en-IN" sz="3600" b="1" i="0" dirty="0">
                <a:effectLst/>
                <a:latin typeface="+mn-lt"/>
              </a:rPr>
            </a:br>
            <a:r>
              <a:rPr lang="en-IN" sz="3600" b="1" i="0" dirty="0">
                <a:effectLst/>
                <a:latin typeface="+mn-lt"/>
              </a:rPr>
              <a:t/>
            </a:r>
            <a:br>
              <a:rPr lang="en-IN" sz="3600" b="1" i="0" dirty="0">
                <a:effectLst/>
                <a:latin typeface="+mn-lt"/>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23365" y="833717"/>
            <a:ext cx="10515600" cy="5809130"/>
          </a:xfrm>
        </p:spPr>
        <p:txBody>
          <a:bodyPr>
            <a:normAutofit fontScale="25000" lnSpcReduction="20000"/>
          </a:bodyPr>
          <a:lstStyle/>
          <a:p>
            <a:pPr marL="0" indent="0">
              <a:buNone/>
            </a:pPr>
            <a:endParaRPr lang="en-US" sz="8000" b="0" i="0" dirty="0">
              <a:solidFill>
                <a:srgbClr val="3D3D4E"/>
              </a:solidFill>
              <a:effectLst/>
              <a:latin typeface="Bell MT" panose="02020503060305020303" pitchFamily="18" charset="0"/>
            </a:endParaRPr>
          </a:p>
          <a:p>
            <a:pPr marL="0" indent="0">
              <a:buNone/>
            </a:pPr>
            <a:r>
              <a:rPr lang="en-US" sz="8000" b="0" i="0" dirty="0">
                <a:solidFill>
                  <a:srgbClr val="3D3D4E"/>
                </a:solidFill>
                <a:effectLst/>
                <a:latin typeface="Bell MT" panose="02020503060305020303" pitchFamily="18" charset="0"/>
              </a:rPr>
              <a:t>price = 250</a:t>
            </a:r>
          </a:p>
          <a:p>
            <a:pPr marL="0" indent="0">
              <a:buNone/>
            </a:pPr>
            <a:r>
              <a:rPr lang="en-US" sz="8000" b="0" i="0" dirty="0">
                <a:solidFill>
                  <a:srgbClr val="3D3D4E"/>
                </a:solidFill>
                <a:effectLst/>
                <a:latin typeface="Bell MT" panose="02020503060305020303" pitchFamily="18" charset="0"/>
              </a:rPr>
              <a:t>if price &gt;= 300:</a:t>
            </a:r>
          </a:p>
          <a:p>
            <a:pPr marL="0" indent="0">
              <a:buNone/>
            </a:pPr>
            <a:r>
              <a:rPr lang="en-US" sz="8000" b="0" i="0" dirty="0">
                <a:solidFill>
                  <a:srgbClr val="3D3D4E"/>
                </a:solidFill>
                <a:effectLst/>
                <a:latin typeface="Bell MT" panose="02020503060305020303" pitchFamily="18" charset="0"/>
              </a:rPr>
              <a:t>    price *= 0.7  # (1 - 0.3)</a:t>
            </a:r>
          </a:p>
          <a:p>
            <a:pPr marL="0" indent="0">
              <a:buNone/>
            </a:pPr>
            <a:r>
              <a:rPr lang="en-US" sz="8000" b="0" i="0" dirty="0" err="1">
                <a:solidFill>
                  <a:srgbClr val="3D3D4E"/>
                </a:solidFill>
                <a:effectLst/>
                <a:latin typeface="Bell MT" panose="02020503060305020303" pitchFamily="18" charset="0"/>
              </a:rPr>
              <a:t>elif</a:t>
            </a:r>
            <a:r>
              <a:rPr lang="en-US" sz="8000" b="0" i="0" dirty="0">
                <a:solidFill>
                  <a:srgbClr val="3D3D4E"/>
                </a:solidFill>
                <a:effectLst/>
                <a:latin typeface="Bell MT" panose="02020503060305020303" pitchFamily="18" charset="0"/>
              </a:rPr>
              <a:t> price &gt;= 200:</a:t>
            </a:r>
          </a:p>
          <a:p>
            <a:pPr marL="0" indent="0">
              <a:buNone/>
            </a:pPr>
            <a:r>
              <a:rPr lang="en-US" sz="8000" b="0" i="0" dirty="0">
                <a:solidFill>
                  <a:srgbClr val="3D3D4E"/>
                </a:solidFill>
                <a:effectLst/>
                <a:latin typeface="Bell MT" panose="02020503060305020303" pitchFamily="18" charset="0"/>
              </a:rPr>
              <a:t>    price *= 0.8  # (1 - 0.2)</a:t>
            </a:r>
          </a:p>
          <a:p>
            <a:pPr marL="0" indent="0">
              <a:buNone/>
            </a:pPr>
            <a:r>
              <a:rPr lang="en-US" sz="8000" b="0" i="0" dirty="0" err="1">
                <a:solidFill>
                  <a:srgbClr val="3D3D4E"/>
                </a:solidFill>
                <a:effectLst/>
                <a:latin typeface="Bell MT" panose="02020503060305020303" pitchFamily="18" charset="0"/>
              </a:rPr>
              <a:t>elif</a:t>
            </a:r>
            <a:r>
              <a:rPr lang="en-US" sz="8000" b="0" i="0" dirty="0">
                <a:solidFill>
                  <a:srgbClr val="3D3D4E"/>
                </a:solidFill>
                <a:effectLst/>
                <a:latin typeface="Bell MT" panose="02020503060305020303" pitchFamily="18" charset="0"/>
              </a:rPr>
              <a:t> price &gt;= 100:</a:t>
            </a:r>
          </a:p>
          <a:p>
            <a:pPr marL="0" indent="0">
              <a:buNone/>
            </a:pPr>
            <a:r>
              <a:rPr lang="en-US" sz="8000" b="0" i="0" dirty="0">
                <a:solidFill>
                  <a:srgbClr val="3D3D4E"/>
                </a:solidFill>
                <a:effectLst/>
                <a:latin typeface="Bell MT" panose="02020503060305020303" pitchFamily="18" charset="0"/>
              </a:rPr>
              <a:t>    price *= 0.9  # (1 - 0.1)</a:t>
            </a:r>
          </a:p>
          <a:p>
            <a:pPr marL="0" indent="0">
              <a:buNone/>
            </a:pPr>
            <a:r>
              <a:rPr lang="en-US" sz="8000" b="0" i="0" dirty="0" err="1">
                <a:solidFill>
                  <a:srgbClr val="3D3D4E"/>
                </a:solidFill>
                <a:effectLst/>
                <a:latin typeface="Bell MT" panose="02020503060305020303" pitchFamily="18" charset="0"/>
              </a:rPr>
              <a:t>elif</a:t>
            </a:r>
            <a:r>
              <a:rPr lang="en-US" sz="8000" b="0" i="0" dirty="0">
                <a:solidFill>
                  <a:srgbClr val="3D3D4E"/>
                </a:solidFill>
                <a:effectLst/>
                <a:latin typeface="Bell MT" panose="02020503060305020303" pitchFamily="18" charset="0"/>
              </a:rPr>
              <a:t> price &lt; 100 and price &gt;= 0:</a:t>
            </a:r>
          </a:p>
          <a:p>
            <a:pPr marL="0" indent="0">
              <a:buNone/>
            </a:pPr>
            <a:r>
              <a:rPr lang="en-US" sz="8000" b="0" i="0" dirty="0">
                <a:solidFill>
                  <a:srgbClr val="3D3D4E"/>
                </a:solidFill>
                <a:effectLst/>
                <a:latin typeface="Bell MT" panose="02020503060305020303" pitchFamily="18" charset="0"/>
              </a:rPr>
              <a:t>    price *= 0.95  # (1 - 0.05)</a:t>
            </a:r>
          </a:p>
          <a:p>
            <a:pPr marL="0" indent="0">
              <a:buNone/>
            </a:pPr>
            <a:r>
              <a:rPr lang="en-US" sz="8000" b="0" i="0" dirty="0">
                <a:solidFill>
                  <a:srgbClr val="3D3D4E"/>
                </a:solidFill>
                <a:effectLst/>
                <a:latin typeface="Bell MT" panose="02020503060305020303" pitchFamily="18" charset="0"/>
              </a:rPr>
              <a:t>print(price)</a:t>
            </a:r>
          </a:p>
          <a:p>
            <a:pPr marL="0" indent="0">
              <a:buNone/>
            </a:pPr>
            <a:endParaRPr lang="en-US" sz="8000" b="0" i="0" dirty="0">
              <a:solidFill>
                <a:srgbClr val="3D3D4E"/>
              </a:solidFill>
              <a:effectLst/>
              <a:latin typeface="Bell MT" panose="02020503060305020303" pitchFamily="18" charset="0"/>
            </a:endParaRPr>
          </a:p>
          <a:p>
            <a:pPr marL="0" indent="0">
              <a:buNone/>
            </a:pPr>
            <a:r>
              <a:rPr lang="en-US" sz="8000" dirty="0">
                <a:solidFill>
                  <a:srgbClr val="3D3D4E"/>
                </a:solidFill>
              </a:rPr>
              <a:t>To handle all the cases, we’ll use an if-</a:t>
            </a:r>
            <a:r>
              <a:rPr lang="en-US" sz="8000" dirty="0" err="1">
                <a:solidFill>
                  <a:srgbClr val="3D3D4E"/>
                </a:solidFill>
              </a:rPr>
              <a:t>elif</a:t>
            </a:r>
            <a:r>
              <a:rPr lang="en-US" sz="8000" dirty="0">
                <a:solidFill>
                  <a:srgbClr val="3D3D4E"/>
                </a:solidFill>
              </a:rPr>
              <a:t> statement. Notice that we only need to specify the lower bound in each condition. This is because, for every condition, the upper bound is already being checked in the previous condition.</a:t>
            </a:r>
          </a:p>
          <a:p>
            <a:pPr marL="0" indent="0">
              <a:buNone/>
            </a:pPr>
            <a:r>
              <a:rPr lang="en-US" sz="8000" dirty="0">
                <a:solidFill>
                  <a:srgbClr val="3D3D4E"/>
                </a:solidFill>
              </a:rPr>
              <a:t>The program will only go into the first </a:t>
            </a:r>
            <a:r>
              <a:rPr lang="en-US" sz="8000" dirty="0" err="1">
                <a:solidFill>
                  <a:srgbClr val="3D3D4E"/>
                </a:solidFill>
              </a:rPr>
              <a:t>elif</a:t>
            </a:r>
            <a:r>
              <a:rPr lang="en-US" sz="8000" dirty="0">
                <a:solidFill>
                  <a:srgbClr val="3D3D4E"/>
                </a:solidFill>
              </a:rPr>
              <a:t> if the price is lower than 300.</a:t>
            </a:r>
          </a:p>
          <a:p>
            <a:pPr marL="0" indent="0">
              <a:buNone/>
            </a:pPr>
            <a:r>
              <a:rPr lang="en-US" sz="8000" dirty="0">
                <a:solidFill>
                  <a:srgbClr val="3D3D4E"/>
                </a:solidFill>
              </a:rPr>
              <a:t>This sort of smart structuring in a conditional statement can be very useful when dealing with a large number of complex cases.</a:t>
            </a:r>
          </a:p>
          <a:p>
            <a:pPr marL="0" indent="0">
              <a:buNone/>
            </a:pPr>
            <a:endParaRPr lang="en-US" sz="4400" b="0" i="0" dirty="0">
              <a:solidFill>
                <a:srgbClr val="3D3D4E"/>
              </a:solidFill>
              <a:effectLst/>
            </a:endParaRPr>
          </a:p>
          <a:p>
            <a:pPr marL="0" indent="0">
              <a:buNone/>
            </a:pPr>
            <a:endParaRPr lang="en-IN" sz="2400" dirty="0"/>
          </a:p>
        </p:txBody>
      </p:sp>
    </p:spTree>
    <p:extLst>
      <p:ext uri="{BB962C8B-B14F-4D97-AF65-F5344CB8AC3E}">
        <p14:creationId xmlns:p14="http://schemas.microsoft.com/office/powerpoint/2010/main" xmlns="" val="3583456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Loops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lnSpcReduction="10000"/>
          </a:bodyPr>
          <a:lstStyle/>
          <a:p>
            <a:pPr marL="0" indent="0">
              <a:buNone/>
            </a:pPr>
            <a:r>
              <a:rPr lang="en-US" sz="2400" dirty="0">
                <a:solidFill>
                  <a:srgbClr val="3D3D4E"/>
                </a:solidFill>
              </a:rPr>
              <a:t>A loop is a control structure that is used to perform a set of instructions for a specific number of times.</a:t>
            </a:r>
          </a:p>
          <a:p>
            <a:pPr marL="0" indent="0">
              <a:buNone/>
            </a:pPr>
            <a:r>
              <a:rPr lang="en-US" sz="2400" dirty="0">
                <a:solidFill>
                  <a:srgbClr val="3D3D4E"/>
                </a:solidFill>
              </a:rPr>
              <a:t>Loops solve the problem of having to write the same set of instructions over and over again. We can specify the number of times we want the code to execute.</a:t>
            </a:r>
          </a:p>
          <a:p>
            <a:pPr marL="0" indent="0">
              <a:buNone/>
            </a:pPr>
            <a:r>
              <a:rPr lang="en-US" sz="2400" dirty="0">
                <a:solidFill>
                  <a:srgbClr val="3D3D4E"/>
                </a:solidFill>
              </a:rPr>
              <a:t>One of the biggest applications of loops is traversing data structures, e.g. lists, tuples, sets, etc. In such a case, the loop iterates over the elements of the data structure while performing a set of operations each time.</a:t>
            </a:r>
          </a:p>
          <a:p>
            <a:pPr marL="0" indent="0">
              <a:buNone/>
            </a:pPr>
            <a:r>
              <a:rPr lang="en-US" sz="2400" dirty="0">
                <a:solidFill>
                  <a:srgbClr val="3D3D4E"/>
                </a:solidFill>
              </a:rPr>
              <a:t>Just like conditional statements, a loop is classified as a control structure because it directs the flow of a program by making varying decisions in its iterations. Loops are a crucial part of many popular programming languages such as C++, Java, and JavaScript too.</a:t>
            </a:r>
            <a:endParaRPr lang="en-US" sz="4400" i="0" dirty="0">
              <a:effectLst/>
            </a:endParaRPr>
          </a:p>
          <a:p>
            <a:pPr marL="0" indent="0" algn="l">
              <a:buNone/>
            </a:pPr>
            <a:endParaRPr lang="en-IN" sz="3800" dirty="0"/>
          </a:p>
        </p:txBody>
      </p:sp>
    </p:spTree>
    <p:extLst>
      <p:ext uri="{BB962C8B-B14F-4D97-AF65-F5344CB8AC3E}">
        <p14:creationId xmlns:p14="http://schemas.microsoft.com/office/powerpoint/2010/main" xmlns="" val="3903176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Loops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a:bodyPr>
          <a:lstStyle/>
          <a:p>
            <a:pPr marL="0" indent="0">
              <a:buNone/>
            </a:pPr>
            <a:r>
              <a:rPr lang="en-US" sz="2400" dirty="0">
                <a:solidFill>
                  <a:srgbClr val="3D3D4E"/>
                </a:solidFill>
              </a:rPr>
              <a:t>There are two types of loops that we can use in Python:</a:t>
            </a:r>
          </a:p>
          <a:p>
            <a:pPr marL="0" indent="0">
              <a:buNone/>
            </a:pPr>
            <a:endParaRPr lang="en-US" sz="2400" dirty="0">
              <a:solidFill>
                <a:srgbClr val="3D3D4E"/>
              </a:solidFill>
            </a:endParaRPr>
          </a:p>
          <a:p>
            <a:pPr marL="0" indent="0">
              <a:buNone/>
            </a:pPr>
            <a:r>
              <a:rPr lang="en-US" sz="2400" dirty="0">
                <a:solidFill>
                  <a:srgbClr val="3D3D4E"/>
                </a:solidFill>
              </a:rPr>
              <a:t>The </a:t>
            </a:r>
            <a:r>
              <a:rPr lang="en-US" sz="2400" b="1" dirty="0">
                <a:solidFill>
                  <a:srgbClr val="3D3D4E"/>
                </a:solidFill>
              </a:rPr>
              <a:t>for</a:t>
            </a:r>
            <a:r>
              <a:rPr lang="en-US" sz="2400" dirty="0">
                <a:solidFill>
                  <a:srgbClr val="3D3D4E"/>
                </a:solidFill>
              </a:rPr>
              <a:t> loop</a:t>
            </a:r>
          </a:p>
          <a:p>
            <a:pPr marL="0" indent="0">
              <a:buNone/>
            </a:pPr>
            <a:r>
              <a:rPr lang="en-US" sz="2400" dirty="0">
                <a:solidFill>
                  <a:srgbClr val="3D3D4E"/>
                </a:solidFill>
              </a:rPr>
              <a:t>The </a:t>
            </a:r>
            <a:r>
              <a:rPr lang="en-US" sz="2400" b="1" dirty="0">
                <a:solidFill>
                  <a:srgbClr val="3D3D4E"/>
                </a:solidFill>
              </a:rPr>
              <a:t>while</a:t>
            </a:r>
            <a:r>
              <a:rPr lang="en-US" sz="2400" dirty="0">
                <a:solidFill>
                  <a:srgbClr val="3D3D4E"/>
                </a:solidFill>
              </a:rPr>
              <a:t> loop</a:t>
            </a:r>
          </a:p>
          <a:p>
            <a:pPr marL="0" indent="0">
              <a:buNone/>
            </a:pPr>
            <a:r>
              <a:rPr lang="en-US" sz="2400" dirty="0">
                <a:solidFill>
                  <a:srgbClr val="3D3D4E"/>
                </a:solidFill>
              </a:rPr>
              <a:t>Both differ slightly in terms of functionality</a:t>
            </a:r>
            <a:endParaRPr lang="en-IN" sz="3800" dirty="0"/>
          </a:p>
        </p:txBody>
      </p:sp>
    </p:spTree>
    <p:extLst>
      <p:ext uri="{BB962C8B-B14F-4D97-AF65-F5344CB8AC3E}">
        <p14:creationId xmlns:p14="http://schemas.microsoft.com/office/powerpoint/2010/main" xmlns="" val="1698383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05467"/>
            <a:ext cx="10515600" cy="1167840"/>
          </a:xfrm>
        </p:spPr>
        <p:txBody>
          <a:bodyPr>
            <a:normAutofit fontScale="90000"/>
          </a:bodyPr>
          <a:lstStyle/>
          <a:p>
            <a:r>
              <a:rPr lang="en-IN" sz="3600" b="1" i="0" dirty="0">
                <a:effectLst/>
                <a:latin typeface="+mn-lt"/>
              </a:rPr>
              <a:t>The for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a:bodyPr>
          <a:lstStyle/>
          <a:p>
            <a:pPr>
              <a:buFont typeface="Wingdings" panose="05000000000000000000" pitchFamily="2" charset="2"/>
              <a:buChar char="Ø"/>
            </a:pPr>
            <a:r>
              <a:rPr lang="en-US" sz="2400" dirty="0">
                <a:solidFill>
                  <a:srgbClr val="3D3D4E"/>
                </a:solidFill>
              </a:rPr>
              <a:t>A for loop uses an iterator to traverse a sequence, e.g. a range of numbers, the elements of a list, etc. In simple terms, the iterator is a variable that goes through the list.</a:t>
            </a:r>
          </a:p>
          <a:p>
            <a:pPr>
              <a:buFont typeface="Wingdings" panose="05000000000000000000" pitchFamily="2" charset="2"/>
              <a:buChar char="Ø"/>
            </a:pPr>
            <a:r>
              <a:rPr lang="en-US" sz="2400" dirty="0">
                <a:solidFill>
                  <a:srgbClr val="3D3D4E"/>
                </a:solidFill>
              </a:rPr>
              <a:t>The iterator starts from the beginning of the sequence. In each iteration, the iterator updates to the next value in the sequence.</a:t>
            </a:r>
          </a:p>
          <a:p>
            <a:pPr>
              <a:buFont typeface="Wingdings" panose="05000000000000000000" pitchFamily="2" charset="2"/>
              <a:buChar char="Ø"/>
            </a:pPr>
            <a:r>
              <a:rPr lang="en-US" sz="2400" dirty="0">
                <a:solidFill>
                  <a:srgbClr val="3D3D4E"/>
                </a:solidFill>
              </a:rPr>
              <a:t>The loop ends when the iterator reaches the end.</a:t>
            </a:r>
            <a:endParaRPr lang="en-IN" sz="3800" dirty="0"/>
          </a:p>
        </p:txBody>
      </p:sp>
    </p:spTree>
    <p:extLst>
      <p:ext uri="{BB962C8B-B14F-4D97-AF65-F5344CB8AC3E}">
        <p14:creationId xmlns:p14="http://schemas.microsoft.com/office/powerpoint/2010/main" xmlns="" val="322078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for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a:bodyPr>
          <a:lstStyle/>
          <a:p>
            <a:pPr marL="0" indent="0">
              <a:buNone/>
            </a:pPr>
            <a:r>
              <a:rPr lang="en-IN" b="1" i="0" dirty="0">
                <a:effectLst/>
              </a:rPr>
              <a:t>Structure</a:t>
            </a:r>
          </a:p>
          <a:p>
            <a:pPr marL="0" indent="0">
              <a:buNone/>
            </a:pPr>
            <a:r>
              <a:rPr lang="en-US" sz="2400" dirty="0"/>
              <a:t>In a for loop, we need to define three main things:</a:t>
            </a:r>
          </a:p>
          <a:p>
            <a:pPr>
              <a:buFont typeface="Wingdings" panose="05000000000000000000" pitchFamily="2" charset="2"/>
              <a:buChar char="Ø"/>
            </a:pPr>
            <a:r>
              <a:rPr lang="en-US" sz="2400" dirty="0"/>
              <a:t>The name of the iterator</a:t>
            </a:r>
          </a:p>
          <a:p>
            <a:pPr>
              <a:buFont typeface="Wingdings" panose="05000000000000000000" pitchFamily="2" charset="2"/>
              <a:buChar char="Ø"/>
            </a:pPr>
            <a:r>
              <a:rPr lang="en-US" sz="2400" dirty="0"/>
              <a:t>The sequence to be traversed</a:t>
            </a:r>
          </a:p>
          <a:p>
            <a:pPr>
              <a:buFont typeface="Wingdings" panose="05000000000000000000" pitchFamily="2" charset="2"/>
              <a:buChar char="Ø"/>
            </a:pPr>
            <a:r>
              <a:rPr lang="en-US" sz="2400" dirty="0"/>
              <a:t>The set of operations to perform</a:t>
            </a:r>
          </a:p>
          <a:p>
            <a:pPr marL="0" indent="0">
              <a:buNone/>
            </a:pPr>
            <a:r>
              <a:rPr lang="en-US" sz="2400" dirty="0"/>
              <a:t>The loop always begins with the for keyword. The body of the loop is indented to the right:</a:t>
            </a:r>
            <a:endParaRPr lang="en-IN" sz="2400" dirty="0"/>
          </a:p>
          <a:p>
            <a:pPr marL="0" indent="0">
              <a:buNone/>
            </a:pPr>
            <a:endParaRPr lang="en-IN" b="1" i="0" dirty="0">
              <a:effectLst/>
            </a:endParaRPr>
          </a:p>
          <a:p>
            <a:pPr marL="0" indent="0">
              <a:buNone/>
            </a:pPr>
            <a:endParaRPr lang="en-IN" sz="3800" dirty="0"/>
          </a:p>
        </p:txBody>
      </p:sp>
      <p:pic>
        <p:nvPicPr>
          <p:cNvPr id="5" name="Picture 4">
            <a:extLst>
              <a:ext uri="{FF2B5EF4-FFF2-40B4-BE49-F238E27FC236}">
                <a16:creationId xmlns:a16="http://schemas.microsoft.com/office/drawing/2014/main" xmlns="" id="{808AD951-7B62-86AE-168B-8A01664D0199}"/>
              </a:ext>
            </a:extLst>
          </p:cNvPr>
          <p:cNvPicPr>
            <a:picLocks noChangeAspect="1"/>
          </p:cNvPicPr>
          <p:nvPr/>
        </p:nvPicPr>
        <p:blipFill>
          <a:blip r:embed="rId2"/>
          <a:stretch>
            <a:fillRect/>
          </a:stretch>
        </p:blipFill>
        <p:spPr>
          <a:xfrm>
            <a:off x="1078215" y="4583389"/>
            <a:ext cx="9040487" cy="1750175"/>
          </a:xfrm>
          <a:prstGeom prst="rect">
            <a:avLst/>
          </a:prstGeom>
        </p:spPr>
      </p:pic>
    </p:spTree>
    <p:extLst>
      <p:ext uri="{BB962C8B-B14F-4D97-AF65-F5344CB8AC3E}">
        <p14:creationId xmlns:p14="http://schemas.microsoft.com/office/powerpoint/2010/main" xmlns="" val="3047803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for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029199"/>
          </a:xfrm>
        </p:spPr>
        <p:txBody>
          <a:bodyPr>
            <a:normAutofit fontScale="55000" lnSpcReduction="20000"/>
          </a:bodyPr>
          <a:lstStyle/>
          <a:p>
            <a:pPr marL="0" indent="0" algn="l">
              <a:buNone/>
            </a:pPr>
            <a:r>
              <a:rPr lang="en-IN" sz="4500" b="1" i="0" dirty="0">
                <a:effectLst/>
                <a:latin typeface="Nunito Sans" pitchFamily="2" charset="0"/>
              </a:rPr>
              <a:t>Looping Through a Range</a:t>
            </a:r>
          </a:p>
          <a:p>
            <a:pPr marL="0" indent="0" algn="l">
              <a:buNone/>
            </a:pPr>
            <a:endParaRPr lang="en-IN" b="1" i="0" dirty="0">
              <a:effectLst/>
              <a:latin typeface="Nunito Sans" pitchFamily="2" charset="0"/>
            </a:endParaRPr>
          </a:p>
          <a:p>
            <a:pPr marL="0" indent="0">
              <a:buNone/>
            </a:pPr>
            <a:r>
              <a:rPr lang="en-US" sz="4400" dirty="0"/>
              <a:t>In Python, the built-in range() function can be used to create a sequence of integers. This sequence can be iterated over through a loop. A range is specified in the following format:</a:t>
            </a:r>
          </a:p>
          <a:p>
            <a:pPr marL="0" indent="0">
              <a:buNone/>
            </a:pPr>
            <a:endParaRPr lang="en-US" sz="3800" dirty="0"/>
          </a:p>
          <a:p>
            <a:pPr marL="0" indent="0">
              <a:buNone/>
            </a:pPr>
            <a:r>
              <a:rPr lang="en-IN" sz="3800" i="0" dirty="0">
                <a:effectLst/>
                <a:latin typeface="Bell MT" panose="02020503060305020303" pitchFamily="18" charset="0"/>
              </a:rPr>
              <a:t>range(start, end, step)</a:t>
            </a:r>
          </a:p>
          <a:p>
            <a:pPr marL="0" indent="0">
              <a:buNone/>
            </a:pPr>
            <a:endParaRPr lang="en-IN" sz="3800" i="0" dirty="0">
              <a:effectLst/>
              <a:latin typeface="Bell MT" panose="02020503060305020303" pitchFamily="18" charset="0"/>
            </a:endParaRPr>
          </a:p>
          <a:p>
            <a:pPr marL="0" indent="0">
              <a:buNone/>
            </a:pPr>
            <a:r>
              <a:rPr lang="en-US" sz="4400" dirty="0"/>
              <a:t>The end value is not included in the list.</a:t>
            </a:r>
          </a:p>
          <a:p>
            <a:pPr marL="0" indent="0">
              <a:buNone/>
            </a:pPr>
            <a:endParaRPr lang="en-US" sz="4400" dirty="0"/>
          </a:p>
          <a:p>
            <a:pPr marL="0" indent="0">
              <a:buNone/>
            </a:pPr>
            <a:r>
              <a:rPr lang="en-US" sz="4400" dirty="0"/>
              <a:t>If the start index is not specified, its default value is 0.</a:t>
            </a:r>
          </a:p>
          <a:p>
            <a:pPr marL="0" indent="0">
              <a:buNone/>
            </a:pPr>
            <a:endParaRPr lang="en-US" sz="3800" dirty="0"/>
          </a:p>
          <a:p>
            <a:pPr marL="0" indent="0">
              <a:buNone/>
            </a:pPr>
            <a:r>
              <a:rPr lang="en-US" sz="4400" dirty="0"/>
              <a:t>The step decides the number of steps the iterator jumps ahead after each iteration. It is optional and if we don’t specify it, the default step is 1, which means that the iterator will move forward by one step after each iteration.</a:t>
            </a:r>
            <a:endParaRPr lang="en-IN" sz="4400" dirty="0"/>
          </a:p>
        </p:txBody>
      </p:sp>
    </p:spTree>
    <p:extLst>
      <p:ext uri="{BB962C8B-B14F-4D97-AF65-F5344CB8AC3E}">
        <p14:creationId xmlns:p14="http://schemas.microsoft.com/office/powerpoint/2010/main" xmlns="" val="1559986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for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029199"/>
          </a:xfrm>
        </p:spPr>
        <p:txBody>
          <a:bodyPr>
            <a:normAutofit/>
          </a:bodyPr>
          <a:lstStyle/>
          <a:p>
            <a:pPr marL="0" indent="0" algn="l">
              <a:buNone/>
            </a:pPr>
            <a:r>
              <a:rPr lang="en-IN" b="1" i="0" dirty="0">
                <a:effectLst/>
              </a:rPr>
              <a:t>Example</a:t>
            </a:r>
          </a:p>
          <a:p>
            <a:pPr marL="0" indent="0">
              <a:buNone/>
            </a:pPr>
            <a:r>
              <a:rPr lang="en-US" sz="2400" dirty="0">
                <a:latin typeface="Bell MT" panose="02020503060305020303" pitchFamily="18" charset="0"/>
              </a:rPr>
              <a:t>for </a:t>
            </a:r>
            <a:r>
              <a:rPr lang="en-US" sz="2400" dirty="0" err="1">
                <a:latin typeface="Bell MT" panose="02020503060305020303" pitchFamily="18" charset="0"/>
              </a:rPr>
              <a:t>i</a:t>
            </a:r>
            <a:r>
              <a:rPr lang="en-US" sz="2400" dirty="0">
                <a:latin typeface="Bell MT" panose="02020503060305020303" pitchFamily="18" charset="0"/>
              </a:rPr>
              <a:t> in range(1, 11):  # A sequence from 1 to 10</a:t>
            </a:r>
          </a:p>
          <a:p>
            <a:pPr marL="0" indent="0">
              <a:buNone/>
            </a:pPr>
            <a:r>
              <a:rPr lang="en-US" sz="2400" dirty="0">
                <a:latin typeface="Bell MT" panose="02020503060305020303" pitchFamily="18" charset="0"/>
              </a:rPr>
              <a:t>    if </a:t>
            </a:r>
            <a:r>
              <a:rPr lang="en-US" sz="2400" dirty="0" err="1">
                <a:latin typeface="Bell MT" panose="02020503060305020303" pitchFamily="18" charset="0"/>
              </a:rPr>
              <a:t>i</a:t>
            </a:r>
            <a:r>
              <a:rPr lang="en-US" sz="2400" dirty="0">
                <a:latin typeface="Bell MT" panose="02020503060305020303" pitchFamily="18" charset="0"/>
              </a:rPr>
              <a:t> % 2 == 0:</a:t>
            </a:r>
          </a:p>
          <a:p>
            <a:pPr marL="0" indent="0">
              <a:buNone/>
            </a:pPr>
            <a:r>
              <a:rPr lang="en-US" sz="2400" dirty="0">
                <a:latin typeface="Bell MT" panose="02020503060305020303" pitchFamily="18" charset="0"/>
              </a:rPr>
              <a:t>        print(</a:t>
            </a:r>
            <a:r>
              <a:rPr lang="en-US" sz="2400" dirty="0" err="1">
                <a:latin typeface="Bell MT" panose="02020503060305020303" pitchFamily="18" charset="0"/>
              </a:rPr>
              <a:t>i</a:t>
            </a:r>
            <a:r>
              <a:rPr lang="en-US" sz="2400" dirty="0">
                <a:latin typeface="Bell MT" panose="02020503060305020303" pitchFamily="18" charset="0"/>
              </a:rPr>
              <a:t>, " is even")</a:t>
            </a:r>
          </a:p>
          <a:p>
            <a:pPr marL="0" indent="0">
              <a:buNone/>
            </a:pPr>
            <a:r>
              <a:rPr lang="en-US" sz="2400" dirty="0">
                <a:latin typeface="Bell MT" panose="02020503060305020303" pitchFamily="18" charset="0"/>
              </a:rPr>
              <a:t>    else:</a:t>
            </a:r>
          </a:p>
          <a:p>
            <a:pPr marL="0" indent="0">
              <a:buNone/>
            </a:pPr>
            <a:r>
              <a:rPr lang="en-US" sz="2400" dirty="0">
                <a:latin typeface="Bell MT" panose="02020503060305020303" pitchFamily="18" charset="0"/>
              </a:rPr>
              <a:t>        print(</a:t>
            </a:r>
            <a:r>
              <a:rPr lang="en-US" sz="2400" dirty="0" err="1">
                <a:latin typeface="Bell MT" panose="02020503060305020303" pitchFamily="18" charset="0"/>
              </a:rPr>
              <a:t>i</a:t>
            </a:r>
            <a:r>
              <a:rPr lang="en-US" sz="2400" dirty="0">
                <a:latin typeface="Bell MT" panose="02020503060305020303" pitchFamily="18" charset="0"/>
              </a:rPr>
              <a:t>, " is odd")</a:t>
            </a:r>
          </a:p>
          <a:p>
            <a:pPr marL="0" indent="0">
              <a:buNone/>
            </a:pPr>
            <a:r>
              <a:rPr lang="en-US" sz="2400" dirty="0"/>
              <a:t>As we can see above, rather than individually checking whether every integer from 1 to 10 is even or odd, we can loop through the sequence and compute </a:t>
            </a:r>
            <a:r>
              <a:rPr lang="en-US" sz="2400" dirty="0" err="1"/>
              <a:t>i</a:t>
            </a:r>
            <a:r>
              <a:rPr lang="en-US" sz="2400" dirty="0"/>
              <a:t> % 2 == 0 for each element.</a:t>
            </a:r>
          </a:p>
          <a:p>
            <a:pPr marL="0" indent="0">
              <a:buNone/>
            </a:pPr>
            <a:endParaRPr lang="en-US" sz="2400" dirty="0"/>
          </a:p>
          <a:p>
            <a:pPr marL="0" indent="0">
              <a:buNone/>
            </a:pPr>
            <a:r>
              <a:rPr lang="en-US" sz="2400" dirty="0"/>
              <a:t>The iterator, </a:t>
            </a:r>
            <a:r>
              <a:rPr lang="en-US" sz="2400" dirty="0" err="1"/>
              <a:t>i</a:t>
            </a:r>
            <a:r>
              <a:rPr lang="en-US" sz="2400" dirty="0"/>
              <a:t>, begins from 1 and becomes every succeeding value in the sequence.</a:t>
            </a:r>
            <a:endParaRPr lang="en-IN" sz="2400" dirty="0"/>
          </a:p>
        </p:txBody>
      </p:sp>
    </p:spTree>
    <p:extLst>
      <p:ext uri="{BB962C8B-B14F-4D97-AF65-F5344CB8AC3E}">
        <p14:creationId xmlns:p14="http://schemas.microsoft.com/office/powerpoint/2010/main" xmlns="" val="444611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5"/>
            <a:ext cx="10515600" cy="1194733"/>
          </a:xfrm>
        </p:spPr>
        <p:txBody>
          <a:bodyPr>
            <a:normAutofit fontScale="90000"/>
          </a:bodyPr>
          <a:lstStyle/>
          <a:p>
            <a:r>
              <a:rPr lang="en-IN" sz="3600" b="1" i="0" dirty="0">
                <a:effectLst/>
                <a:latin typeface="+mn-lt"/>
              </a:rPr>
              <a:t>The for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029199"/>
          </a:xfrm>
        </p:spPr>
        <p:txBody>
          <a:bodyPr>
            <a:normAutofit fontScale="55000" lnSpcReduction="20000"/>
          </a:bodyPr>
          <a:lstStyle/>
          <a:p>
            <a:pPr marL="0" indent="0">
              <a:buNone/>
            </a:pPr>
            <a:r>
              <a:rPr lang="en-US" sz="4400" dirty="0"/>
              <a:t>If you want to change the </a:t>
            </a:r>
            <a:r>
              <a:rPr lang="en-US" sz="4400" b="1" dirty="0"/>
              <a:t>step</a:t>
            </a:r>
            <a:r>
              <a:rPr lang="en-US" sz="4400" dirty="0"/>
              <a:t> in for loop-</a:t>
            </a:r>
          </a:p>
          <a:p>
            <a:pPr marL="0" indent="0">
              <a:buNone/>
            </a:pPr>
            <a:endParaRPr lang="en-US" sz="2400" dirty="0">
              <a:latin typeface="Bell MT" panose="02020503060305020303" pitchFamily="18" charset="0"/>
            </a:endParaRPr>
          </a:p>
          <a:p>
            <a:pPr marL="0" indent="0">
              <a:buNone/>
            </a:pPr>
            <a:r>
              <a:rPr lang="en-US" sz="3400" dirty="0">
                <a:latin typeface="Bell MT" panose="02020503060305020303" pitchFamily="18" charset="0"/>
              </a:rPr>
              <a:t>for </a:t>
            </a:r>
            <a:r>
              <a:rPr lang="en-US" sz="3400" dirty="0" err="1">
                <a:latin typeface="Bell MT" panose="02020503060305020303" pitchFamily="18" charset="0"/>
              </a:rPr>
              <a:t>i</a:t>
            </a:r>
            <a:r>
              <a:rPr lang="en-US" sz="3400" dirty="0">
                <a:latin typeface="Bell MT" panose="02020503060305020303" pitchFamily="18" charset="0"/>
              </a:rPr>
              <a:t> in range(1, 11, 3):  # A sequence from 1 to 10 with a step of 3</a:t>
            </a:r>
          </a:p>
          <a:p>
            <a:pPr marL="0" indent="0">
              <a:buNone/>
            </a:pPr>
            <a:r>
              <a:rPr lang="en-US" sz="3400" dirty="0">
                <a:latin typeface="Bell MT" panose="02020503060305020303" pitchFamily="18" charset="0"/>
              </a:rPr>
              <a:t>    print(</a:t>
            </a:r>
            <a:r>
              <a:rPr lang="en-US" sz="3400" dirty="0" err="1">
                <a:latin typeface="Bell MT" panose="02020503060305020303" pitchFamily="18" charset="0"/>
              </a:rPr>
              <a:t>i</a:t>
            </a:r>
            <a:r>
              <a:rPr lang="en-US" sz="3400" dirty="0">
                <a:latin typeface="Bell MT" panose="02020503060305020303" pitchFamily="18" charset="0"/>
              </a:rPr>
              <a:t>)</a:t>
            </a:r>
          </a:p>
          <a:p>
            <a:pPr marL="0" indent="0">
              <a:buNone/>
            </a:pPr>
            <a:endParaRPr lang="en-US" sz="2400" dirty="0">
              <a:latin typeface="Bell MT" panose="02020503060305020303" pitchFamily="18" charset="0"/>
            </a:endParaRPr>
          </a:p>
          <a:p>
            <a:pPr marL="0" indent="0">
              <a:buNone/>
            </a:pPr>
            <a:r>
              <a:rPr lang="en-US" sz="5100" b="1" i="0" dirty="0">
                <a:effectLst/>
              </a:rPr>
              <a:t>Looping Through a List/String</a:t>
            </a:r>
          </a:p>
          <a:p>
            <a:pPr marL="0" indent="0">
              <a:buNone/>
            </a:pPr>
            <a:r>
              <a:rPr lang="en-US" sz="3800" dirty="0"/>
              <a:t>A list or string can be iterated through its indices.</a:t>
            </a:r>
          </a:p>
          <a:p>
            <a:pPr marL="0" indent="0">
              <a:buNone/>
            </a:pPr>
            <a:endParaRPr lang="en-US" sz="2400" dirty="0">
              <a:latin typeface="Bell MT" panose="02020503060305020303" pitchFamily="18" charset="0"/>
            </a:endParaRPr>
          </a:p>
          <a:p>
            <a:pPr marL="0" indent="0">
              <a:buNone/>
            </a:pPr>
            <a:r>
              <a:rPr lang="en-US" sz="3100" dirty="0" err="1">
                <a:latin typeface="Bell MT" panose="02020503060305020303" pitchFamily="18" charset="0"/>
              </a:rPr>
              <a:t>float_list</a:t>
            </a:r>
            <a:r>
              <a:rPr lang="en-US" sz="3100" dirty="0">
                <a:latin typeface="Bell MT" panose="02020503060305020303" pitchFamily="18" charset="0"/>
              </a:rPr>
              <a:t> = [2.5, 16.42, 10.77, 8.3, 34.21]</a:t>
            </a:r>
          </a:p>
          <a:p>
            <a:pPr marL="0" indent="0">
              <a:buNone/>
            </a:pPr>
            <a:r>
              <a:rPr lang="en-US" sz="3100" dirty="0">
                <a:latin typeface="Bell MT" panose="02020503060305020303" pitchFamily="18" charset="0"/>
              </a:rPr>
              <a:t>print(</a:t>
            </a:r>
            <a:r>
              <a:rPr lang="en-US" sz="3100" dirty="0" err="1">
                <a:latin typeface="Bell MT" panose="02020503060305020303" pitchFamily="18" charset="0"/>
              </a:rPr>
              <a:t>float_list</a:t>
            </a:r>
            <a:r>
              <a:rPr lang="en-US" sz="3100" dirty="0">
                <a:latin typeface="Bell MT" panose="02020503060305020303" pitchFamily="18" charset="0"/>
              </a:rPr>
              <a:t>)</a:t>
            </a:r>
          </a:p>
          <a:p>
            <a:pPr marL="0" indent="0">
              <a:buNone/>
            </a:pPr>
            <a:endParaRPr lang="en-US" sz="3100" dirty="0">
              <a:latin typeface="Bell MT" panose="02020503060305020303" pitchFamily="18" charset="0"/>
            </a:endParaRPr>
          </a:p>
          <a:p>
            <a:pPr marL="0" indent="0">
              <a:buNone/>
            </a:pPr>
            <a:r>
              <a:rPr lang="en-US" sz="3100" dirty="0">
                <a:latin typeface="Bell MT" panose="02020503060305020303" pitchFamily="18" charset="0"/>
              </a:rPr>
              <a:t>for </a:t>
            </a:r>
            <a:r>
              <a:rPr lang="en-US" sz="3100" dirty="0" err="1">
                <a:latin typeface="Bell MT" panose="02020503060305020303" pitchFamily="18" charset="0"/>
              </a:rPr>
              <a:t>i</a:t>
            </a:r>
            <a:r>
              <a:rPr lang="en-US" sz="3100" dirty="0">
                <a:latin typeface="Bell MT" panose="02020503060305020303" pitchFamily="18" charset="0"/>
              </a:rPr>
              <a:t> in range(0, </a:t>
            </a:r>
            <a:r>
              <a:rPr lang="en-US" sz="3100" dirty="0" err="1">
                <a:latin typeface="Bell MT" panose="02020503060305020303" pitchFamily="18" charset="0"/>
              </a:rPr>
              <a:t>len</a:t>
            </a:r>
            <a:r>
              <a:rPr lang="en-US" sz="3100" dirty="0">
                <a:latin typeface="Bell MT" panose="02020503060305020303" pitchFamily="18" charset="0"/>
              </a:rPr>
              <a:t>(</a:t>
            </a:r>
            <a:r>
              <a:rPr lang="en-US" sz="3100" dirty="0" err="1">
                <a:latin typeface="Bell MT" panose="02020503060305020303" pitchFamily="18" charset="0"/>
              </a:rPr>
              <a:t>float_list</a:t>
            </a:r>
            <a:r>
              <a:rPr lang="en-US" sz="3100" dirty="0">
                <a:latin typeface="Bell MT" panose="02020503060305020303" pitchFamily="18" charset="0"/>
              </a:rPr>
              <a:t>)):  # Iterator traverses to the last index of the list</a:t>
            </a:r>
          </a:p>
          <a:p>
            <a:pPr marL="0" indent="0">
              <a:buNone/>
            </a:pPr>
            <a:r>
              <a:rPr lang="en-US" sz="3100" dirty="0">
                <a:latin typeface="Bell MT" panose="02020503060305020303" pitchFamily="18" charset="0"/>
              </a:rPr>
              <a:t>    </a:t>
            </a:r>
            <a:r>
              <a:rPr lang="en-US" sz="3100" dirty="0" err="1">
                <a:latin typeface="Bell MT" panose="02020503060305020303" pitchFamily="18" charset="0"/>
              </a:rPr>
              <a:t>float_list</a:t>
            </a:r>
            <a:r>
              <a:rPr lang="en-US" sz="3100" dirty="0">
                <a:latin typeface="Bell MT" panose="02020503060305020303" pitchFamily="18" charset="0"/>
              </a:rPr>
              <a:t>[</a:t>
            </a:r>
            <a:r>
              <a:rPr lang="en-US" sz="3100" dirty="0" err="1">
                <a:latin typeface="Bell MT" panose="02020503060305020303" pitchFamily="18" charset="0"/>
              </a:rPr>
              <a:t>i</a:t>
            </a:r>
            <a:r>
              <a:rPr lang="en-US" sz="3100" dirty="0">
                <a:latin typeface="Bell MT" panose="02020503060305020303" pitchFamily="18" charset="0"/>
              </a:rPr>
              <a:t>] = </a:t>
            </a:r>
            <a:r>
              <a:rPr lang="en-US" sz="3100" dirty="0" err="1">
                <a:latin typeface="Bell MT" panose="02020503060305020303" pitchFamily="18" charset="0"/>
              </a:rPr>
              <a:t>float_list</a:t>
            </a:r>
            <a:r>
              <a:rPr lang="en-US" sz="3100" dirty="0">
                <a:latin typeface="Bell MT" panose="02020503060305020303" pitchFamily="18" charset="0"/>
              </a:rPr>
              <a:t>[</a:t>
            </a:r>
            <a:r>
              <a:rPr lang="en-US" sz="3100" dirty="0" err="1">
                <a:latin typeface="Bell MT" panose="02020503060305020303" pitchFamily="18" charset="0"/>
              </a:rPr>
              <a:t>i</a:t>
            </a:r>
            <a:r>
              <a:rPr lang="en-US" sz="3100" dirty="0">
                <a:latin typeface="Bell MT" panose="02020503060305020303" pitchFamily="18" charset="0"/>
              </a:rPr>
              <a:t>] * 2</a:t>
            </a:r>
          </a:p>
          <a:p>
            <a:pPr marL="0" indent="0">
              <a:buNone/>
            </a:pPr>
            <a:endParaRPr lang="en-US" sz="3100" dirty="0">
              <a:latin typeface="Bell MT" panose="02020503060305020303" pitchFamily="18" charset="0"/>
            </a:endParaRPr>
          </a:p>
          <a:p>
            <a:pPr marL="0" indent="0">
              <a:buNone/>
            </a:pPr>
            <a:r>
              <a:rPr lang="en-US" sz="3100" dirty="0">
                <a:latin typeface="Bell MT" panose="02020503060305020303" pitchFamily="18" charset="0"/>
              </a:rPr>
              <a:t>print(</a:t>
            </a:r>
            <a:r>
              <a:rPr lang="en-US" sz="3100" dirty="0" err="1">
                <a:latin typeface="Bell MT" panose="02020503060305020303" pitchFamily="18" charset="0"/>
              </a:rPr>
              <a:t>float_list</a:t>
            </a:r>
            <a:r>
              <a:rPr lang="en-US" sz="3100" dirty="0">
                <a:latin typeface="Bell MT" panose="02020503060305020303" pitchFamily="18" charset="0"/>
              </a:rPr>
              <a:t>)</a:t>
            </a:r>
          </a:p>
        </p:txBody>
      </p:sp>
    </p:spTree>
    <p:extLst>
      <p:ext uri="{BB962C8B-B14F-4D97-AF65-F5344CB8AC3E}">
        <p14:creationId xmlns:p14="http://schemas.microsoft.com/office/powerpoint/2010/main" xmlns="" val="149849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IN" b="1" i="0" dirty="0">
                <a:solidFill>
                  <a:srgbClr val="423B43"/>
                </a:solidFill>
                <a:effectLst/>
              </a:rPr>
              <a:t>Pre-processing </a:t>
            </a:r>
          </a:p>
          <a:p>
            <a:pPr marL="0" indent="0">
              <a:buNone/>
            </a:pPr>
            <a:r>
              <a:rPr lang="en-US" sz="2400" b="0" i="0" dirty="0">
                <a:solidFill>
                  <a:srgbClr val="383838"/>
                </a:solidFill>
                <a:effectLst/>
              </a:rPr>
              <a:t>It is done by preprocessor which takes </a:t>
            </a:r>
            <a:r>
              <a:rPr lang="en-US" sz="2400" dirty="0">
                <a:solidFill>
                  <a:srgbClr val="383838"/>
                </a:solidFill>
              </a:rPr>
              <a:t>the</a:t>
            </a:r>
            <a:r>
              <a:rPr lang="en-US" sz="2400" b="0" i="0" dirty="0">
                <a:solidFill>
                  <a:srgbClr val="383838"/>
                </a:solidFill>
                <a:effectLst/>
              </a:rPr>
              <a:t> source code written by the user and processes it – it includes removing source code, expanding the methods/functions used in the source code and including the files used in header of the code. For example, In C, when we include a header file using the #include&lt;filename&gt; statement, the preprocessor consists of the file in the source code. Similarly, when defining constants and expressions using the  #define statements or macros, the preprocessor expands the symbolic constants at each occurrence. It replaces them using the value or expression defined in the #define statement.</a:t>
            </a:r>
            <a:endParaRPr lang="en-IN" sz="2400" b="0" i="0" dirty="0">
              <a:solidFill>
                <a:srgbClr val="383838"/>
              </a:solidFill>
              <a:effectLst/>
            </a:endParaRPr>
          </a:p>
          <a:p>
            <a:pPr marL="0" indent="0">
              <a:buNone/>
            </a:pPr>
            <a:endParaRPr lang="en-IN" sz="2400" i="0" dirty="0">
              <a:solidFill>
                <a:srgbClr val="423B43"/>
              </a:solidFill>
              <a:effectLst/>
            </a:endParaRPr>
          </a:p>
          <a:p>
            <a:pPr algn="l">
              <a:buFont typeface="Wingdings" panose="05000000000000000000" pitchFamily="2" charset="2"/>
              <a:buChar char="Ø"/>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1501726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for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029199"/>
          </a:xfrm>
        </p:spPr>
        <p:txBody>
          <a:bodyPr>
            <a:normAutofit/>
          </a:bodyPr>
          <a:lstStyle/>
          <a:p>
            <a:pPr marL="0" indent="0" algn="l">
              <a:buNone/>
            </a:pPr>
            <a:r>
              <a:rPr lang="en-US" sz="2400" i="0" dirty="0">
                <a:effectLst/>
              </a:rPr>
              <a:t>We could also traverse the elements of a list/string directly through the iterator. In the </a:t>
            </a:r>
            <a:r>
              <a:rPr lang="en-US" sz="2400" i="0" dirty="0" err="1">
                <a:effectLst/>
              </a:rPr>
              <a:t>float_list</a:t>
            </a:r>
            <a:r>
              <a:rPr lang="en-US" sz="2400" i="0" dirty="0">
                <a:effectLst/>
              </a:rPr>
              <a:t> above, let’s check how many elements are greater than 10:</a:t>
            </a:r>
          </a:p>
          <a:p>
            <a:pPr marL="0" indent="0" algn="l">
              <a:buNone/>
            </a:pPr>
            <a:r>
              <a:rPr lang="en-US" sz="2400" dirty="0" err="1">
                <a:latin typeface="Bell MT" panose="02020503060305020303" pitchFamily="18" charset="0"/>
              </a:rPr>
              <a:t>float_list</a:t>
            </a:r>
            <a:r>
              <a:rPr lang="en-US" sz="2400" dirty="0">
                <a:latin typeface="Bell MT" panose="02020503060305020303" pitchFamily="18" charset="0"/>
              </a:rPr>
              <a:t> = [2.5, 16.42, 10.77, 8.3, 34.21]</a:t>
            </a:r>
          </a:p>
          <a:p>
            <a:pPr marL="0" indent="0" algn="l">
              <a:buNone/>
            </a:pPr>
            <a:r>
              <a:rPr lang="en-US" sz="2400" dirty="0" err="1">
                <a:latin typeface="Bell MT" panose="02020503060305020303" pitchFamily="18" charset="0"/>
              </a:rPr>
              <a:t>count_greater</a:t>
            </a:r>
            <a:r>
              <a:rPr lang="en-US" sz="2400" dirty="0">
                <a:latin typeface="Bell MT" panose="02020503060305020303" pitchFamily="18" charset="0"/>
              </a:rPr>
              <a:t> = 0</a:t>
            </a:r>
          </a:p>
          <a:p>
            <a:pPr marL="0" indent="0" algn="l">
              <a:buNone/>
            </a:pPr>
            <a:endParaRPr lang="en-US" sz="2400" dirty="0">
              <a:latin typeface="Bell MT" panose="02020503060305020303" pitchFamily="18" charset="0"/>
            </a:endParaRPr>
          </a:p>
          <a:p>
            <a:pPr marL="0" indent="0" algn="l">
              <a:buNone/>
            </a:pPr>
            <a:r>
              <a:rPr lang="en-US" sz="2400" dirty="0">
                <a:latin typeface="Bell MT" panose="02020503060305020303" pitchFamily="18" charset="0"/>
              </a:rPr>
              <a:t>for num in </a:t>
            </a:r>
            <a:r>
              <a:rPr lang="en-US" sz="2400" dirty="0" err="1">
                <a:latin typeface="Bell MT" panose="02020503060305020303" pitchFamily="18" charset="0"/>
              </a:rPr>
              <a:t>float_list</a:t>
            </a:r>
            <a:r>
              <a:rPr lang="en-US" sz="2400" dirty="0">
                <a:latin typeface="Bell MT" panose="02020503060305020303" pitchFamily="18" charset="0"/>
              </a:rPr>
              <a:t>:  # Iterator traverses to the last index of the list</a:t>
            </a:r>
          </a:p>
          <a:p>
            <a:pPr marL="0" indent="0" algn="l">
              <a:buNone/>
            </a:pPr>
            <a:r>
              <a:rPr lang="en-US" sz="2400" dirty="0">
                <a:latin typeface="Bell MT" panose="02020503060305020303" pitchFamily="18" charset="0"/>
              </a:rPr>
              <a:t>    if num &gt; 10:</a:t>
            </a:r>
          </a:p>
          <a:p>
            <a:pPr marL="0" indent="0" algn="l">
              <a:buNone/>
            </a:pPr>
            <a:r>
              <a:rPr lang="en-US" sz="2400" dirty="0">
                <a:latin typeface="Bell MT" panose="02020503060305020303" pitchFamily="18" charset="0"/>
              </a:rPr>
              <a:t>        </a:t>
            </a:r>
            <a:r>
              <a:rPr lang="en-US" sz="2400" dirty="0" err="1">
                <a:latin typeface="Bell MT" panose="02020503060305020303" pitchFamily="18" charset="0"/>
              </a:rPr>
              <a:t>count_greater</a:t>
            </a:r>
            <a:r>
              <a:rPr lang="en-US" sz="2400" dirty="0">
                <a:latin typeface="Bell MT" panose="02020503060305020303" pitchFamily="18" charset="0"/>
              </a:rPr>
              <a:t> += 1</a:t>
            </a:r>
          </a:p>
          <a:p>
            <a:pPr marL="0" indent="0" algn="l">
              <a:buNone/>
            </a:pPr>
            <a:endParaRPr lang="en-US" sz="2400" dirty="0">
              <a:latin typeface="Bell MT" panose="02020503060305020303" pitchFamily="18" charset="0"/>
            </a:endParaRPr>
          </a:p>
          <a:p>
            <a:pPr marL="0" indent="0" algn="l">
              <a:buNone/>
            </a:pPr>
            <a:r>
              <a:rPr lang="en-US" sz="2400" dirty="0">
                <a:latin typeface="Bell MT" panose="02020503060305020303" pitchFamily="18" charset="0"/>
              </a:rPr>
              <a:t>print(</a:t>
            </a:r>
            <a:r>
              <a:rPr lang="en-US" sz="2400" dirty="0" err="1">
                <a:latin typeface="Bell MT" panose="02020503060305020303" pitchFamily="18" charset="0"/>
              </a:rPr>
              <a:t>count_greater</a:t>
            </a:r>
            <a:r>
              <a:rPr lang="en-US" sz="2400" dirty="0">
                <a:latin typeface="Bell MT" panose="02020503060305020303" pitchFamily="18" charset="0"/>
              </a:rPr>
              <a:t>)</a:t>
            </a:r>
            <a:endParaRPr lang="en-IN" sz="2400" dirty="0"/>
          </a:p>
        </p:txBody>
      </p:sp>
    </p:spTree>
    <p:extLst>
      <p:ext uri="{BB962C8B-B14F-4D97-AF65-F5344CB8AC3E}">
        <p14:creationId xmlns:p14="http://schemas.microsoft.com/office/powerpoint/2010/main" xmlns="" val="2714998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Nested for Loops</a:t>
            </a:r>
            <a:r>
              <a:rPr lang="en-IN" sz="2000" b="1" i="0" dirty="0">
                <a:effectLst/>
              </a:rPr>
              <a:t/>
            </a:r>
            <a:br>
              <a:rPr lang="en-IN" sz="2000" b="1" i="0" dirty="0">
                <a:effectLst/>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a:bodyPr>
          <a:lstStyle/>
          <a:p>
            <a:pPr marL="0" indent="0" algn="l">
              <a:buNone/>
            </a:pPr>
            <a:r>
              <a:rPr lang="en-IN" b="1" i="0" dirty="0">
                <a:effectLst/>
              </a:rPr>
              <a:t>Execution of Nested Loops </a:t>
            </a:r>
          </a:p>
          <a:p>
            <a:pPr marL="0" indent="0" algn="l">
              <a:buNone/>
            </a:pPr>
            <a:r>
              <a:rPr lang="en-US" sz="2400" dirty="0"/>
              <a:t>Python lets us easily create loops within loops. There’s only one catch: the inner loop will always complete before the outer loop.</a:t>
            </a:r>
          </a:p>
          <a:p>
            <a:pPr marL="0" indent="0" algn="l">
              <a:buNone/>
            </a:pPr>
            <a:endParaRPr lang="en-US" sz="2400" dirty="0"/>
          </a:p>
          <a:p>
            <a:pPr marL="0" indent="0" algn="l">
              <a:buNone/>
            </a:pPr>
            <a:r>
              <a:rPr lang="en-US" sz="2400" dirty="0"/>
              <a:t>For each iteration of the outer loop, the iterator in the inner loop will complete its iterations for the given range, after which the outer loop can move to the next iteration.</a:t>
            </a:r>
            <a:endParaRPr lang="en-IN" b="1" i="0" dirty="0">
              <a:effectLst/>
            </a:endParaRPr>
          </a:p>
          <a:p>
            <a:pPr marL="0" indent="0">
              <a:buNone/>
            </a:pPr>
            <a:endParaRPr lang="en-IN" sz="3800" dirty="0"/>
          </a:p>
        </p:txBody>
      </p:sp>
    </p:spTree>
    <p:extLst>
      <p:ext uri="{BB962C8B-B14F-4D97-AF65-F5344CB8AC3E}">
        <p14:creationId xmlns:p14="http://schemas.microsoft.com/office/powerpoint/2010/main" xmlns="" val="9758366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Nested for Loops</a:t>
            </a:r>
            <a:r>
              <a:rPr lang="en-IN" sz="2000" b="1" i="0" dirty="0">
                <a:effectLst/>
              </a:rPr>
              <a:t/>
            </a:r>
            <a:br>
              <a:rPr lang="en-IN" sz="2000" b="1" i="0" dirty="0">
                <a:effectLst/>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fontScale="25000" lnSpcReduction="20000"/>
          </a:bodyPr>
          <a:lstStyle/>
          <a:p>
            <a:pPr marL="0" indent="0" algn="l">
              <a:buNone/>
            </a:pPr>
            <a:r>
              <a:rPr lang="en-US" sz="9800" b="1" i="0" dirty="0">
                <a:effectLst/>
              </a:rPr>
              <a:t>Using a Nested for Loop</a:t>
            </a:r>
          </a:p>
          <a:p>
            <a:pPr marL="0" indent="0" algn="l">
              <a:buNone/>
            </a:pPr>
            <a:endParaRPr lang="en-US" sz="9800" b="1" i="0" dirty="0">
              <a:effectLst/>
            </a:endParaRPr>
          </a:p>
          <a:p>
            <a:pPr marL="0" indent="0" algn="l">
              <a:buNone/>
            </a:pPr>
            <a:r>
              <a:rPr lang="en-US" sz="9600" dirty="0"/>
              <a:t>We want to print two elements whose sum is equal to a certain number n.</a:t>
            </a:r>
          </a:p>
          <a:p>
            <a:pPr marL="0" indent="0" algn="l">
              <a:buNone/>
            </a:pPr>
            <a:r>
              <a:rPr lang="en-US" sz="9600" dirty="0"/>
              <a:t>The simplest way would be to compare every element with the rest of the list. A nested for loop is perfect for this:</a:t>
            </a:r>
          </a:p>
          <a:p>
            <a:pPr marL="0" indent="0" algn="l">
              <a:buNone/>
            </a:pPr>
            <a:endParaRPr lang="en-US" sz="2400" dirty="0"/>
          </a:p>
          <a:p>
            <a:pPr marL="0" indent="0" algn="l">
              <a:buNone/>
            </a:pPr>
            <a:endParaRPr lang="en-US" sz="2400" dirty="0"/>
          </a:p>
          <a:p>
            <a:pPr marL="0" indent="0" algn="l">
              <a:buNone/>
            </a:pPr>
            <a:endParaRPr lang="en-US" sz="2400" dirty="0"/>
          </a:p>
          <a:p>
            <a:pPr marL="0" indent="0" algn="l">
              <a:buNone/>
            </a:pPr>
            <a:r>
              <a:rPr lang="en-US" sz="9600" dirty="0">
                <a:latin typeface="Bell MT" panose="02020503060305020303" pitchFamily="18" charset="0"/>
              </a:rPr>
              <a:t>n = 50</a:t>
            </a:r>
          </a:p>
          <a:p>
            <a:pPr marL="0" indent="0" algn="l">
              <a:buNone/>
            </a:pPr>
            <a:r>
              <a:rPr lang="en-US" sz="9600" dirty="0" err="1">
                <a:latin typeface="Bell MT" panose="02020503060305020303" pitchFamily="18" charset="0"/>
              </a:rPr>
              <a:t>num_list</a:t>
            </a:r>
            <a:r>
              <a:rPr lang="en-US" sz="9600" dirty="0">
                <a:latin typeface="Bell MT" panose="02020503060305020303" pitchFamily="18" charset="0"/>
              </a:rPr>
              <a:t> = [10, 4, 23, 6, 18, 27, 47]</a:t>
            </a:r>
          </a:p>
          <a:p>
            <a:pPr marL="0" indent="0" algn="l">
              <a:buNone/>
            </a:pPr>
            <a:endParaRPr lang="en-US" sz="9600" dirty="0">
              <a:latin typeface="Bell MT" panose="02020503060305020303" pitchFamily="18" charset="0"/>
            </a:endParaRPr>
          </a:p>
          <a:p>
            <a:pPr marL="0" indent="0" algn="l">
              <a:buNone/>
            </a:pPr>
            <a:r>
              <a:rPr lang="en-US" sz="9600" dirty="0">
                <a:latin typeface="Bell MT" panose="02020503060305020303" pitchFamily="18" charset="0"/>
              </a:rPr>
              <a:t>for n1 in </a:t>
            </a:r>
            <a:r>
              <a:rPr lang="en-US" sz="9600" dirty="0" err="1">
                <a:latin typeface="Bell MT" panose="02020503060305020303" pitchFamily="18" charset="0"/>
              </a:rPr>
              <a:t>num_list</a:t>
            </a:r>
            <a:r>
              <a:rPr lang="en-US" sz="9600" dirty="0">
                <a:latin typeface="Bell MT" panose="02020503060305020303" pitchFamily="18" charset="0"/>
              </a:rPr>
              <a:t>:</a:t>
            </a:r>
          </a:p>
          <a:p>
            <a:pPr marL="0" indent="0" algn="l">
              <a:buNone/>
            </a:pPr>
            <a:r>
              <a:rPr lang="en-US" sz="9600" dirty="0">
                <a:latin typeface="Bell MT" panose="02020503060305020303" pitchFamily="18" charset="0"/>
              </a:rPr>
              <a:t>    for n2 in </a:t>
            </a:r>
            <a:r>
              <a:rPr lang="en-US" sz="9600" dirty="0" err="1">
                <a:latin typeface="Bell MT" panose="02020503060305020303" pitchFamily="18" charset="0"/>
              </a:rPr>
              <a:t>num_list</a:t>
            </a:r>
            <a:r>
              <a:rPr lang="en-US" sz="9600" dirty="0">
                <a:latin typeface="Bell MT" panose="02020503060305020303" pitchFamily="18" charset="0"/>
              </a:rPr>
              <a:t>:  # Now we have two iterators</a:t>
            </a:r>
          </a:p>
          <a:p>
            <a:pPr marL="0" indent="0" algn="l">
              <a:buNone/>
            </a:pPr>
            <a:r>
              <a:rPr lang="en-US" sz="9600" dirty="0">
                <a:latin typeface="Bell MT" panose="02020503060305020303" pitchFamily="18" charset="0"/>
              </a:rPr>
              <a:t>        if(n1 + n2 == n):</a:t>
            </a:r>
          </a:p>
          <a:p>
            <a:pPr marL="0" indent="0" algn="l">
              <a:buNone/>
            </a:pPr>
            <a:r>
              <a:rPr lang="en-US" sz="9600" dirty="0">
                <a:latin typeface="Bell MT" panose="02020503060305020303" pitchFamily="18" charset="0"/>
              </a:rPr>
              <a:t>            print(n1, n2)</a:t>
            </a:r>
            <a:endParaRPr lang="en-IN" sz="9600" dirty="0">
              <a:latin typeface="Bell MT" panose="02020503060305020303" pitchFamily="18" charset="0"/>
            </a:endParaRPr>
          </a:p>
        </p:txBody>
      </p:sp>
    </p:spTree>
    <p:extLst>
      <p:ext uri="{BB962C8B-B14F-4D97-AF65-F5344CB8AC3E}">
        <p14:creationId xmlns:p14="http://schemas.microsoft.com/office/powerpoint/2010/main" xmlns="" val="37655254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Loops</a:t>
            </a:r>
            <a:r>
              <a:rPr lang="en-IN" sz="2000" b="1" i="0" dirty="0">
                <a:effectLst/>
              </a:rPr>
              <a:t/>
            </a:r>
            <a:br>
              <a:rPr lang="en-IN" sz="2000" b="1" i="0" dirty="0">
                <a:effectLst/>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753036"/>
            <a:ext cx="10515600" cy="6104964"/>
          </a:xfrm>
        </p:spPr>
        <p:txBody>
          <a:bodyPr>
            <a:normAutofit fontScale="25000" lnSpcReduction="20000"/>
          </a:bodyPr>
          <a:lstStyle/>
          <a:p>
            <a:pPr marL="0" indent="0" algn="l">
              <a:buNone/>
            </a:pPr>
            <a:r>
              <a:rPr lang="en-US" sz="9800" b="1" i="0" dirty="0">
                <a:effectLst/>
              </a:rPr>
              <a:t>The break Keyword</a:t>
            </a:r>
          </a:p>
          <a:p>
            <a:pPr marL="0" indent="0" algn="l">
              <a:buNone/>
            </a:pPr>
            <a:r>
              <a:rPr lang="en-US" sz="9800" dirty="0"/>
              <a:t>If we need </a:t>
            </a:r>
            <a:r>
              <a:rPr lang="en-US" sz="9600" dirty="0"/>
              <a:t>to exit the loop before it reaches the end as we don’t need to make any more computations in the loop.</a:t>
            </a:r>
          </a:p>
          <a:p>
            <a:pPr marL="0" indent="0" algn="l">
              <a:buNone/>
            </a:pPr>
            <a:r>
              <a:rPr lang="en-US" sz="9600" dirty="0"/>
              <a:t>Say,n1 is 23 and n2 is 27. Our condition of n1 + n2 == n has been fulfilled but loop still </a:t>
            </a:r>
            <a:r>
              <a:rPr lang="en-US" sz="9600" dirty="0" err="1"/>
              <a:t>runs.This</a:t>
            </a:r>
            <a:r>
              <a:rPr lang="en-US" sz="9600" dirty="0"/>
              <a:t> is why the pair is printed twice. It would be nice to just stop it when the pair is found once.</a:t>
            </a:r>
          </a:p>
          <a:p>
            <a:pPr marL="0" indent="0" algn="l">
              <a:buNone/>
            </a:pPr>
            <a:r>
              <a:rPr lang="en-US" sz="9600" dirty="0"/>
              <a:t>That’s what the </a:t>
            </a:r>
            <a:r>
              <a:rPr lang="en-US" sz="9600" b="1" dirty="0"/>
              <a:t>break</a:t>
            </a:r>
            <a:r>
              <a:rPr lang="en-US" sz="9600" dirty="0"/>
              <a:t> keyword is for. It can break the loop whenever we want.</a:t>
            </a:r>
          </a:p>
          <a:p>
            <a:pPr marL="0" indent="0" algn="l">
              <a:buNone/>
            </a:pPr>
            <a:r>
              <a:rPr lang="en-US" sz="7200" dirty="0">
                <a:latin typeface="Bell MT" panose="02020503060305020303" pitchFamily="18" charset="0"/>
              </a:rPr>
              <a:t>n = 50</a:t>
            </a:r>
          </a:p>
          <a:p>
            <a:pPr marL="0" indent="0" algn="l">
              <a:buNone/>
            </a:pPr>
            <a:r>
              <a:rPr lang="en-US" sz="7200" dirty="0" err="1">
                <a:latin typeface="Bell MT" panose="02020503060305020303" pitchFamily="18" charset="0"/>
              </a:rPr>
              <a:t>num_list</a:t>
            </a:r>
            <a:r>
              <a:rPr lang="en-US" sz="7200" dirty="0">
                <a:latin typeface="Bell MT" panose="02020503060305020303" pitchFamily="18" charset="0"/>
              </a:rPr>
              <a:t> = [10, 4, 23, 6, 18, 27, 47]</a:t>
            </a:r>
          </a:p>
          <a:p>
            <a:pPr marL="0" indent="0" algn="l">
              <a:buNone/>
            </a:pPr>
            <a:r>
              <a:rPr lang="en-US" sz="7200" dirty="0">
                <a:latin typeface="Bell MT" panose="02020503060305020303" pitchFamily="18" charset="0"/>
              </a:rPr>
              <a:t>found = False  # This bool will become true once a pair is found</a:t>
            </a:r>
          </a:p>
          <a:p>
            <a:pPr marL="0" indent="0" algn="l">
              <a:buNone/>
            </a:pPr>
            <a:r>
              <a:rPr lang="en-US" sz="7200" dirty="0">
                <a:latin typeface="Bell MT" panose="02020503060305020303" pitchFamily="18" charset="0"/>
              </a:rPr>
              <a:t>for n1 in </a:t>
            </a:r>
            <a:r>
              <a:rPr lang="en-US" sz="7200" dirty="0" err="1">
                <a:latin typeface="Bell MT" panose="02020503060305020303" pitchFamily="18" charset="0"/>
              </a:rPr>
              <a:t>num_list</a:t>
            </a:r>
            <a:r>
              <a:rPr lang="en-US" sz="7200" dirty="0">
                <a:latin typeface="Bell MT" panose="02020503060305020303" pitchFamily="18" charset="0"/>
              </a:rPr>
              <a:t>:</a:t>
            </a:r>
          </a:p>
          <a:p>
            <a:pPr marL="0" indent="0" algn="l">
              <a:buNone/>
            </a:pPr>
            <a:r>
              <a:rPr lang="en-US" sz="7200" dirty="0">
                <a:latin typeface="Bell MT" panose="02020503060305020303" pitchFamily="18" charset="0"/>
              </a:rPr>
              <a:t>    for n2 in </a:t>
            </a:r>
            <a:r>
              <a:rPr lang="en-US" sz="7200" dirty="0" err="1">
                <a:latin typeface="Bell MT" panose="02020503060305020303" pitchFamily="18" charset="0"/>
              </a:rPr>
              <a:t>num_list</a:t>
            </a:r>
            <a:r>
              <a:rPr lang="en-US" sz="7200" dirty="0">
                <a:latin typeface="Bell MT" panose="02020503060305020303" pitchFamily="18" charset="0"/>
              </a:rPr>
              <a:t>:</a:t>
            </a:r>
          </a:p>
          <a:p>
            <a:pPr marL="0" indent="0" algn="l">
              <a:buNone/>
            </a:pPr>
            <a:r>
              <a:rPr lang="en-US" sz="7200" dirty="0">
                <a:latin typeface="Bell MT" panose="02020503060305020303" pitchFamily="18" charset="0"/>
              </a:rPr>
              <a:t>        if(n1 + n2 == n):</a:t>
            </a:r>
          </a:p>
          <a:p>
            <a:pPr marL="0" indent="0" algn="l">
              <a:buNone/>
            </a:pPr>
            <a:r>
              <a:rPr lang="en-US" sz="7200" dirty="0">
                <a:latin typeface="Bell MT" panose="02020503060305020303" pitchFamily="18" charset="0"/>
              </a:rPr>
              <a:t>            found = True  # Set found to True</a:t>
            </a:r>
          </a:p>
          <a:p>
            <a:pPr marL="0" indent="0" algn="l">
              <a:buNone/>
            </a:pPr>
            <a:r>
              <a:rPr lang="en-US" sz="7200" dirty="0">
                <a:latin typeface="Bell MT" panose="02020503060305020303" pitchFamily="18" charset="0"/>
              </a:rPr>
              <a:t>            break  # Break inner loop if a pair is found</a:t>
            </a:r>
          </a:p>
          <a:p>
            <a:pPr marL="0" indent="0" algn="l">
              <a:buNone/>
            </a:pPr>
            <a:r>
              <a:rPr lang="en-US" sz="7200" dirty="0">
                <a:latin typeface="Bell MT" panose="02020503060305020303" pitchFamily="18" charset="0"/>
              </a:rPr>
              <a:t>    if found:</a:t>
            </a:r>
          </a:p>
          <a:p>
            <a:pPr marL="0" indent="0" algn="l">
              <a:buNone/>
            </a:pPr>
            <a:r>
              <a:rPr lang="en-US" sz="7200" dirty="0">
                <a:latin typeface="Bell MT" panose="02020503060305020303" pitchFamily="18" charset="0"/>
              </a:rPr>
              <a:t>        print(n1, n2) # Print the pair</a:t>
            </a:r>
          </a:p>
          <a:p>
            <a:pPr marL="0" indent="0" algn="l">
              <a:buNone/>
            </a:pPr>
            <a:r>
              <a:rPr lang="en-US" sz="7200" dirty="0">
                <a:latin typeface="Bell MT" panose="02020503060305020303" pitchFamily="18" charset="0"/>
              </a:rPr>
              <a:t>        break  # Break outer loop if a pair is found</a:t>
            </a:r>
          </a:p>
          <a:p>
            <a:pPr marL="0" indent="0" algn="l">
              <a:buNone/>
            </a:pPr>
            <a:endParaRPr lang="en-US" sz="2400" dirty="0"/>
          </a:p>
          <a:p>
            <a:pPr marL="0" indent="0" algn="l">
              <a:buNone/>
            </a:pPr>
            <a:endParaRPr lang="en-US" sz="2400" dirty="0"/>
          </a:p>
        </p:txBody>
      </p:sp>
    </p:spTree>
    <p:extLst>
      <p:ext uri="{BB962C8B-B14F-4D97-AF65-F5344CB8AC3E}">
        <p14:creationId xmlns:p14="http://schemas.microsoft.com/office/powerpoint/2010/main" xmlns="" val="12041276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Loops</a:t>
            </a:r>
            <a:r>
              <a:rPr lang="en-IN" sz="2000" b="1" i="0" dirty="0">
                <a:effectLst/>
              </a:rPr>
              <a:t/>
            </a:r>
            <a:br>
              <a:rPr lang="en-IN" sz="2000" b="1" i="0" dirty="0">
                <a:effectLst/>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753036"/>
            <a:ext cx="10515600" cy="5513293"/>
          </a:xfrm>
        </p:spPr>
        <p:txBody>
          <a:bodyPr>
            <a:normAutofit fontScale="40000" lnSpcReduction="20000"/>
          </a:bodyPr>
          <a:lstStyle/>
          <a:p>
            <a:pPr marL="0" indent="0" algn="l">
              <a:buNone/>
            </a:pPr>
            <a:r>
              <a:rPr lang="en-US" sz="7000" b="1" i="0" dirty="0">
                <a:effectLst/>
              </a:rPr>
              <a:t>The continue  Keyword</a:t>
            </a:r>
          </a:p>
          <a:p>
            <a:pPr marL="0" indent="0">
              <a:buNone/>
            </a:pPr>
            <a:r>
              <a:rPr lang="en-US" sz="6000" dirty="0"/>
              <a:t>When the continue keyword is used, the rest of that particular iteration is skipped. The loop continues on to the next iteration. We can say that it doesn’t break the loop, but it skips all the code in the current iteration and moves to the next one.</a:t>
            </a:r>
          </a:p>
          <a:p>
            <a:pPr marL="0" indent="0" algn="l">
              <a:buNone/>
            </a:pPr>
            <a:r>
              <a:rPr lang="en-US" sz="6000" dirty="0" err="1">
                <a:latin typeface="Bell MT" panose="02020503060305020303" pitchFamily="18" charset="0"/>
              </a:rPr>
              <a:t>num_list</a:t>
            </a:r>
            <a:r>
              <a:rPr lang="en-US" sz="6000" dirty="0">
                <a:latin typeface="Bell MT" panose="02020503060305020303" pitchFamily="18" charset="0"/>
              </a:rPr>
              <a:t> = list(range(0, 10))</a:t>
            </a:r>
          </a:p>
          <a:p>
            <a:pPr marL="0" indent="0" algn="l">
              <a:buNone/>
            </a:pPr>
            <a:endParaRPr lang="en-US" sz="6000" dirty="0">
              <a:latin typeface="Bell MT" panose="02020503060305020303" pitchFamily="18" charset="0"/>
            </a:endParaRPr>
          </a:p>
          <a:p>
            <a:pPr marL="0" indent="0" algn="l">
              <a:buNone/>
            </a:pPr>
            <a:r>
              <a:rPr lang="en-US" sz="6000" dirty="0">
                <a:latin typeface="Bell MT" panose="02020503060305020303" pitchFamily="18" charset="0"/>
              </a:rPr>
              <a:t>for num in </a:t>
            </a:r>
            <a:r>
              <a:rPr lang="en-US" sz="6000" dirty="0" err="1">
                <a:latin typeface="Bell MT" panose="02020503060305020303" pitchFamily="18" charset="0"/>
              </a:rPr>
              <a:t>num_list</a:t>
            </a:r>
            <a:r>
              <a:rPr lang="en-US" sz="6000" dirty="0">
                <a:latin typeface="Bell MT" panose="02020503060305020303" pitchFamily="18" charset="0"/>
              </a:rPr>
              <a:t>:</a:t>
            </a:r>
          </a:p>
          <a:p>
            <a:pPr marL="0" indent="0" algn="l">
              <a:buNone/>
            </a:pPr>
            <a:r>
              <a:rPr lang="en-US" sz="6000" dirty="0">
                <a:latin typeface="Bell MT" panose="02020503060305020303" pitchFamily="18" charset="0"/>
              </a:rPr>
              <a:t>    if num == 3 or num == 6 or num == 8:</a:t>
            </a:r>
          </a:p>
          <a:p>
            <a:pPr marL="0" indent="0" algn="l">
              <a:buNone/>
            </a:pPr>
            <a:r>
              <a:rPr lang="en-US" sz="6000" dirty="0">
                <a:latin typeface="Bell MT" panose="02020503060305020303" pitchFamily="18" charset="0"/>
              </a:rPr>
              <a:t>        continue</a:t>
            </a:r>
          </a:p>
          <a:p>
            <a:pPr marL="0" indent="0" algn="l">
              <a:buNone/>
            </a:pPr>
            <a:r>
              <a:rPr lang="en-US" sz="6000" dirty="0">
                <a:latin typeface="Bell MT" panose="02020503060305020303" pitchFamily="18" charset="0"/>
              </a:rPr>
              <a:t>    print(num)</a:t>
            </a:r>
          </a:p>
          <a:p>
            <a:pPr marL="0" indent="0" algn="l">
              <a:buNone/>
            </a:pPr>
            <a:endParaRPr lang="en-US" sz="7200" dirty="0">
              <a:latin typeface="Bell MT" panose="02020503060305020303" pitchFamily="18" charset="0"/>
            </a:endParaRPr>
          </a:p>
          <a:p>
            <a:pPr marL="0" indent="0" algn="l">
              <a:buNone/>
            </a:pPr>
            <a:r>
              <a:rPr lang="en-US" sz="6000" dirty="0"/>
              <a:t>The loop goes into the if block when num is 3, 6, or 8. When this happens, continue is executed and the rest of the iteration, including the print() statement, is skipped.</a:t>
            </a:r>
          </a:p>
          <a:p>
            <a:pPr marL="0" indent="0" algn="l">
              <a:buNone/>
            </a:pPr>
            <a:endParaRPr lang="en-US" sz="2400" dirty="0"/>
          </a:p>
        </p:txBody>
      </p:sp>
    </p:spTree>
    <p:extLst>
      <p:ext uri="{BB962C8B-B14F-4D97-AF65-F5344CB8AC3E}">
        <p14:creationId xmlns:p14="http://schemas.microsoft.com/office/powerpoint/2010/main" xmlns="" val="1855379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0"/>
            <a:ext cx="10515600" cy="753035"/>
          </a:xfrm>
        </p:spPr>
        <p:txBody>
          <a:bodyPr>
            <a:normAutofit fontScale="90000"/>
          </a:bodyPr>
          <a:lstStyle/>
          <a:p>
            <a:r>
              <a:rPr lang="en-IN" sz="2000" b="1" i="0" dirty="0">
                <a:effectLst/>
              </a:rPr>
              <a:t/>
            </a:r>
            <a:br>
              <a:rPr lang="en-IN" sz="2000" b="1" i="0" dirty="0">
                <a:effectLst/>
              </a:rPr>
            </a:b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3600" b="1" i="0" dirty="0">
                <a:effectLst/>
                <a:latin typeface="+mn-lt"/>
              </a:rPr>
              <a:t>Loops</a:t>
            </a: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277471"/>
            <a:ext cx="10515600" cy="4988858"/>
          </a:xfrm>
        </p:spPr>
        <p:txBody>
          <a:bodyPr>
            <a:normAutofit fontScale="62500" lnSpcReduction="20000"/>
          </a:bodyPr>
          <a:lstStyle/>
          <a:p>
            <a:pPr marL="0" indent="0" algn="l">
              <a:buNone/>
            </a:pPr>
            <a:r>
              <a:rPr lang="en-US" sz="4000" b="1" i="0" dirty="0">
                <a:effectLst/>
              </a:rPr>
              <a:t>The pass  Keyword</a:t>
            </a:r>
          </a:p>
          <a:p>
            <a:pPr marL="0" indent="0">
              <a:buNone/>
            </a:pPr>
            <a:r>
              <a:rPr lang="en-US" sz="4400" dirty="0"/>
              <a:t>In all practical meaning, the pass statement does nothing to the code execution. It can be used to represent an area of code that needs to be written. Hence, it is simply there to assist you when you haven’t written a piece of code but still need your entire program to execute</a:t>
            </a:r>
          </a:p>
          <a:p>
            <a:pPr marL="0" indent="0">
              <a:buNone/>
            </a:pPr>
            <a:endParaRPr lang="en-US" sz="6000" dirty="0"/>
          </a:p>
          <a:p>
            <a:pPr marL="0" indent="0">
              <a:buNone/>
            </a:pPr>
            <a:r>
              <a:rPr lang="en-US" sz="3800" dirty="0" err="1">
                <a:latin typeface="Bell MT" panose="02020503060305020303" pitchFamily="18" charset="0"/>
              </a:rPr>
              <a:t>num_list</a:t>
            </a:r>
            <a:r>
              <a:rPr lang="en-US" sz="3800" dirty="0">
                <a:latin typeface="Bell MT" panose="02020503060305020303" pitchFamily="18" charset="0"/>
              </a:rPr>
              <a:t> = list(range(20))</a:t>
            </a:r>
          </a:p>
          <a:p>
            <a:pPr marL="0" indent="0">
              <a:buNone/>
            </a:pPr>
            <a:endParaRPr lang="en-US" sz="3800" dirty="0">
              <a:latin typeface="Bell MT" panose="02020503060305020303" pitchFamily="18" charset="0"/>
            </a:endParaRPr>
          </a:p>
          <a:p>
            <a:pPr marL="0" indent="0">
              <a:buNone/>
            </a:pPr>
            <a:r>
              <a:rPr lang="en-US" sz="3800" dirty="0">
                <a:latin typeface="Bell MT" panose="02020503060305020303" pitchFamily="18" charset="0"/>
              </a:rPr>
              <a:t>for num in </a:t>
            </a:r>
            <a:r>
              <a:rPr lang="en-US" sz="3800" dirty="0" err="1">
                <a:latin typeface="Bell MT" panose="02020503060305020303" pitchFamily="18" charset="0"/>
              </a:rPr>
              <a:t>num_list</a:t>
            </a:r>
            <a:r>
              <a:rPr lang="en-US" sz="3800" dirty="0">
                <a:latin typeface="Bell MT" panose="02020503060305020303" pitchFamily="18" charset="0"/>
              </a:rPr>
              <a:t>:</a:t>
            </a:r>
          </a:p>
          <a:p>
            <a:pPr marL="0" indent="0">
              <a:buNone/>
            </a:pPr>
            <a:r>
              <a:rPr lang="en-US" sz="3800" dirty="0">
                <a:latin typeface="Bell MT" panose="02020503060305020303" pitchFamily="18" charset="0"/>
              </a:rPr>
              <a:t>    pass # You can write code here later on</a:t>
            </a:r>
          </a:p>
          <a:p>
            <a:pPr marL="0" indent="0">
              <a:buNone/>
            </a:pPr>
            <a:endParaRPr lang="en-US" sz="3800" dirty="0">
              <a:latin typeface="Bell MT" panose="02020503060305020303" pitchFamily="18" charset="0"/>
            </a:endParaRPr>
          </a:p>
          <a:p>
            <a:pPr marL="0" indent="0">
              <a:buNone/>
            </a:pPr>
            <a:r>
              <a:rPr lang="en-US" sz="3800" dirty="0">
                <a:latin typeface="Bell MT" panose="02020503060305020303" pitchFamily="18" charset="0"/>
              </a:rPr>
              <a:t>print(</a:t>
            </a:r>
            <a:r>
              <a:rPr lang="en-US" sz="3800" dirty="0" err="1">
                <a:latin typeface="Bell MT" panose="02020503060305020303" pitchFamily="18" charset="0"/>
              </a:rPr>
              <a:t>len</a:t>
            </a:r>
            <a:r>
              <a:rPr lang="en-US" sz="3800" dirty="0">
                <a:latin typeface="Bell MT" panose="02020503060305020303" pitchFamily="18" charset="0"/>
              </a:rPr>
              <a:t>(</a:t>
            </a:r>
            <a:r>
              <a:rPr lang="en-US" sz="3800" dirty="0" err="1">
                <a:latin typeface="Bell MT" panose="02020503060305020303" pitchFamily="18" charset="0"/>
              </a:rPr>
              <a:t>num_list</a:t>
            </a:r>
            <a:r>
              <a:rPr lang="en-US" sz="3800" dirty="0">
                <a:latin typeface="Bell MT" panose="02020503060305020303" pitchFamily="18" charset="0"/>
              </a:rPr>
              <a:t>)) </a:t>
            </a:r>
            <a:endParaRPr lang="en-US" sz="3800" dirty="0"/>
          </a:p>
        </p:txBody>
      </p:sp>
    </p:spTree>
    <p:extLst>
      <p:ext uri="{BB962C8B-B14F-4D97-AF65-F5344CB8AC3E}">
        <p14:creationId xmlns:p14="http://schemas.microsoft.com/office/powerpoint/2010/main" xmlns="" val="3777681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Quiz Time:</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9"/>
            <a:ext cx="10515600" cy="2595282"/>
          </a:xfrm>
        </p:spPr>
        <p:txBody>
          <a:bodyPr>
            <a:normAutofit lnSpcReduction="10000"/>
          </a:bodyPr>
          <a:lstStyle/>
          <a:p>
            <a:pPr marL="0" indent="0">
              <a:buNone/>
            </a:pPr>
            <a:r>
              <a:rPr lang="en-US" sz="2400" i="0" dirty="0">
                <a:effectLst/>
              </a:rPr>
              <a:t>1.What will this print?</a:t>
            </a:r>
          </a:p>
          <a:p>
            <a:pPr marL="0" indent="0">
              <a:buNone/>
            </a:pPr>
            <a:endParaRPr lang="en-US" sz="2400" dirty="0"/>
          </a:p>
          <a:p>
            <a:pPr marL="0" indent="0">
              <a:buNone/>
            </a:pPr>
            <a:r>
              <a:rPr lang="en-US" sz="2400" i="0" dirty="0" err="1">
                <a:effectLst/>
              </a:rPr>
              <a:t>string_list</a:t>
            </a:r>
            <a:r>
              <a:rPr lang="en-US" sz="2400" i="0" dirty="0">
                <a:effectLst/>
              </a:rPr>
              <a:t> = ["Anakin", "Luke", "Rey", "Leia", "Vader"]</a:t>
            </a:r>
          </a:p>
          <a:p>
            <a:pPr marL="0" indent="0">
              <a:buNone/>
            </a:pPr>
            <a:r>
              <a:rPr lang="en-US" sz="2400" i="0" dirty="0">
                <a:effectLst/>
              </a:rPr>
              <a:t>for s in </a:t>
            </a:r>
            <a:r>
              <a:rPr lang="en-US" sz="2400" i="0" dirty="0" err="1">
                <a:effectLst/>
              </a:rPr>
              <a:t>string_list</a:t>
            </a:r>
            <a:r>
              <a:rPr lang="en-US" sz="2400" i="0" dirty="0">
                <a:effectLst/>
              </a:rPr>
              <a:t>:</a:t>
            </a:r>
          </a:p>
          <a:p>
            <a:pPr marL="0" indent="0">
              <a:buNone/>
            </a:pPr>
            <a:r>
              <a:rPr lang="en-US" sz="2400" i="0" dirty="0">
                <a:effectLst/>
              </a:rPr>
              <a:t>    if </a:t>
            </a:r>
            <a:r>
              <a:rPr lang="en-US" sz="2400" i="0" dirty="0" err="1">
                <a:effectLst/>
              </a:rPr>
              <a:t>len</a:t>
            </a:r>
            <a:r>
              <a:rPr lang="en-US" sz="2400" i="0" dirty="0">
                <a:effectLst/>
              </a:rPr>
              <a:t>(s) &lt; 5:</a:t>
            </a:r>
          </a:p>
          <a:p>
            <a:pPr marL="0" indent="0">
              <a:buNone/>
            </a:pPr>
            <a:r>
              <a:rPr lang="en-US" sz="2400" i="0" dirty="0">
                <a:effectLst/>
              </a:rPr>
              <a:t>        print(</a:t>
            </a:r>
            <a:r>
              <a:rPr lang="en-US" sz="2400" i="0" dirty="0" err="1">
                <a:effectLst/>
              </a:rPr>
              <a:t>len</a:t>
            </a:r>
            <a:r>
              <a:rPr lang="en-US" sz="2400" i="0" dirty="0">
                <a:effectLst/>
              </a:rPr>
              <a:t>(s))</a:t>
            </a:r>
          </a:p>
        </p:txBody>
      </p:sp>
    </p:spTree>
    <p:extLst>
      <p:ext uri="{BB962C8B-B14F-4D97-AF65-F5344CB8AC3E}">
        <p14:creationId xmlns:p14="http://schemas.microsoft.com/office/powerpoint/2010/main" xmlns="" val="2572723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Quiz Time:</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4087905"/>
          </a:xfrm>
        </p:spPr>
        <p:txBody>
          <a:bodyPr>
            <a:normAutofit/>
          </a:bodyPr>
          <a:lstStyle/>
          <a:p>
            <a:pPr marL="0" indent="0">
              <a:buNone/>
            </a:pPr>
            <a:r>
              <a:rPr lang="en-US" sz="2400" dirty="0"/>
              <a:t>2</a:t>
            </a:r>
            <a:r>
              <a:rPr lang="en-US" sz="2400" i="0" dirty="0">
                <a:effectLst/>
              </a:rPr>
              <a:t> What error occurs when you execute the following Python code snippet?</a:t>
            </a:r>
          </a:p>
          <a:p>
            <a:pPr marL="0" indent="0">
              <a:buNone/>
            </a:pPr>
            <a:endParaRPr lang="en-US" sz="2400" i="0" dirty="0">
              <a:effectLst/>
            </a:endParaRPr>
          </a:p>
          <a:p>
            <a:pPr marL="0" indent="0">
              <a:buNone/>
            </a:pPr>
            <a:r>
              <a:rPr lang="en-US" sz="2400" i="0" dirty="0">
                <a:effectLst/>
              </a:rPr>
              <a:t>apple = mango</a:t>
            </a:r>
          </a:p>
          <a:p>
            <a:pPr marL="0" indent="0">
              <a:buNone/>
            </a:pPr>
            <a:endParaRPr lang="en-US" sz="2400" i="0" dirty="0">
              <a:effectLst/>
            </a:endParaRPr>
          </a:p>
          <a:p>
            <a:pPr marL="0" indent="0">
              <a:buNone/>
            </a:pPr>
            <a:r>
              <a:rPr lang="en-US" sz="2400" i="0" dirty="0">
                <a:effectLst/>
              </a:rPr>
              <a:t>a) </a:t>
            </a:r>
            <a:r>
              <a:rPr lang="en-US" sz="2400" i="0" dirty="0" err="1">
                <a:effectLst/>
              </a:rPr>
              <a:t>SyntaxError</a:t>
            </a:r>
            <a:endParaRPr lang="en-US" sz="2400" i="0" dirty="0">
              <a:effectLst/>
            </a:endParaRPr>
          </a:p>
          <a:p>
            <a:pPr marL="0" indent="0">
              <a:buNone/>
            </a:pPr>
            <a:r>
              <a:rPr lang="en-US" sz="2400" i="0" dirty="0">
                <a:effectLst/>
              </a:rPr>
              <a:t>b) </a:t>
            </a:r>
            <a:r>
              <a:rPr lang="en-US" sz="2400" i="0" dirty="0" err="1">
                <a:effectLst/>
              </a:rPr>
              <a:t>NameError</a:t>
            </a:r>
            <a:r>
              <a:rPr lang="en-US" sz="2400" i="0" dirty="0">
                <a:effectLst/>
              </a:rPr>
              <a:t> </a:t>
            </a:r>
          </a:p>
          <a:p>
            <a:pPr marL="0" indent="0">
              <a:buNone/>
            </a:pPr>
            <a:r>
              <a:rPr lang="en-US" sz="2400" i="0" dirty="0">
                <a:effectLst/>
              </a:rPr>
              <a:t>c) </a:t>
            </a:r>
            <a:r>
              <a:rPr lang="en-US" sz="2400" i="0" dirty="0" err="1">
                <a:effectLst/>
              </a:rPr>
              <a:t>ValueError</a:t>
            </a:r>
            <a:endParaRPr lang="en-US" sz="2400" i="0" dirty="0">
              <a:effectLst/>
            </a:endParaRPr>
          </a:p>
          <a:p>
            <a:pPr marL="0" indent="0">
              <a:buNone/>
            </a:pPr>
            <a:r>
              <a:rPr lang="en-US" sz="2400" i="0" dirty="0">
                <a:effectLst/>
              </a:rPr>
              <a:t>d) </a:t>
            </a:r>
            <a:r>
              <a:rPr lang="en-US" sz="2400" i="0" dirty="0" err="1">
                <a:effectLst/>
              </a:rPr>
              <a:t>TypeError</a:t>
            </a:r>
            <a:endParaRPr lang="en-US" sz="2400" i="0" dirty="0">
              <a:effectLst/>
            </a:endParaRPr>
          </a:p>
        </p:txBody>
      </p:sp>
    </p:spTree>
    <p:extLst>
      <p:ext uri="{BB962C8B-B14F-4D97-AF65-F5344CB8AC3E}">
        <p14:creationId xmlns:p14="http://schemas.microsoft.com/office/powerpoint/2010/main" xmlns="" val="26838199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Quiz Time:</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749423" y="1046783"/>
            <a:ext cx="10515600" cy="4464422"/>
          </a:xfrm>
        </p:spPr>
        <p:txBody>
          <a:bodyPr>
            <a:normAutofit/>
          </a:bodyPr>
          <a:lstStyle/>
          <a:p>
            <a:pPr marL="0" indent="0">
              <a:buNone/>
            </a:pPr>
            <a:r>
              <a:rPr lang="en-US" sz="2400" dirty="0"/>
              <a:t>3. What will be the output of the following Python code?</a:t>
            </a:r>
          </a:p>
          <a:p>
            <a:pPr marL="0" indent="0">
              <a:buNone/>
            </a:pPr>
            <a:endParaRPr lang="en-US" sz="2400" dirty="0"/>
          </a:p>
          <a:p>
            <a:pPr marL="0" indent="0">
              <a:buNone/>
            </a:pPr>
            <a:r>
              <a:rPr lang="en-US" sz="2400" dirty="0"/>
              <a:t>if (9 &lt; 0) and (0 &lt; -9):</a:t>
            </a:r>
          </a:p>
          <a:p>
            <a:pPr marL="0" indent="0">
              <a:buNone/>
            </a:pPr>
            <a:r>
              <a:rPr lang="en-US" sz="2400" dirty="0"/>
              <a:t>    print("hello")</a:t>
            </a:r>
          </a:p>
          <a:p>
            <a:pPr marL="0" indent="0">
              <a:buNone/>
            </a:pPr>
            <a:r>
              <a:rPr lang="en-US" sz="2400" dirty="0" err="1"/>
              <a:t>elif</a:t>
            </a:r>
            <a:r>
              <a:rPr lang="en-US" sz="2400" dirty="0"/>
              <a:t> (9 &gt; 0) or False:</a:t>
            </a:r>
          </a:p>
          <a:p>
            <a:pPr marL="0" indent="0">
              <a:buNone/>
            </a:pPr>
            <a:r>
              <a:rPr lang="en-US" sz="2400" dirty="0"/>
              <a:t>    print("good")</a:t>
            </a:r>
          </a:p>
          <a:p>
            <a:pPr marL="0" indent="0">
              <a:buNone/>
            </a:pPr>
            <a:r>
              <a:rPr lang="en-US" sz="2400" dirty="0"/>
              <a:t>else:</a:t>
            </a:r>
          </a:p>
          <a:p>
            <a:pPr marL="0" indent="0">
              <a:buNone/>
            </a:pPr>
            <a:r>
              <a:rPr lang="en-US" sz="2400" dirty="0"/>
              <a:t>    print("bad")</a:t>
            </a:r>
          </a:p>
        </p:txBody>
      </p:sp>
    </p:spTree>
    <p:extLst>
      <p:ext uri="{BB962C8B-B14F-4D97-AF65-F5344CB8AC3E}">
        <p14:creationId xmlns:p14="http://schemas.microsoft.com/office/powerpoint/2010/main" xmlns="" val="37457901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Quiz Time:</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4303057"/>
          </a:xfrm>
        </p:spPr>
        <p:txBody>
          <a:bodyPr>
            <a:noAutofit/>
          </a:bodyPr>
          <a:lstStyle/>
          <a:p>
            <a:pPr marL="0" indent="0">
              <a:buNone/>
            </a:pPr>
            <a:r>
              <a:rPr lang="en-US" sz="2400" dirty="0"/>
              <a:t>4. What will be the output of the following Python code?</a:t>
            </a:r>
          </a:p>
          <a:p>
            <a:pPr marL="0" indent="0">
              <a:buNone/>
            </a:pPr>
            <a:endParaRPr lang="en-US" sz="2400" dirty="0"/>
          </a:p>
          <a:p>
            <a:pPr marL="0" indent="0">
              <a:buNone/>
            </a:pPr>
            <a:r>
              <a:rPr lang="en-US" sz="2400" dirty="0" err="1"/>
              <a:t>i</a:t>
            </a:r>
            <a:r>
              <a:rPr lang="en-US" sz="2400" dirty="0"/>
              <a:t> = 1</a:t>
            </a:r>
          </a:p>
          <a:p>
            <a:pPr marL="0" indent="0">
              <a:buNone/>
            </a:pPr>
            <a:r>
              <a:rPr lang="en-US" sz="2400" dirty="0"/>
              <a:t>while True:</a:t>
            </a:r>
          </a:p>
          <a:p>
            <a:pPr marL="0" indent="0">
              <a:buNone/>
            </a:pPr>
            <a:r>
              <a:rPr lang="en-US" sz="2400" dirty="0"/>
              <a:t>    if </a:t>
            </a:r>
            <a:r>
              <a:rPr lang="en-US" sz="2400" dirty="0" err="1"/>
              <a:t>i</a:t>
            </a:r>
            <a:r>
              <a:rPr lang="en-US" sz="2400" dirty="0"/>
              <a:t> % 3 == 0:</a:t>
            </a:r>
          </a:p>
          <a:p>
            <a:pPr marL="0" indent="0">
              <a:buNone/>
            </a:pPr>
            <a:r>
              <a:rPr lang="en-US" sz="2400" dirty="0"/>
              <a:t>        break</a:t>
            </a:r>
          </a:p>
          <a:p>
            <a:pPr marL="0" indent="0">
              <a:buNone/>
            </a:pPr>
            <a:r>
              <a:rPr lang="en-US" sz="2400" dirty="0"/>
              <a:t>    print(</a:t>
            </a:r>
            <a:r>
              <a:rPr lang="en-US" sz="2400" dirty="0" err="1"/>
              <a:t>i</a:t>
            </a:r>
            <a:r>
              <a:rPr lang="en-US" sz="2400" dirty="0"/>
              <a:t>)</a:t>
            </a:r>
          </a:p>
          <a:p>
            <a:pPr marL="0" indent="0">
              <a:buNone/>
            </a:pPr>
            <a:r>
              <a:rPr lang="en-US" sz="2400" dirty="0"/>
              <a:t>    </a:t>
            </a:r>
            <a:r>
              <a:rPr lang="en-US" sz="2400" dirty="0" err="1"/>
              <a:t>i</a:t>
            </a:r>
            <a:r>
              <a:rPr lang="en-US" sz="2400" dirty="0"/>
              <a:t>=i+1</a:t>
            </a:r>
          </a:p>
        </p:txBody>
      </p:sp>
    </p:spTree>
    <p:extLst>
      <p:ext uri="{BB962C8B-B14F-4D97-AF65-F5344CB8AC3E}">
        <p14:creationId xmlns:p14="http://schemas.microsoft.com/office/powerpoint/2010/main" xmlns="" val="363389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IN" b="1" i="0" dirty="0">
                <a:solidFill>
                  <a:srgbClr val="423B43"/>
                </a:solidFill>
                <a:effectLst/>
              </a:rPr>
              <a:t>Compilation </a:t>
            </a:r>
          </a:p>
          <a:p>
            <a:pPr algn="just">
              <a:buFont typeface="Wingdings" panose="05000000000000000000" pitchFamily="2" charset="2"/>
              <a:buChar char="Ø"/>
            </a:pPr>
            <a:r>
              <a:rPr lang="en-US" sz="2400" b="0" i="0" dirty="0">
                <a:solidFill>
                  <a:srgbClr val="383838"/>
                </a:solidFill>
                <a:effectLst/>
              </a:rPr>
              <a:t>Once preprocessing is done, the compiler receives the modified source code and converts it to assembly language. This process is called compilation.</a:t>
            </a:r>
          </a:p>
          <a:p>
            <a:pPr algn="just">
              <a:buFont typeface="Wingdings" panose="05000000000000000000" pitchFamily="2" charset="2"/>
              <a:buChar char="Ø"/>
            </a:pPr>
            <a:r>
              <a:rPr lang="en-US" sz="2400" b="0" i="0" dirty="0">
                <a:solidFill>
                  <a:srgbClr val="383838"/>
                </a:solidFill>
                <a:effectLst/>
              </a:rPr>
              <a:t>Assembly language is an intermediate language between machine code and high-level language and can be understood by humans. It is highly optimized, and all the instructions, including memory locations and registers which are to be used in the program, are specified in this step</a:t>
            </a:r>
          </a:p>
          <a:p>
            <a:pPr marL="0" indent="0">
              <a:buNone/>
            </a:pPr>
            <a:endParaRPr lang="en-IN" sz="2400" i="0" dirty="0">
              <a:solidFill>
                <a:srgbClr val="423B43"/>
              </a:solidFill>
              <a:effectLst/>
            </a:endParaRPr>
          </a:p>
          <a:p>
            <a:pPr algn="l">
              <a:buFont typeface="Wingdings" panose="05000000000000000000" pitchFamily="2" charset="2"/>
              <a:buChar char="Ø"/>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0821286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Quiz Time:</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4303057"/>
          </a:xfrm>
        </p:spPr>
        <p:txBody>
          <a:bodyPr>
            <a:noAutofit/>
          </a:bodyPr>
          <a:lstStyle/>
          <a:p>
            <a:pPr marL="0" indent="0">
              <a:buNone/>
            </a:pPr>
            <a:r>
              <a:rPr lang="en-US" sz="2400" dirty="0"/>
              <a:t>5. What will be the output of the following Python code?</a:t>
            </a:r>
          </a:p>
          <a:p>
            <a:pPr marL="0" indent="0">
              <a:buNone/>
            </a:pPr>
            <a:endParaRPr lang="en-US" sz="2400" dirty="0"/>
          </a:p>
          <a:p>
            <a:pPr marL="0" indent="0">
              <a:buNone/>
            </a:pPr>
            <a:r>
              <a:rPr lang="en-US" sz="2400" dirty="0"/>
              <a:t>True = False</a:t>
            </a:r>
          </a:p>
          <a:p>
            <a:pPr marL="0" indent="0">
              <a:buNone/>
            </a:pPr>
            <a:r>
              <a:rPr lang="en-US" sz="2400" dirty="0"/>
              <a:t>while True:</a:t>
            </a:r>
          </a:p>
          <a:p>
            <a:pPr marL="0" indent="0">
              <a:buNone/>
            </a:pPr>
            <a:r>
              <a:rPr lang="en-US" sz="2400" dirty="0"/>
              <a:t>    print(True)</a:t>
            </a:r>
          </a:p>
          <a:p>
            <a:pPr marL="0" indent="0">
              <a:buNone/>
            </a:pPr>
            <a:r>
              <a:rPr lang="en-US" sz="2400" dirty="0"/>
              <a:t>    break</a:t>
            </a:r>
          </a:p>
          <a:p>
            <a:pPr marL="0" indent="0">
              <a:buNone/>
            </a:pPr>
            <a:endParaRPr lang="en-US" sz="2400" dirty="0"/>
          </a:p>
        </p:txBody>
      </p:sp>
    </p:spTree>
    <p:extLst>
      <p:ext uri="{BB962C8B-B14F-4D97-AF65-F5344CB8AC3E}">
        <p14:creationId xmlns:p14="http://schemas.microsoft.com/office/powerpoint/2010/main" xmlns="" val="263816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Quiz Time:</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4303057"/>
          </a:xfrm>
        </p:spPr>
        <p:txBody>
          <a:bodyPr>
            <a:noAutofit/>
          </a:bodyPr>
          <a:lstStyle/>
          <a:p>
            <a:pPr marL="0" indent="0">
              <a:buNone/>
            </a:pPr>
            <a:r>
              <a:rPr lang="en-US" sz="2400" dirty="0"/>
              <a:t>6. Output of the program?</a:t>
            </a:r>
          </a:p>
          <a:p>
            <a:pPr marL="0" indent="0">
              <a:buNone/>
            </a:pPr>
            <a:r>
              <a:rPr lang="en-US" sz="2400" dirty="0"/>
              <a:t>x=3</a:t>
            </a:r>
          </a:p>
          <a:p>
            <a:pPr marL="0" indent="0">
              <a:buNone/>
            </a:pPr>
            <a:r>
              <a:rPr lang="en-US" sz="2400" dirty="0"/>
              <a:t>if x&gt;2 or x&lt;5 and x==6:</a:t>
            </a:r>
          </a:p>
          <a:p>
            <a:pPr marL="0" indent="0">
              <a:buNone/>
            </a:pPr>
            <a:r>
              <a:rPr lang="en-US" sz="2400" dirty="0"/>
              <a:t>    print("Bye")</a:t>
            </a:r>
          </a:p>
          <a:p>
            <a:pPr marL="0" indent="0">
              <a:buNone/>
            </a:pPr>
            <a:r>
              <a:rPr lang="en-US" sz="2400" dirty="0"/>
              <a:t>else:</a:t>
            </a:r>
          </a:p>
          <a:p>
            <a:pPr marL="0" indent="0">
              <a:buNone/>
            </a:pPr>
            <a:r>
              <a:rPr lang="en-US" sz="2400" dirty="0"/>
              <a:t>    print("Thankyou")</a:t>
            </a:r>
          </a:p>
        </p:txBody>
      </p:sp>
    </p:spTree>
    <p:extLst>
      <p:ext uri="{BB962C8B-B14F-4D97-AF65-F5344CB8AC3E}">
        <p14:creationId xmlns:p14="http://schemas.microsoft.com/office/powerpoint/2010/main" xmlns="" val="1858618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Quiz Time:</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4303057"/>
          </a:xfrm>
        </p:spPr>
        <p:txBody>
          <a:bodyPr>
            <a:noAutofit/>
          </a:bodyPr>
          <a:lstStyle/>
          <a:p>
            <a:pPr marL="0" indent="0">
              <a:buNone/>
            </a:pPr>
            <a:r>
              <a:rPr lang="en-US" sz="2400" dirty="0"/>
              <a:t>7. Which of these in not a core data type?</a:t>
            </a:r>
          </a:p>
          <a:p>
            <a:pPr marL="0" indent="0">
              <a:buNone/>
            </a:pPr>
            <a:r>
              <a:rPr lang="en-US" sz="2400" dirty="0"/>
              <a:t>a) Lists</a:t>
            </a:r>
          </a:p>
          <a:p>
            <a:pPr marL="0" indent="0">
              <a:buNone/>
            </a:pPr>
            <a:r>
              <a:rPr lang="en-US" sz="2400" dirty="0"/>
              <a:t>b) Dictionary</a:t>
            </a:r>
          </a:p>
          <a:p>
            <a:pPr marL="0" indent="0">
              <a:buNone/>
            </a:pPr>
            <a:r>
              <a:rPr lang="en-US" sz="2400" dirty="0"/>
              <a:t>c) Tuples</a:t>
            </a:r>
          </a:p>
          <a:p>
            <a:pPr marL="0" indent="0">
              <a:buNone/>
            </a:pPr>
            <a:r>
              <a:rPr lang="en-US" sz="2400" dirty="0"/>
              <a:t>d) Class </a:t>
            </a:r>
          </a:p>
        </p:txBody>
      </p:sp>
    </p:spTree>
    <p:extLst>
      <p:ext uri="{BB962C8B-B14F-4D97-AF65-F5344CB8AC3E}">
        <p14:creationId xmlns:p14="http://schemas.microsoft.com/office/powerpoint/2010/main" xmlns="" val="33981305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05467"/>
            <a:ext cx="10515600" cy="1167840"/>
          </a:xfrm>
        </p:spPr>
        <p:txBody>
          <a:bodyPr>
            <a:normAutofit fontScale="90000"/>
          </a:bodyPr>
          <a:lstStyle/>
          <a:p>
            <a:r>
              <a:rPr lang="en-IN" sz="3600" b="1" i="0" dirty="0">
                <a:effectLst/>
                <a:latin typeface="+mn-lt"/>
              </a:rPr>
              <a:t>Print Pattern in Python using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779929"/>
            <a:ext cx="10515600" cy="5903259"/>
          </a:xfrm>
        </p:spPr>
        <p:txBody>
          <a:bodyPr>
            <a:normAutofit fontScale="25000" lnSpcReduction="20000"/>
          </a:bodyPr>
          <a:lstStyle/>
          <a:p>
            <a:pPr marL="0" indent="0">
              <a:buNone/>
            </a:pPr>
            <a:r>
              <a:rPr lang="en-IN" b="1" dirty="0"/>
              <a:t>:</a:t>
            </a:r>
          </a:p>
          <a:p>
            <a:pPr marL="0" indent="0">
              <a:buNone/>
            </a:pPr>
            <a:r>
              <a:rPr lang="en-US" sz="5500" b="1" dirty="0"/>
              <a:t>1.Decide the number of rows and columns</a:t>
            </a:r>
          </a:p>
          <a:p>
            <a:pPr marL="0" indent="0">
              <a:buNone/>
            </a:pPr>
            <a:r>
              <a:rPr lang="en-US" sz="5500" b="1" dirty="0"/>
              <a:t>There is a typical structure to print any pattern, i.e., the number of rows and columns. We need to use two loops to print any pattern, i.e., use nested loops.</a:t>
            </a:r>
          </a:p>
          <a:p>
            <a:pPr marL="0" indent="0">
              <a:buNone/>
            </a:pPr>
            <a:endParaRPr lang="en-US" sz="5500" b="1" dirty="0"/>
          </a:p>
          <a:p>
            <a:pPr marL="0" indent="0">
              <a:buNone/>
            </a:pPr>
            <a:r>
              <a:rPr lang="en-US" sz="5500" b="1" dirty="0"/>
              <a:t>The outer loop tells us the number of rows, and the inner loop tells us the column needed to print the pattern.</a:t>
            </a:r>
          </a:p>
          <a:p>
            <a:pPr marL="0" indent="0">
              <a:buNone/>
            </a:pPr>
            <a:endParaRPr lang="en-US" sz="5500" b="1" dirty="0"/>
          </a:p>
          <a:p>
            <a:pPr marL="0" indent="0">
              <a:buNone/>
            </a:pPr>
            <a:r>
              <a:rPr lang="en-US" sz="5500" b="1" dirty="0"/>
              <a:t>Accept the number of rows from a user using the input() function to decide the size of a pattern.</a:t>
            </a:r>
          </a:p>
          <a:p>
            <a:pPr marL="0" indent="0">
              <a:buNone/>
            </a:pPr>
            <a:endParaRPr lang="en-US" sz="5500" b="1" dirty="0"/>
          </a:p>
          <a:p>
            <a:pPr marL="0" indent="0">
              <a:buNone/>
            </a:pPr>
            <a:r>
              <a:rPr lang="en-US" sz="5500" b="1" dirty="0"/>
              <a:t>2.Iterate rows</a:t>
            </a:r>
          </a:p>
          <a:p>
            <a:pPr marL="0" indent="0">
              <a:buNone/>
            </a:pPr>
            <a:r>
              <a:rPr lang="en-US" sz="5500" b="1" dirty="0"/>
              <a:t>Next, write an outer loop to Iterate the number of rows using a for loop and range() function.</a:t>
            </a:r>
          </a:p>
          <a:p>
            <a:pPr marL="0" indent="0">
              <a:buNone/>
            </a:pPr>
            <a:endParaRPr lang="en-US" sz="5500" b="1" dirty="0"/>
          </a:p>
          <a:p>
            <a:pPr marL="0" indent="0">
              <a:buNone/>
            </a:pPr>
            <a:r>
              <a:rPr lang="en-US" sz="5500" b="1" dirty="0"/>
              <a:t>3.Iterate columns</a:t>
            </a:r>
          </a:p>
          <a:p>
            <a:pPr marL="0" indent="0">
              <a:buNone/>
            </a:pPr>
            <a:r>
              <a:rPr lang="en-US" sz="5500" b="1" dirty="0"/>
              <a:t>Next, write the inner loop or nested loop to handle the number of columns. The internal loop iteration depends on the values of the outer loop.</a:t>
            </a:r>
          </a:p>
          <a:p>
            <a:pPr marL="0" indent="0">
              <a:buNone/>
            </a:pPr>
            <a:endParaRPr lang="en-US" sz="5500" b="1" dirty="0"/>
          </a:p>
          <a:p>
            <a:pPr marL="0" indent="0">
              <a:buNone/>
            </a:pPr>
            <a:r>
              <a:rPr lang="en-US" sz="5500" b="1" dirty="0"/>
              <a:t>4.Print star or number</a:t>
            </a:r>
          </a:p>
          <a:p>
            <a:pPr marL="0" indent="0">
              <a:buNone/>
            </a:pPr>
            <a:r>
              <a:rPr lang="en-US" sz="5500" b="1" dirty="0"/>
              <a:t>Use the print() function in each iteration of nested for loop to display the symbol or number of a pattern (like a star (asterisk *) or number).</a:t>
            </a:r>
          </a:p>
          <a:p>
            <a:pPr marL="0" indent="0">
              <a:buNone/>
            </a:pPr>
            <a:endParaRPr lang="en-US" sz="5500" b="1" dirty="0"/>
          </a:p>
          <a:p>
            <a:pPr marL="0" indent="0">
              <a:buNone/>
            </a:pPr>
            <a:r>
              <a:rPr lang="en-US" sz="5500" b="1" dirty="0"/>
              <a:t>5.Add new line after each iteration of outer loop</a:t>
            </a:r>
          </a:p>
          <a:p>
            <a:pPr marL="0" indent="0">
              <a:buNone/>
            </a:pPr>
            <a:r>
              <a:rPr lang="en-US" sz="5500" b="1" dirty="0"/>
              <a:t>Add a new line using the print() function after each iteration of the outer loop so that the pattern display appropriately</a:t>
            </a:r>
            <a:endParaRPr lang="en-IN" sz="5500" b="1" dirty="0"/>
          </a:p>
          <a:p>
            <a:pPr marL="0" indent="0">
              <a:buNone/>
            </a:pPr>
            <a:endParaRPr lang="en-IN" sz="3800" dirty="0">
              <a:latin typeface="Bell MT" panose="02020503060305020303" pitchFamily="18" charset="0"/>
            </a:endParaRPr>
          </a:p>
        </p:txBody>
      </p:sp>
    </p:spTree>
    <p:extLst>
      <p:ext uri="{BB962C8B-B14F-4D97-AF65-F5344CB8AC3E}">
        <p14:creationId xmlns:p14="http://schemas.microsoft.com/office/powerpoint/2010/main" xmlns="" val="33911946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05467"/>
            <a:ext cx="10515600" cy="1167840"/>
          </a:xfrm>
        </p:spPr>
        <p:txBody>
          <a:bodyPr>
            <a:normAutofit fontScale="90000"/>
          </a:bodyPr>
          <a:lstStyle/>
          <a:p>
            <a:r>
              <a:rPr lang="en-IN" sz="3600" b="1" i="0" dirty="0">
                <a:effectLst/>
                <a:latin typeface="+mn-lt"/>
              </a:rPr>
              <a:t>Print Pattern in Python using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779929"/>
            <a:ext cx="10515600" cy="5903259"/>
          </a:xfrm>
        </p:spPr>
        <p:txBody>
          <a:bodyPr>
            <a:normAutofit/>
          </a:bodyPr>
          <a:lstStyle/>
          <a:p>
            <a:pPr marL="0" indent="0">
              <a:buNone/>
            </a:pPr>
            <a:endParaRPr lang="en-IN" b="1" dirty="0"/>
          </a:p>
          <a:p>
            <a:pPr marL="0" indent="0">
              <a:buNone/>
            </a:pPr>
            <a:endParaRPr lang="en-IN" sz="3800" dirty="0">
              <a:latin typeface="Bell MT" panose="02020503060305020303" pitchFamily="18" charset="0"/>
            </a:endParaRPr>
          </a:p>
        </p:txBody>
      </p:sp>
      <p:pic>
        <p:nvPicPr>
          <p:cNvPr id="5" name="Picture 4">
            <a:extLst>
              <a:ext uri="{FF2B5EF4-FFF2-40B4-BE49-F238E27FC236}">
                <a16:creationId xmlns:a16="http://schemas.microsoft.com/office/drawing/2014/main" xmlns="" id="{88F1E8D1-7F50-C133-50DE-F307C28F8322}"/>
              </a:ext>
            </a:extLst>
          </p:cNvPr>
          <p:cNvPicPr>
            <a:picLocks noChangeAspect="1"/>
          </p:cNvPicPr>
          <p:nvPr/>
        </p:nvPicPr>
        <p:blipFill>
          <a:blip r:embed="rId2"/>
          <a:stretch>
            <a:fillRect/>
          </a:stretch>
        </p:blipFill>
        <p:spPr>
          <a:xfrm>
            <a:off x="2533735" y="1222578"/>
            <a:ext cx="6801799" cy="5229955"/>
          </a:xfrm>
          <a:prstGeom prst="rect">
            <a:avLst/>
          </a:prstGeom>
        </p:spPr>
      </p:pic>
    </p:spTree>
    <p:extLst>
      <p:ext uri="{BB962C8B-B14F-4D97-AF65-F5344CB8AC3E}">
        <p14:creationId xmlns:p14="http://schemas.microsoft.com/office/powerpoint/2010/main" xmlns="" val="1482377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405467"/>
            <a:ext cx="10515600" cy="1167840"/>
          </a:xfrm>
        </p:spPr>
        <p:txBody>
          <a:bodyPr>
            <a:normAutofit fontScale="90000"/>
          </a:bodyPr>
          <a:lstStyle/>
          <a:p>
            <a:r>
              <a:rPr lang="en-IN" sz="3600" b="1" i="0" dirty="0">
                <a:effectLst/>
                <a:latin typeface="+mn-lt"/>
              </a:rPr>
              <a:t>The while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a:bodyPr>
          <a:lstStyle/>
          <a:p>
            <a:pPr>
              <a:buFont typeface="Wingdings" panose="05000000000000000000" pitchFamily="2" charset="2"/>
              <a:buChar char="Ø"/>
            </a:pPr>
            <a:r>
              <a:rPr lang="en-US" sz="2400" dirty="0">
                <a:solidFill>
                  <a:srgbClr val="3D3D4E"/>
                </a:solidFill>
              </a:rPr>
              <a:t>The while loop keeps iterating over a certain set of operations as long as a certain condition holds True.</a:t>
            </a:r>
          </a:p>
          <a:p>
            <a:pPr>
              <a:buFont typeface="Wingdings" panose="05000000000000000000" pitchFamily="2" charset="2"/>
              <a:buChar char="Ø"/>
            </a:pPr>
            <a:endParaRPr lang="en-US" sz="2400" dirty="0">
              <a:solidFill>
                <a:srgbClr val="3D3D4E"/>
              </a:solidFill>
            </a:endParaRPr>
          </a:p>
          <a:p>
            <a:pPr>
              <a:buFont typeface="Wingdings" panose="05000000000000000000" pitchFamily="2" charset="2"/>
              <a:buChar char="Ø"/>
            </a:pPr>
            <a:r>
              <a:rPr lang="en-US" sz="2400" dirty="0">
                <a:solidFill>
                  <a:srgbClr val="3D3D4E"/>
                </a:solidFill>
              </a:rPr>
              <a:t>It operates using the following logic-</a:t>
            </a:r>
          </a:p>
          <a:p>
            <a:pPr>
              <a:buFont typeface="Wingdings" panose="05000000000000000000" pitchFamily="2" charset="2"/>
              <a:buChar char="Ø"/>
            </a:pPr>
            <a:endParaRPr lang="en-US" sz="2400" dirty="0">
              <a:solidFill>
                <a:srgbClr val="3D3D4E"/>
              </a:solidFill>
            </a:endParaRPr>
          </a:p>
          <a:p>
            <a:pPr marL="0" indent="0">
              <a:buNone/>
            </a:pPr>
            <a:r>
              <a:rPr lang="en-US" sz="2400" dirty="0">
                <a:solidFill>
                  <a:srgbClr val="3D3D4E"/>
                </a:solidFill>
                <a:latin typeface="Bell MT" panose="02020503060305020303" pitchFamily="18" charset="0"/>
              </a:rPr>
              <a:t>While this condition is true, keep the loop running.</a:t>
            </a:r>
            <a:endParaRPr lang="en-IN" sz="3800" dirty="0">
              <a:latin typeface="Bell MT" panose="02020503060305020303" pitchFamily="18" charset="0"/>
            </a:endParaRPr>
          </a:p>
        </p:txBody>
      </p:sp>
    </p:spTree>
    <p:extLst>
      <p:ext uri="{BB962C8B-B14F-4D97-AF65-F5344CB8AC3E}">
        <p14:creationId xmlns:p14="http://schemas.microsoft.com/office/powerpoint/2010/main" xmlns="" val="9424480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while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3724836"/>
          </a:xfrm>
        </p:spPr>
        <p:txBody>
          <a:bodyPr>
            <a:normAutofit/>
          </a:bodyPr>
          <a:lstStyle/>
          <a:p>
            <a:pPr marL="0" indent="0">
              <a:buNone/>
            </a:pPr>
            <a:r>
              <a:rPr lang="en-IN" b="1" i="0" dirty="0">
                <a:effectLst/>
              </a:rPr>
              <a:t>Structure</a:t>
            </a:r>
          </a:p>
          <a:p>
            <a:pPr marL="0" indent="0">
              <a:buNone/>
            </a:pPr>
            <a:r>
              <a:rPr lang="en-US" sz="2400" dirty="0"/>
              <a:t>In a for loop, the number of iterations is fixed since we know the size of the sequence.</a:t>
            </a:r>
          </a:p>
          <a:p>
            <a:pPr marL="0" indent="0">
              <a:buNone/>
            </a:pPr>
            <a:endParaRPr lang="en-US" sz="2400" dirty="0"/>
          </a:p>
          <a:p>
            <a:pPr marL="0" indent="0">
              <a:buNone/>
            </a:pPr>
            <a:r>
              <a:rPr lang="en-US" sz="2400" dirty="0"/>
              <a:t>On the other hand, a while loop is not always restricted to a fixed range. Its execution is based solely on the condition associated with it.</a:t>
            </a:r>
            <a:endParaRPr lang="en-IN" b="1" i="0" dirty="0">
              <a:effectLst/>
            </a:endParaRPr>
          </a:p>
          <a:p>
            <a:pPr marL="0" indent="0">
              <a:buNone/>
            </a:pPr>
            <a:endParaRPr lang="en-IN" sz="3800" dirty="0"/>
          </a:p>
        </p:txBody>
      </p:sp>
      <p:pic>
        <p:nvPicPr>
          <p:cNvPr id="6" name="Picture 5">
            <a:extLst>
              <a:ext uri="{FF2B5EF4-FFF2-40B4-BE49-F238E27FC236}">
                <a16:creationId xmlns:a16="http://schemas.microsoft.com/office/drawing/2014/main" xmlns="" id="{6F58A62E-C6FB-71DE-E842-77310C7873B8}"/>
              </a:ext>
            </a:extLst>
          </p:cNvPr>
          <p:cNvPicPr>
            <a:picLocks noChangeAspect="1"/>
          </p:cNvPicPr>
          <p:nvPr/>
        </p:nvPicPr>
        <p:blipFill>
          <a:blip r:embed="rId2"/>
          <a:stretch>
            <a:fillRect/>
          </a:stretch>
        </p:blipFill>
        <p:spPr>
          <a:xfrm>
            <a:off x="4576550" y="3820749"/>
            <a:ext cx="3222744" cy="2677201"/>
          </a:xfrm>
          <a:prstGeom prst="rect">
            <a:avLst/>
          </a:prstGeom>
        </p:spPr>
      </p:pic>
    </p:spTree>
    <p:extLst>
      <p:ext uri="{BB962C8B-B14F-4D97-AF65-F5344CB8AC3E}">
        <p14:creationId xmlns:p14="http://schemas.microsoft.com/office/powerpoint/2010/main" xmlns="" val="160403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while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029199"/>
          </a:xfrm>
        </p:spPr>
        <p:txBody>
          <a:bodyPr>
            <a:normAutofit fontScale="77500" lnSpcReduction="20000"/>
          </a:bodyPr>
          <a:lstStyle/>
          <a:p>
            <a:pPr marL="0" indent="0" algn="l">
              <a:buNone/>
            </a:pPr>
            <a:r>
              <a:rPr lang="en-US" sz="3300" b="1" i="0" dirty="0">
                <a:effectLst/>
              </a:rPr>
              <a:t>Assignment</a:t>
            </a:r>
          </a:p>
          <a:p>
            <a:pPr marL="0" indent="0" algn="l">
              <a:buNone/>
            </a:pPr>
            <a:r>
              <a:rPr lang="en-US" i="0" dirty="0">
                <a:effectLst/>
              </a:rPr>
              <a:t>Use while loop to finds out the maximum power of n before the value exceeds 1000:</a:t>
            </a:r>
          </a:p>
          <a:p>
            <a:pPr marL="0" indent="0" algn="l">
              <a:buNone/>
            </a:pPr>
            <a:endParaRPr lang="en-US" i="0" dirty="0">
              <a:effectLst/>
            </a:endParaRPr>
          </a:p>
          <a:p>
            <a:pPr marL="0" indent="0" algn="l">
              <a:buNone/>
            </a:pPr>
            <a:r>
              <a:rPr lang="en-US" sz="3100" dirty="0">
                <a:latin typeface="Bell MT" panose="02020503060305020303" pitchFamily="18" charset="0"/>
              </a:rPr>
              <a:t>n = 2  # Could be any number</a:t>
            </a:r>
          </a:p>
          <a:p>
            <a:pPr marL="0" indent="0" algn="l">
              <a:buNone/>
            </a:pPr>
            <a:r>
              <a:rPr lang="en-US" sz="3100" dirty="0">
                <a:latin typeface="Bell MT" panose="02020503060305020303" pitchFamily="18" charset="0"/>
              </a:rPr>
              <a:t>power = 0</a:t>
            </a:r>
          </a:p>
          <a:p>
            <a:pPr marL="0" indent="0" algn="l">
              <a:buNone/>
            </a:pPr>
            <a:r>
              <a:rPr lang="en-US" sz="3100" dirty="0" err="1">
                <a:latin typeface="Bell MT" panose="02020503060305020303" pitchFamily="18" charset="0"/>
              </a:rPr>
              <a:t>val</a:t>
            </a:r>
            <a:r>
              <a:rPr lang="en-US" sz="3100" dirty="0">
                <a:latin typeface="Bell MT" panose="02020503060305020303" pitchFamily="18" charset="0"/>
              </a:rPr>
              <a:t> = n</a:t>
            </a:r>
          </a:p>
          <a:p>
            <a:pPr marL="0" indent="0" algn="l">
              <a:buNone/>
            </a:pPr>
            <a:r>
              <a:rPr lang="en-US" sz="3100" dirty="0">
                <a:latin typeface="Bell MT" panose="02020503060305020303" pitchFamily="18" charset="0"/>
              </a:rPr>
              <a:t>while </a:t>
            </a:r>
            <a:r>
              <a:rPr lang="en-US" sz="3100" dirty="0" err="1">
                <a:latin typeface="Bell MT" panose="02020503060305020303" pitchFamily="18" charset="0"/>
              </a:rPr>
              <a:t>val</a:t>
            </a:r>
            <a:r>
              <a:rPr lang="en-US" sz="3100" dirty="0">
                <a:latin typeface="Bell MT" panose="02020503060305020303" pitchFamily="18" charset="0"/>
              </a:rPr>
              <a:t> &lt; 1000:</a:t>
            </a:r>
          </a:p>
          <a:p>
            <a:pPr marL="0" indent="0" algn="l">
              <a:buNone/>
            </a:pPr>
            <a:r>
              <a:rPr lang="en-US" sz="3100" dirty="0">
                <a:latin typeface="Bell MT" panose="02020503060305020303" pitchFamily="18" charset="0"/>
              </a:rPr>
              <a:t>    power += 1</a:t>
            </a:r>
          </a:p>
          <a:p>
            <a:pPr marL="0" indent="0" algn="l">
              <a:buNone/>
            </a:pPr>
            <a:r>
              <a:rPr lang="en-US" sz="3100" dirty="0">
                <a:latin typeface="Bell MT" panose="02020503060305020303" pitchFamily="18" charset="0"/>
              </a:rPr>
              <a:t>    </a:t>
            </a:r>
            <a:r>
              <a:rPr lang="en-US" sz="3100" dirty="0" err="1">
                <a:latin typeface="Bell MT" panose="02020503060305020303" pitchFamily="18" charset="0"/>
              </a:rPr>
              <a:t>val</a:t>
            </a:r>
            <a:r>
              <a:rPr lang="en-US" sz="3100" dirty="0">
                <a:latin typeface="Bell MT" panose="02020503060305020303" pitchFamily="18" charset="0"/>
              </a:rPr>
              <a:t> *= n</a:t>
            </a:r>
          </a:p>
          <a:p>
            <a:pPr marL="0" indent="0" algn="l">
              <a:buNone/>
            </a:pPr>
            <a:r>
              <a:rPr lang="en-US" sz="3100" dirty="0">
                <a:latin typeface="Bell MT" panose="02020503060305020303" pitchFamily="18" charset="0"/>
              </a:rPr>
              <a:t>print(power)</a:t>
            </a:r>
          </a:p>
          <a:p>
            <a:pPr marL="0" indent="0" algn="l">
              <a:buNone/>
            </a:pPr>
            <a:endParaRPr lang="en-US" dirty="0">
              <a:latin typeface="Bell MT" panose="02020503060305020303" pitchFamily="18" charset="0"/>
            </a:endParaRPr>
          </a:p>
          <a:p>
            <a:pPr marL="0" indent="0">
              <a:buNone/>
            </a:pPr>
            <a:r>
              <a:rPr lang="en-US" dirty="0"/>
              <a:t>In each iteration, we update </a:t>
            </a:r>
            <a:r>
              <a:rPr lang="en-US" dirty="0" err="1"/>
              <a:t>val</a:t>
            </a:r>
            <a:r>
              <a:rPr lang="en-US" dirty="0"/>
              <a:t> and check if its value is less than 1000. The value of power tells us the maximum power n can have before it becomes greater than or equal to 1000. Think of it as a counter.</a:t>
            </a:r>
            <a:endParaRPr lang="en-IN" dirty="0"/>
          </a:p>
        </p:txBody>
      </p:sp>
    </p:spTree>
    <p:extLst>
      <p:ext uri="{BB962C8B-B14F-4D97-AF65-F5344CB8AC3E}">
        <p14:creationId xmlns:p14="http://schemas.microsoft.com/office/powerpoint/2010/main" xmlns="" val="2812316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The while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029199"/>
          </a:xfrm>
        </p:spPr>
        <p:txBody>
          <a:bodyPr>
            <a:normAutofit fontScale="70000" lnSpcReduction="20000"/>
          </a:bodyPr>
          <a:lstStyle/>
          <a:p>
            <a:pPr marL="0" indent="0" algn="l">
              <a:buNone/>
            </a:pPr>
            <a:r>
              <a:rPr lang="en-US" sz="3400" i="0" dirty="0">
                <a:effectLst/>
              </a:rPr>
              <a:t>We can also use while loops with data structures, especially in cases where the length of data structure changes during iterations.</a:t>
            </a:r>
          </a:p>
          <a:p>
            <a:pPr marL="0" indent="0" algn="l">
              <a:buNone/>
            </a:pPr>
            <a:r>
              <a:rPr lang="en-US" sz="3400" i="0" dirty="0">
                <a:effectLst/>
              </a:rPr>
              <a:t>The following loop computes the sum of the first and the last digits of any integer:</a:t>
            </a:r>
          </a:p>
          <a:p>
            <a:pPr marL="0" indent="0" algn="l">
              <a:buNone/>
            </a:pPr>
            <a:endParaRPr lang="en-US" sz="3400" dirty="0"/>
          </a:p>
          <a:p>
            <a:pPr marL="0" indent="0" algn="l">
              <a:buNone/>
            </a:pPr>
            <a:r>
              <a:rPr lang="en-US" sz="3400" i="0" dirty="0">
                <a:effectLst/>
                <a:latin typeface="Bell MT" panose="02020503060305020303" pitchFamily="18" charset="0"/>
              </a:rPr>
              <a:t>n = 249</a:t>
            </a:r>
          </a:p>
          <a:p>
            <a:pPr marL="0" indent="0" algn="l">
              <a:buNone/>
            </a:pPr>
            <a:r>
              <a:rPr lang="en-US" sz="3400" i="0" dirty="0">
                <a:effectLst/>
                <a:latin typeface="Bell MT" panose="02020503060305020303" pitchFamily="18" charset="0"/>
              </a:rPr>
              <a:t>last = n % 10  # Finding the last number is easy</a:t>
            </a:r>
          </a:p>
          <a:p>
            <a:pPr marL="0" indent="0" algn="l">
              <a:buNone/>
            </a:pPr>
            <a:endParaRPr lang="en-US" sz="3400" i="0" dirty="0">
              <a:effectLst/>
              <a:latin typeface="Bell MT" panose="02020503060305020303" pitchFamily="18" charset="0"/>
            </a:endParaRPr>
          </a:p>
          <a:p>
            <a:pPr marL="0" indent="0" algn="l">
              <a:buNone/>
            </a:pPr>
            <a:r>
              <a:rPr lang="en-US" sz="3400" i="0" dirty="0">
                <a:effectLst/>
                <a:latin typeface="Bell MT" panose="02020503060305020303" pitchFamily="18" charset="0"/>
              </a:rPr>
              <a:t>first = n  # Set it to `n` initially</a:t>
            </a:r>
          </a:p>
          <a:p>
            <a:pPr marL="0" indent="0" algn="l">
              <a:buNone/>
            </a:pPr>
            <a:r>
              <a:rPr lang="en-US" sz="3400" i="0" dirty="0">
                <a:effectLst/>
                <a:latin typeface="Bell MT" panose="02020503060305020303" pitchFamily="18" charset="0"/>
              </a:rPr>
              <a:t>while first &gt;= 10:</a:t>
            </a:r>
          </a:p>
          <a:p>
            <a:pPr marL="0" indent="0" algn="l">
              <a:buNone/>
            </a:pPr>
            <a:r>
              <a:rPr lang="en-US" sz="3400" i="0" dirty="0">
                <a:effectLst/>
                <a:latin typeface="Bell MT" panose="02020503060305020303" pitchFamily="18" charset="0"/>
              </a:rPr>
              <a:t>    first //= 10  # Keep dividing by 10 until the leftmost digit is reached.</a:t>
            </a:r>
          </a:p>
          <a:p>
            <a:pPr marL="0" indent="0" algn="l">
              <a:buNone/>
            </a:pPr>
            <a:endParaRPr lang="en-US" sz="3400" i="0" dirty="0">
              <a:effectLst/>
              <a:latin typeface="Bell MT" panose="02020503060305020303" pitchFamily="18" charset="0"/>
            </a:endParaRPr>
          </a:p>
          <a:p>
            <a:pPr marL="0" indent="0" algn="l">
              <a:buNone/>
            </a:pPr>
            <a:r>
              <a:rPr lang="en-US" sz="3400" i="0" dirty="0">
                <a:effectLst/>
                <a:latin typeface="Bell MT" panose="02020503060305020303" pitchFamily="18" charset="0"/>
              </a:rPr>
              <a:t>result = first + last</a:t>
            </a:r>
          </a:p>
          <a:p>
            <a:pPr marL="0" indent="0" algn="l">
              <a:buNone/>
            </a:pPr>
            <a:r>
              <a:rPr lang="en-US" sz="3400" i="0" dirty="0">
                <a:effectLst/>
                <a:latin typeface="Bell MT" panose="02020503060305020303" pitchFamily="18" charset="0"/>
              </a:rPr>
              <a:t>print(result)</a:t>
            </a:r>
          </a:p>
          <a:p>
            <a:pPr marL="0" indent="0" algn="l">
              <a:buNone/>
            </a:pPr>
            <a:endParaRPr lang="en-US" sz="3400" i="0" dirty="0">
              <a:effectLst/>
            </a:endParaRPr>
          </a:p>
        </p:txBody>
      </p:sp>
    </p:spTree>
    <p:extLst>
      <p:ext uri="{BB962C8B-B14F-4D97-AF65-F5344CB8AC3E}">
        <p14:creationId xmlns:p14="http://schemas.microsoft.com/office/powerpoint/2010/main" xmlns="" val="6212849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Caution while using while loop</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5392269"/>
          </a:xfrm>
        </p:spPr>
        <p:txBody>
          <a:bodyPr>
            <a:normAutofit fontScale="47500" lnSpcReduction="20000"/>
          </a:bodyPr>
          <a:lstStyle/>
          <a:p>
            <a:pPr marL="0" indent="0">
              <a:buNone/>
            </a:pPr>
            <a:r>
              <a:rPr lang="en-US" sz="4400" dirty="0"/>
              <a:t>Compared to for loops, we should be more careful when creating while loops. This is because a while loop has the potential to never end. This could crash a program!</a:t>
            </a:r>
          </a:p>
          <a:p>
            <a:pPr marL="0" indent="0" algn="l">
              <a:buNone/>
            </a:pPr>
            <a:endParaRPr lang="en-US" sz="4400" i="0" dirty="0">
              <a:effectLst/>
            </a:endParaRPr>
          </a:p>
          <a:p>
            <a:pPr marL="0" indent="0">
              <a:buNone/>
            </a:pPr>
            <a:r>
              <a:rPr lang="en-US" sz="4400" dirty="0"/>
              <a:t>Have a look at these simple loops:</a:t>
            </a:r>
          </a:p>
          <a:p>
            <a:pPr marL="0" indent="0" algn="l">
              <a:buNone/>
            </a:pPr>
            <a:endParaRPr lang="en-US" sz="2400" dirty="0"/>
          </a:p>
          <a:p>
            <a:pPr marL="0" indent="0" algn="l">
              <a:buNone/>
            </a:pPr>
            <a:r>
              <a:rPr lang="en-US" sz="3800" i="0" dirty="0">
                <a:effectLst/>
                <a:latin typeface="Bell MT" panose="02020503060305020303" pitchFamily="18" charset="0"/>
              </a:rPr>
              <a:t>while(True):</a:t>
            </a:r>
          </a:p>
          <a:p>
            <a:pPr marL="0" indent="0" algn="l">
              <a:buNone/>
            </a:pPr>
            <a:r>
              <a:rPr lang="en-US" sz="3800" i="0" dirty="0">
                <a:effectLst/>
                <a:latin typeface="Bell MT" panose="02020503060305020303" pitchFamily="18" charset="0"/>
              </a:rPr>
              <a:t>    print("Hello World")</a:t>
            </a:r>
          </a:p>
          <a:p>
            <a:pPr marL="0" indent="0" algn="l">
              <a:buNone/>
            </a:pPr>
            <a:endParaRPr lang="en-US" sz="3800" i="0" dirty="0">
              <a:effectLst/>
              <a:latin typeface="Bell MT" panose="02020503060305020303" pitchFamily="18" charset="0"/>
            </a:endParaRPr>
          </a:p>
          <a:p>
            <a:pPr marL="0" indent="0" algn="l">
              <a:buNone/>
            </a:pPr>
            <a:r>
              <a:rPr lang="en-US" sz="3800" i="0" dirty="0">
                <a:effectLst/>
                <a:latin typeface="Bell MT" panose="02020503060305020303" pitchFamily="18" charset="0"/>
              </a:rPr>
              <a:t>x = 1</a:t>
            </a:r>
          </a:p>
          <a:p>
            <a:pPr marL="0" indent="0" algn="l">
              <a:buNone/>
            </a:pPr>
            <a:r>
              <a:rPr lang="en-US" sz="3800" i="0" dirty="0">
                <a:effectLst/>
                <a:latin typeface="Bell MT" panose="02020503060305020303" pitchFamily="18" charset="0"/>
              </a:rPr>
              <a:t>while(x &gt; 0):</a:t>
            </a:r>
          </a:p>
          <a:p>
            <a:pPr marL="0" indent="0" algn="l">
              <a:buNone/>
            </a:pPr>
            <a:r>
              <a:rPr lang="en-US" sz="3800" i="0" dirty="0">
                <a:effectLst/>
                <a:latin typeface="Bell MT" panose="02020503060305020303" pitchFamily="18" charset="0"/>
              </a:rPr>
              <a:t>    x += 5</a:t>
            </a:r>
          </a:p>
          <a:p>
            <a:pPr marL="0" indent="0" algn="l">
              <a:buNone/>
            </a:pPr>
            <a:endParaRPr lang="en-US" sz="2400" dirty="0">
              <a:latin typeface="Bell MT" panose="02020503060305020303" pitchFamily="18" charset="0"/>
            </a:endParaRPr>
          </a:p>
          <a:p>
            <a:pPr marL="0" indent="0">
              <a:buNone/>
            </a:pPr>
            <a:r>
              <a:rPr lang="en-US" sz="4400" dirty="0"/>
              <a:t>The break, continue, and pass keywords work with while loops.</a:t>
            </a:r>
          </a:p>
          <a:p>
            <a:pPr marL="0" indent="0">
              <a:buNone/>
            </a:pPr>
            <a:endParaRPr lang="en-US" sz="4400" dirty="0"/>
          </a:p>
          <a:p>
            <a:pPr marL="0" indent="0">
              <a:buNone/>
            </a:pPr>
            <a:r>
              <a:rPr lang="en-US" sz="4400" dirty="0"/>
              <a:t>Like for loops, we can also nest while loops. Furthermore, we can nest the two types of loops with each other.</a:t>
            </a:r>
          </a:p>
          <a:p>
            <a:pPr marL="0" indent="0" algn="l">
              <a:buNone/>
            </a:pPr>
            <a:endParaRPr lang="en-US" sz="3400" i="0" dirty="0">
              <a:effectLst/>
            </a:endParaRPr>
          </a:p>
        </p:txBody>
      </p:sp>
    </p:spTree>
    <p:extLst>
      <p:ext uri="{BB962C8B-B14F-4D97-AF65-F5344CB8AC3E}">
        <p14:creationId xmlns:p14="http://schemas.microsoft.com/office/powerpoint/2010/main" xmlns="" val="365366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fontScale="92500" lnSpcReduction="20000"/>
          </a:bodyPr>
          <a:lstStyle/>
          <a:p>
            <a:pPr marL="0" indent="0">
              <a:buNone/>
            </a:pPr>
            <a:r>
              <a:rPr lang="en-IN" b="1" i="0" dirty="0">
                <a:solidFill>
                  <a:srgbClr val="423B43"/>
                </a:solidFill>
                <a:effectLst/>
              </a:rPr>
              <a:t>Assembling </a:t>
            </a:r>
          </a:p>
          <a:p>
            <a:pPr marL="0" indent="0">
              <a:buNone/>
            </a:pPr>
            <a:endParaRPr lang="en-IN" b="1" i="0" dirty="0">
              <a:solidFill>
                <a:srgbClr val="423B43"/>
              </a:solidFill>
              <a:effectLst/>
            </a:endParaRPr>
          </a:p>
          <a:p>
            <a:pPr algn="just">
              <a:buFont typeface="Wingdings" panose="05000000000000000000" pitchFamily="2" charset="2"/>
              <a:buChar char="Ø"/>
            </a:pPr>
            <a:r>
              <a:rPr lang="en-US" sz="2600" b="0" i="0" dirty="0">
                <a:solidFill>
                  <a:srgbClr val="383838"/>
                </a:solidFill>
                <a:effectLst/>
              </a:rPr>
              <a:t>After compilation, the program is converted into assembly language code. It is then processed by an assembler and is converted into machine-readable binary code. </a:t>
            </a:r>
            <a:r>
              <a:rPr lang="en-US" sz="2600" b="1" i="0" dirty="0">
                <a:solidFill>
                  <a:srgbClr val="383838"/>
                </a:solidFill>
                <a:effectLst/>
              </a:rPr>
              <a:t>The process of converting an assembly language code into machine language is called assembling</a:t>
            </a:r>
          </a:p>
          <a:p>
            <a:pPr marL="0" indent="0" algn="just">
              <a:buNone/>
            </a:pPr>
            <a:endParaRPr lang="en-US" sz="2600" b="1" i="0" dirty="0">
              <a:solidFill>
                <a:srgbClr val="383838"/>
              </a:solidFill>
              <a:effectLst/>
            </a:endParaRPr>
          </a:p>
          <a:p>
            <a:pPr marL="0" indent="0" algn="just">
              <a:buNone/>
            </a:pPr>
            <a:r>
              <a:rPr lang="en-US" sz="2600" b="1" dirty="0">
                <a:solidFill>
                  <a:srgbClr val="383838"/>
                </a:solidFill>
              </a:rPr>
              <a:t>Linking</a:t>
            </a:r>
          </a:p>
          <a:p>
            <a:pPr algn="just">
              <a:buFont typeface="Wingdings" panose="05000000000000000000" pitchFamily="2" charset="2"/>
              <a:buChar char="Ø"/>
            </a:pPr>
            <a:r>
              <a:rPr lang="en-US" sz="2600" b="0" i="0" dirty="0">
                <a:solidFill>
                  <a:srgbClr val="383838"/>
                </a:solidFill>
                <a:effectLst/>
              </a:rPr>
              <a:t>It is the last and final step in the process of compilation. A linker performs linking. The linker collects all the machine codes from different modules to be executed and merges them into a single object file. </a:t>
            </a:r>
          </a:p>
          <a:p>
            <a:pPr algn="just">
              <a:buFont typeface="Wingdings" panose="05000000000000000000" pitchFamily="2" charset="2"/>
              <a:buChar char="Ø"/>
            </a:pPr>
            <a:r>
              <a:rPr lang="en-US" sz="2600" b="0" i="0" dirty="0">
                <a:solidFill>
                  <a:srgbClr val="383838"/>
                </a:solidFill>
                <a:effectLst/>
              </a:rPr>
              <a:t>Linking is done to merge all the machine code defined in different libraries so that the program written by the user runs successfully</a:t>
            </a:r>
          </a:p>
          <a:p>
            <a:pPr marL="0" indent="0" algn="just">
              <a:buNone/>
            </a:pPr>
            <a:endParaRPr lang="en-IN" b="1" i="0" dirty="0">
              <a:solidFill>
                <a:srgbClr val="423B43"/>
              </a:solidFill>
              <a:effectLst/>
            </a:endParaRPr>
          </a:p>
          <a:p>
            <a:pPr algn="l">
              <a:buFont typeface="Wingdings" panose="05000000000000000000" pitchFamily="2" charset="2"/>
              <a:buChar char="Ø"/>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12427843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Iteration vs. Recursion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5392269"/>
          </a:xfrm>
        </p:spPr>
        <p:txBody>
          <a:bodyPr>
            <a:normAutofit/>
          </a:bodyPr>
          <a:lstStyle/>
          <a:p>
            <a:pPr>
              <a:buFont typeface="Wingdings" panose="05000000000000000000" pitchFamily="2" charset="2"/>
              <a:buChar char="Ø"/>
            </a:pPr>
            <a:r>
              <a:rPr lang="en-US" sz="2400" dirty="0"/>
              <a:t>If we observe closely, there are several similarities between iteration and recursion. In recursion, a function performs the same set of operations repeatedly but with different arguments.</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A loop does the same thing except that the value of the iterator and other variables in the loop’s body change in each iteration.</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Figuring out which approach to use is an intuitive process. Many problems can be solved through both.</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Recursion is useful when we need to divide data into different chunks. Iteration is useful for traversing data and also when we don’t want the program’s scope to change.</a:t>
            </a:r>
            <a:endParaRPr lang="en-US" sz="2400" i="0" dirty="0">
              <a:effectLst/>
            </a:endParaRPr>
          </a:p>
        </p:txBody>
      </p:sp>
    </p:spTree>
    <p:extLst>
      <p:ext uri="{BB962C8B-B14F-4D97-AF65-F5344CB8AC3E}">
        <p14:creationId xmlns:p14="http://schemas.microsoft.com/office/powerpoint/2010/main" xmlns="" val="3991285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Assignment</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5659155"/>
          </a:xfrm>
        </p:spPr>
        <p:txBody>
          <a:bodyPr>
            <a:noAutofit/>
          </a:bodyPr>
          <a:lstStyle/>
          <a:p>
            <a:pPr marL="0" indent="0">
              <a:buNone/>
            </a:pPr>
            <a:r>
              <a:rPr lang="en-US" sz="2200" i="0" dirty="0">
                <a:effectLst/>
              </a:rPr>
              <a:t>1.Find the sum of first </a:t>
            </a:r>
            <a:r>
              <a:rPr lang="en-US" sz="2200" b="1" i="0" dirty="0">
                <a:effectLst/>
              </a:rPr>
              <a:t>n </a:t>
            </a:r>
            <a:r>
              <a:rPr lang="en-US" sz="2200" dirty="0"/>
              <a:t>natural numbers using both </a:t>
            </a:r>
            <a:r>
              <a:rPr lang="en-US" sz="2200" b="1" dirty="0"/>
              <a:t>while and loop </a:t>
            </a:r>
          </a:p>
          <a:p>
            <a:pPr marL="0" indent="0">
              <a:buNone/>
            </a:pPr>
            <a:r>
              <a:rPr lang="en-US" sz="2200" dirty="0"/>
              <a:t>2.Given a number </a:t>
            </a:r>
            <a:r>
              <a:rPr lang="en-US" sz="2200" b="1" dirty="0" err="1"/>
              <a:t>n,</a:t>
            </a:r>
            <a:r>
              <a:rPr lang="en-US" sz="2200" dirty="0" err="1"/>
              <a:t>check</a:t>
            </a:r>
            <a:r>
              <a:rPr lang="en-US" sz="2200" dirty="0"/>
              <a:t> whether the number is a </a:t>
            </a:r>
            <a:r>
              <a:rPr lang="en-US" sz="2200" b="1" dirty="0"/>
              <a:t>prime</a:t>
            </a:r>
            <a:r>
              <a:rPr lang="en-US" sz="2200" dirty="0"/>
              <a:t> number of not.</a:t>
            </a:r>
          </a:p>
          <a:p>
            <a:pPr marL="0" indent="0">
              <a:buNone/>
            </a:pPr>
            <a:r>
              <a:rPr lang="en-US" sz="2200" dirty="0"/>
              <a:t>Hint: A prime number is always positive so we are checking that at</a:t>
            </a:r>
          </a:p>
          <a:p>
            <a:pPr marL="0" indent="0">
              <a:buNone/>
            </a:pPr>
            <a:r>
              <a:rPr lang="en-US" sz="2200" dirty="0"/>
              <a:t>the beginning of the program. Next, we are dividing the input number by all the numbers in</a:t>
            </a:r>
          </a:p>
          <a:p>
            <a:pPr marL="0" indent="0">
              <a:buNone/>
            </a:pPr>
            <a:r>
              <a:rPr lang="en-US" sz="2200" dirty="0"/>
              <a:t>the range of 2 to (number - 1) to see whether there are any positive divisors other than 1 and the number itself (Condition for Primality). If any divisor is found then we display, “Is</a:t>
            </a:r>
          </a:p>
          <a:p>
            <a:pPr marL="0" indent="0">
              <a:buNone/>
            </a:pPr>
            <a:r>
              <a:rPr lang="en-US" sz="2200" dirty="0"/>
              <a:t>Prime”, else we display, “Is Not Prime”.</a:t>
            </a:r>
          </a:p>
          <a:p>
            <a:pPr marL="0" indent="0">
              <a:buNone/>
            </a:pPr>
            <a:r>
              <a:rPr lang="en-US" sz="2200" dirty="0"/>
              <a:t>3. Given an Integer, Print all the Prime Numbers between 0 and that Integer.</a:t>
            </a:r>
          </a:p>
          <a:p>
            <a:pPr marL="0" indent="0">
              <a:buNone/>
            </a:pPr>
            <a:r>
              <a:rPr lang="en-US" sz="2200" dirty="0"/>
              <a:t>4. Given a </a:t>
            </a:r>
            <a:r>
              <a:rPr lang="en-US" sz="2200" dirty="0" err="1"/>
              <a:t>list,write</a:t>
            </a:r>
            <a:r>
              <a:rPr lang="en-US" sz="2200" dirty="0"/>
              <a:t> </a:t>
            </a:r>
            <a:r>
              <a:rPr lang="en-US" sz="2200" dirty="0" err="1"/>
              <a:t>check_sum</a:t>
            </a:r>
            <a:r>
              <a:rPr lang="en-US" sz="2200" dirty="0"/>
              <a:t>() function which takes in the list and returns True if the sum of two numbers in the list is zero. If no such pair exists, return False.</a:t>
            </a:r>
          </a:p>
          <a:p>
            <a:pPr marL="0" indent="0">
              <a:buNone/>
            </a:pPr>
            <a:r>
              <a:rPr lang="en-US" sz="2200" dirty="0"/>
              <a:t>5. the Fibonacci sequence is a series of numbers where every number is the sum of the two numbers before it. The first two numbers are 0 and 1.Use loop to print nth Fibonacci number.</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xmlns="" val="39272486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Assignment</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8"/>
            <a:ext cx="10515600" cy="5659155"/>
          </a:xfrm>
        </p:spPr>
        <p:txBody>
          <a:bodyPr>
            <a:noAutofit/>
          </a:bodyPr>
          <a:lstStyle/>
          <a:p>
            <a:pPr marL="0" indent="0">
              <a:buNone/>
            </a:pPr>
            <a:r>
              <a:rPr lang="en-US" sz="2200" i="0" dirty="0">
                <a:effectLst/>
              </a:rPr>
              <a:t>1.Find the sum of first </a:t>
            </a:r>
            <a:r>
              <a:rPr lang="en-US" sz="2200" b="1" i="0" dirty="0">
                <a:effectLst/>
              </a:rPr>
              <a:t>n </a:t>
            </a:r>
            <a:r>
              <a:rPr lang="en-US" sz="2200" dirty="0"/>
              <a:t>natural numbers using both </a:t>
            </a:r>
            <a:r>
              <a:rPr lang="en-US" sz="2200" b="1" dirty="0"/>
              <a:t>while and loop </a:t>
            </a:r>
          </a:p>
          <a:p>
            <a:pPr marL="0" indent="0">
              <a:buNone/>
            </a:pPr>
            <a:r>
              <a:rPr lang="en-US" sz="2200" dirty="0"/>
              <a:t>2.Given a number </a:t>
            </a:r>
            <a:r>
              <a:rPr lang="en-US" sz="2200" b="1" dirty="0" err="1"/>
              <a:t>n,</a:t>
            </a:r>
            <a:r>
              <a:rPr lang="en-US" sz="2200" dirty="0" err="1"/>
              <a:t>check</a:t>
            </a:r>
            <a:r>
              <a:rPr lang="en-US" sz="2200" dirty="0"/>
              <a:t> whether the number is a </a:t>
            </a:r>
            <a:r>
              <a:rPr lang="en-US" sz="2200" b="1" dirty="0"/>
              <a:t>prime</a:t>
            </a:r>
            <a:r>
              <a:rPr lang="en-US" sz="2200" dirty="0"/>
              <a:t> number of not.</a:t>
            </a:r>
          </a:p>
          <a:p>
            <a:pPr marL="0" indent="0">
              <a:buNone/>
            </a:pPr>
            <a:r>
              <a:rPr lang="en-US" sz="2200" dirty="0"/>
              <a:t>Hint: A prime number is always positive so we are checking that at</a:t>
            </a:r>
          </a:p>
          <a:p>
            <a:pPr marL="0" indent="0">
              <a:buNone/>
            </a:pPr>
            <a:r>
              <a:rPr lang="en-US" sz="2200" dirty="0"/>
              <a:t>the beginning of the program. Next, we are dividing the input number by all the numbers in</a:t>
            </a:r>
          </a:p>
          <a:p>
            <a:pPr marL="0" indent="0">
              <a:buNone/>
            </a:pPr>
            <a:r>
              <a:rPr lang="en-US" sz="2200" dirty="0"/>
              <a:t>the range of 2 to (number - 1) to see whether there are any positive divisors other than 1 and the number itself (Condition for Primality). If any divisor is found then we display, “Is</a:t>
            </a:r>
          </a:p>
          <a:p>
            <a:pPr marL="0" indent="0">
              <a:buNone/>
            </a:pPr>
            <a:r>
              <a:rPr lang="en-US" sz="2200" dirty="0"/>
              <a:t>Prime”, else we display, “Is Not Prime”.</a:t>
            </a:r>
          </a:p>
          <a:p>
            <a:pPr marL="0" indent="0">
              <a:buNone/>
            </a:pPr>
            <a:r>
              <a:rPr lang="en-US" sz="2200" dirty="0"/>
              <a:t>3. Given an Integer, Print all the Prime Numbers between 0 and that Integer.</a:t>
            </a:r>
          </a:p>
          <a:p>
            <a:pPr marL="0" indent="0">
              <a:buNone/>
            </a:pPr>
            <a:r>
              <a:rPr lang="en-US" sz="2200" dirty="0"/>
              <a:t>4. Given a </a:t>
            </a:r>
            <a:r>
              <a:rPr lang="en-US" sz="2200" dirty="0" err="1"/>
              <a:t>list,write</a:t>
            </a:r>
            <a:r>
              <a:rPr lang="en-US" sz="2200" dirty="0"/>
              <a:t> </a:t>
            </a:r>
            <a:r>
              <a:rPr lang="en-US" sz="2200" dirty="0" err="1"/>
              <a:t>check_sum</a:t>
            </a:r>
            <a:r>
              <a:rPr lang="en-US" sz="2200" dirty="0"/>
              <a:t>() function which takes in the list and returns True if the sum of two numbers in the list is zero. If no such pair exists, return False.</a:t>
            </a:r>
          </a:p>
          <a:p>
            <a:pPr marL="0" indent="0">
              <a:buNone/>
            </a:pPr>
            <a:r>
              <a:rPr lang="en-US" sz="2200" dirty="0"/>
              <a:t>5. the Fibonacci sequence is a series of numbers where every number is the sum of the two numbers before it. The first two numbers are 0 and 1.Use loop to print nth Fibonacci number.</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xmlns="" val="38427923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Solution 1</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9"/>
            <a:ext cx="10515600" cy="4007222"/>
          </a:xfrm>
        </p:spPr>
        <p:txBody>
          <a:bodyPr>
            <a:noAutofit/>
          </a:bodyPr>
          <a:lstStyle/>
          <a:p>
            <a:pPr marL="0" indent="0">
              <a:buNone/>
            </a:pPr>
            <a:r>
              <a:rPr lang="en-US" sz="2400" dirty="0">
                <a:latin typeface="Bell MT" panose="02020503060305020303" pitchFamily="18" charset="0"/>
              </a:rPr>
              <a:t>n = 4</a:t>
            </a:r>
          </a:p>
          <a:p>
            <a:pPr marL="0" indent="0">
              <a:buNone/>
            </a:pPr>
            <a:r>
              <a:rPr lang="en-US" sz="2400" dirty="0">
                <a:latin typeface="Bell MT" panose="02020503060305020303" pitchFamily="18" charset="0"/>
              </a:rPr>
              <a:t>sum = 0</a:t>
            </a:r>
          </a:p>
          <a:p>
            <a:pPr marL="0" indent="0">
              <a:buNone/>
            </a:pPr>
            <a:r>
              <a:rPr lang="en-US" sz="2400" dirty="0" err="1">
                <a:latin typeface="Bell MT" panose="02020503060305020303" pitchFamily="18" charset="0"/>
              </a:rPr>
              <a:t>i</a:t>
            </a:r>
            <a:r>
              <a:rPr lang="en-US" sz="2400" dirty="0">
                <a:latin typeface="Bell MT" panose="02020503060305020303" pitchFamily="18" charset="0"/>
              </a:rPr>
              <a:t> = 1 #Initialising the looping variable to 1</a:t>
            </a:r>
          </a:p>
          <a:p>
            <a:pPr marL="0" indent="0">
              <a:buNone/>
            </a:pPr>
            <a:r>
              <a:rPr lang="en-US" sz="2400" dirty="0">
                <a:latin typeface="Bell MT" panose="02020503060305020303" pitchFamily="18" charset="0"/>
              </a:rPr>
              <a:t>while (</a:t>
            </a:r>
            <a:r>
              <a:rPr lang="en-US" sz="2400" dirty="0" err="1">
                <a:latin typeface="Bell MT" panose="02020503060305020303" pitchFamily="18" charset="0"/>
              </a:rPr>
              <a:t>i</a:t>
            </a:r>
            <a:r>
              <a:rPr lang="en-US" sz="2400" dirty="0">
                <a:latin typeface="Bell MT" panose="02020503060305020303" pitchFamily="18" charset="0"/>
              </a:rPr>
              <a:t>&lt;=n): #The loop will continue till the value of </a:t>
            </a:r>
            <a:r>
              <a:rPr lang="en-US" sz="2400" dirty="0" err="1">
                <a:latin typeface="Bell MT" panose="02020503060305020303" pitchFamily="18" charset="0"/>
              </a:rPr>
              <a:t>i</a:t>
            </a:r>
            <a:r>
              <a:rPr lang="en-US" sz="2400" dirty="0">
                <a:latin typeface="Bell MT" panose="02020503060305020303" pitchFamily="18" charset="0"/>
              </a:rPr>
              <a:t>&lt;number</a:t>
            </a:r>
          </a:p>
          <a:p>
            <a:pPr marL="0" indent="0">
              <a:buNone/>
            </a:pPr>
            <a:r>
              <a:rPr lang="en-US" sz="2400" dirty="0">
                <a:latin typeface="Bell MT" panose="02020503060305020303" pitchFamily="18" charset="0"/>
              </a:rPr>
              <a:t>    sum = sum + </a:t>
            </a:r>
            <a:r>
              <a:rPr lang="en-US" sz="2400" dirty="0" err="1">
                <a:latin typeface="Bell MT" panose="02020503060305020303" pitchFamily="18" charset="0"/>
              </a:rPr>
              <a:t>i</a:t>
            </a:r>
            <a:endParaRPr lang="en-US" sz="2400" dirty="0">
              <a:latin typeface="Bell MT" panose="02020503060305020303" pitchFamily="18" charset="0"/>
            </a:endParaRPr>
          </a:p>
          <a:p>
            <a:pPr marL="0" indent="0">
              <a:buNone/>
            </a:pPr>
            <a:r>
              <a:rPr lang="en-US" sz="2400" dirty="0">
                <a:latin typeface="Bell MT" panose="02020503060305020303" pitchFamily="18" charset="0"/>
              </a:rPr>
              <a:t>    </a:t>
            </a:r>
            <a:r>
              <a:rPr lang="en-US" sz="2400" dirty="0" err="1">
                <a:latin typeface="Bell MT" panose="02020503060305020303" pitchFamily="18" charset="0"/>
              </a:rPr>
              <a:t>i</a:t>
            </a:r>
            <a:r>
              <a:rPr lang="en-US" sz="2400" dirty="0">
                <a:latin typeface="Bell MT" panose="02020503060305020303" pitchFamily="18" charset="0"/>
              </a:rPr>
              <a:t> = i+1 #Value of </a:t>
            </a:r>
            <a:r>
              <a:rPr lang="en-US" sz="2400" dirty="0" err="1">
                <a:latin typeface="Bell MT" panose="02020503060305020303" pitchFamily="18" charset="0"/>
              </a:rPr>
              <a:t>i</a:t>
            </a:r>
            <a:r>
              <a:rPr lang="en-US" sz="2400" dirty="0">
                <a:latin typeface="Bell MT" panose="02020503060305020303" pitchFamily="18" charset="0"/>
              </a:rPr>
              <a:t> is updated at the end of every iteration</a:t>
            </a:r>
          </a:p>
          <a:p>
            <a:pPr marL="0" indent="0">
              <a:buNone/>
            </a:pPr>
            <a:r>
              <a:rPr lang="en-US" sz="2400" dirty="0">
                <a:latin typeface="Bell MT" panose="02020503060305020303" pitchFamily="18" charset="0"/>
              </a:rPr>
              <a:t>print(sum)</a:t>
            </a:r>
          </a:p>
          <a:p>
            <a:pPr marL="0" indent="0">
              <a:buNone/>
            </a:pPr>
            <a:endParaRPr lang="en-US" sz="2400" dirty="0"/>
          </a:p>
        </p:txBody>
      </p:sp>
    </p:spTree>
    <p:extLst>
      <p:ext uri="{BB962C8B-B14F-4D97-AF65-F5344CB8AC3E}">
        <p14:creationId xmlns:p14="http://schemas.microsoft.com/office/powerpoint/2010/main" xmlns="" val="38472429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Solution 2</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9"/>
            <a:ext cx="10515600" cy="5755340"/>
          </a:xfrm>
        </p:spPr>
        <p:txBody>
          <a:bodyPr>
            <a:noAutofit/>
          </a:bodyPr>
          <a:lstStyle/>
          <a:p>
            <a:pPr marL="0" indent="0">
              <a:buNone/>
            </a:pPr>
            <a:r>
              <a:rPr lang="en-US" sz="1800" dirty="0">
                <a:latin typeface="Bell MT" panose="02020503060305020303" pitchFamily="18" charset="0"/>
              </a:rPr>
              <a:t>number=15</a:t>
            </a:r>
          </a:p>
          <a:p>
            <a:pPr marL="0" indent="0">
              <a:buNone/>
            </a:pPr>
            <a:r>
              <a:rPr lang="en-US" sz="1800" dirty="0" err="1">
                <a:latin typeface="Bell MT" panose="02020503060305020303" pitchFamily="18" charset="0"/>
              </a:rPr>
              <a:t>isPrime</a:t>
            </a:r>
            <a:r>
              <a:rPr lang="en-US" sz="1800" dirty="0">
                <a:latin typeface="Bell MT" panose="02020503060305020303" pitchFamily="18" charset="0"/>
              </a:rPr>
              <a:t>= True #Boolean to store if number is prime or not</a:t>
            </a:r>
          </a:p>
          <a:p>
            <a:pPr marL="0" indent="0">
              <a:buNone/>
            </a:pPr>
            <a:r>
              <a:rPr lang="en-US" sz="1800" dirty="0">
                <a:latin typeface="Bell MT" panose="02020503060305020303" pitchFamily="18" charset="0"/>
              </a:rPr>
              <a:t>if number &gt; 1: # prime number is always greater than 1</a:t>
            </a:r>
          </a:p>
          <a:p>
            <a:pPr marL="0" indent="0">
              <a:buNone/>
            </a:pPr>
            <a:r>
              <a:rPr lang="en-US" sz="1800" dirty="0">
                <a:latin typeface="Bell MT" panose="02020503060305020303" pitchFamily="18" charset="0"/>
              </a:rPr>
              <a:t>    </a:t>
            </a:r>
            <a:r>
              <a:rPr lang="en-US" sz="1800" dirty="0" err="1">
                <a:latin typeface="Bell MT" panose="02020503060305020303" pitchFamily="18" charset="0"/>
              </a:rPr>
              <a:t>i</a:t>
            </a:r>
            <a:r>
              <a:rPr lang="en-US" sz="1800" dirty="0">
                <a:latin typeface="Bell MT" panose="02020503060305020303" pitchFamily="18" charset="0"/>
              </a:rPr>
              <a:t>=2</a:t>
            </a:r>
          </a:p>
          <a:p>
            <a:pPr marL="0" indent="0">
              <a:buNone/>
            </a:pPr>
            <a:r>
              <a:rPr lang="en-US" sz="1800" dirty="0">
                <a:latin typeface="Bell MT" panose="02020503060305020303" pitchFamily="18" charset="0"/>
              </a:rPr>
              <a:t>    while </a:t>
            </a:r>
            <a:r>
              <a:rPr lang="en-US" sz="1800" dirty="0" err="1">
                <a:latin typeface="Bell MT" panose="02020503060305020303" pitchFamily="18" charset="0"/>
              </a:rPr>
              <a:t>i</a:t>
            </a:r>
            <a:r>
              <a:rPr lang="en-US" sz="1800" dirty="0">
                <a:latin typeface="Bell MT" panose="02020503060305020303" pitchFamily="18" charset="0"/>
              </a:rPr>
              <a:t>&lt; number:</a:t>
            </a:r>
          </a:p>
          <a:p>
            <a:pPr marL="0" indent="0">
              <a:buNone/>
            </a:pPr>
            <a:r>
              <a:rPr lang="en-US" sz="1800" dirty="0">
                <a:latin typeface="Bell MT" panose="02020503060305020303" pitchFamily="18" charset="0"/>
              </a:rPr>
              <a:t>        if (number % </a:t>
            </a:r>
            <a:r>
              <a:rPr lang="en-US" sz="1800" dirty="0" err="1">
                <a:latin typeface="Bell MT" panose="02020503060305020303" pitchFamily="18" charset="0"/>
              </a:rPr>
              <a:t>i</a:t>
            </a:r>
            <a:r>
              <a:rPr lang="en-US" sz="1800" dirty="0">
                <a:latin typeface="Bell MT" panose="02020503060305020303" pitchFamily="18" charset="0"/>
              </a:rPr>
              <a:t>) == 0: # Checking for positive divisors</a:t>
            </a:r>
          </a:p>
          <a:p>
            <a:pPr marL="0" indent="0">
              <a:buNone/>
            </a:pPr>
            <a:r>
              <a:rPr lang="en-US" sz="1800" dirty="0">
                <a:latin typeface="Bell MT" panose="02020503060305020303" pitchFamily="18" charset="0"/>
              </a:rPr>
              <a:t>            </a:t>
            </a:r>
            <a:r>
              <a:rPr lang="en-US" sz="1800" dirty="0" err="1">
                <a:latin typeface="Bell MT" panose="02020503060305020303" pitchFamily="18" charset="0"/>
              </a:rPr>
              <a:t>isPrime</a:t>
            </a:r>
            <a:r>
              <a:rPr lang="en-US" sz="1800" dirty="0">
                <a:latin typeface="Bell MT" panose="02020503060305020303" pitchFamily="18" charset="0"/>
              </a:rPr>
              <a:t>= False</a:t>
            </a:r>
          </a:p>
          <a:p>
            <a:pPr marL="0" indent="0">
              <a:buNone/>
            </a:pPr>
            <a:r>
              <a:rPr lang="en-US" sz="1800" dirty="0">
                <a:latin typeface="Bell MT" panose="02020503060305020303" pitchFamily="18" charset="0"/>
              </a:rPr>
              <a:t>            break</a:t>
            </a:r>
          </a:p>
          <a:p>
            <a:pPr marL="0" indent="0">
              <a:buNone/>
            </a:pPr>
            <a:r>
              <a:rPr lang="en-US" sz="1800" dirty="0">
                <a:latin typeface="Bell MT" panose="02020503060305020303" pitchFamily="18" charset="0"/>
              </a:rPr>
              <a:t>        </a:t>
            </a:r>
            <a:r>
              <a:rPr lang="en-US" sz="1800" dirty="0" err="1">
                <a:latin typeface="Bell MT" panose="02020503060305020303" pitchFamily="18" charset="0"/>
              </a:rPr>
              <a:t>i</a:t>
            </a:r>
            <a:r>
              <a:rPr lang="en-US" sz="1800" dirty="0">
                <a:latin typeface="Bell MT" panose="02020503060305020303" pitchFamily="18" charset="0"/>
              </a:rPr>
              <a:t>=i+1</a:t>
            </a:r>
          </a:p>
          <a:p>
            <a:pPr marL="0" indent="0">
              <a:buNone/>
            </a:pPr>
            <a:r>
              <a:rPr lang="en-US" sz="1800" dirty="0">
                <a:latin typeface="Bell MT" panose="02020503060305020303" pitchFamily="18" charset="0"/>
              </a:rPr>
              <a:t>if(number&lt;=1): # If number is less than or equal to 1</a:t>
            </a:r>
          </a:p>
          <a:p>
            <a:pPr marL="0" indent="0">
              <a:buNone/>
            </a:pPr>
            <a:r>
              <a:rPr lang="en-US" sz="1800" dirty="0">
                <a:latin typeface="Bell MT" panose="02020503060305020303" pitchFamily="18" charset="0"/>
              </a:rPr>
              <a:t>    print("Is Not Prime")</a:t>
            </a:r>
          </a:p>
          <a:p>
            <a:pPr marL="0" indent="0">
              <a:buNone/>
            </a:pPr>
            <a:r>
              <a:rPr lang="en-US" sz="1800" dirty="0" err="1">
                <a:latin typeface="Bell MT" panose="02020503060305020303" pitchFamily="18" charset="0"/>
              </a:rPr>
              <a:t>elif</a:t>
            </a:r>
            <a:r>
              <a:rPr lang="en-US" sz="1800" dirty="0">
                <a:latin typeface="Bell MT" panose="02020503060305020303" pitchFamily="18" charset="0"/>
              </a:rPr>
              <a:t>(</a:t>
            </a:r>
            <a:r>
              <a:rPr lang="en-US" sz="1800" dirty="0" err="1">
                <a:latin typeface="Bell MT" panose="02020503060305020303" pitchFamily="18" charset="0"/>
              </a:rPr>
              <a:t>isPrime</a:t>
            </a:r>
            <a:r>
              <a:rPr lang="en-US" sz="1800" dirty="0">
                <a:latin typeface="Bell MT" panose="02020503060305020303" pitchFamily="18" charset="0"/>
              </a:rPr>
              <a:t>): # If Boolean is true</a:t>
            </a:r>
          </a:p>
          <a:p>
            <a:pPr marL="0" indent="0">
              <a:buNone/>
            </a:pPr>
            <a:r>
              <a:rPr lang="en-US" sz="1800" dirty="0">
                <a:latin typeface="Bell MT" panose="02020503060305020303" pitchFamily="18" charset="0"/>
              </a:rPr>
              <a:t>    print("Is Prime")</a:t>
            </a:r>
          </a:p>
          <a:p>
            <a:pPr marL="0" indent="0">
              <a:buNone/>
            </a:pPr>
            <a:r>
              <a:rPr lang="en-US" sz="1800" dirty="0">
                <a:latin typeface="Bell MT" panose="02020503060305020303" pitchFamily="18" charset="0"/>
              </a:rPr>
              <a:t>else:</a:t>
            </a:r>
          </a:p>
          <a:p>
            <a:pPr marL="0" indent="0">
              <a:buNone/>
            </a:pPr>
            <a:r>
              <a:rPr lang="en-US" sz="1800" dirty="0">
                <a:latin typeface="Bell MT" panose="02020503060305020303" pitchFamily="18" charset="0"/>
              </a:rPr>
              <a:t>    print(“Is Not Prime”)</a:t>
            </a:r>
            <a:endParaRPr lang="en-US" sz="1800" dirty="0"/>
          </a:p>
        </p:txBody>
      </p:sp>
    </p:spTree>
    <p:extLst>
      <p:ext uri="{BB962C8B-B14F-4D97-AF65-F5344CB8AC3E}">
        <p14:creationId xmlns:p14="http://schemas.microsoft.com/office/powerpoint/2010/main" xmlns="" val="2588101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Solution 3</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9"/>
            <a:ext cx="10515600" cy="5755340"/>
          </a:xfrm>
        </p:spPr>
        <p:txBody>
          <a:bodyPr>
            <a:noAutofit/>
          </a:bodyPr>
          <a:lstStyle/>
          <a:p>
            <a:pPr marL="0" indent="0">
              <a:buNone/>
            </a:pPr>
            <a:r>
              <a:rPr lang="en-US" sz="1800" dirty="0">
                <a:latin typeface="Bell MT" panose="02020503060305020303" pitchFamily="18" charset="0"/>
              </a:rPr>
              <a:t>n= 15 #assigning n</a:t>
            </a:r>
          </a:p>
          <a:p>
            <a:pPr marL="0" indent="0">
              <a:buNone/>
            </a:pPr>
            <a:r>
              <a:rPr lang="en-US" sz="1800" dirty="0">
                <a:latin typeface="Bell MT" panose="02020503060305020303" pitchFamily="18" charset="0"/>
              </a:rPr>
              <a:t>k=2 # Looping variable starting from 2</a:t>
            </a:r>
          </a:p>
          <a:p>
            <a:pPr marL="0" indent="0">
              <a:buNone/>
            </a:pPr>
            <a:r>
              <a:rPr lang="en-US" sz="1800" dirty="0">
                <a:latin typeface="Bell MT" panose="02020503060305020303" pitchFamily="18" charset="0"/>
              </a:rPr>
              <a:t>while k&lt;=n:# Loop will check all numbers till n</a:t>
            </a:r>
          </a:p>
          <a:p>
            <a:pPr marL="0" indent="0">
              <a:buNone/>
            </a:pPr>
            <a:r>
              <a:rPr lang="en-US" sz="1800" dirty="0">
                <a:latin typeface="Bell MT" panose="02020503060305020303" pitchFamily="18" charset="0"/>
              </a:rPr>
              <a:t>    d=2 # The inner loop also checks all numbers starting from 2</a:t>
            </a:r>
          </a:p>
          <a:p>
            <a:pPr marL="0" indent="0">
              <a:buNone/>
            </a:pPr>
            <a:r>
              <a:rPr lang="en-US" sz="1800" dirty="0">
                <a:latin typeface="Bell MT" panose="02020503060305020303" pitchFamily="18" charset="0"/>
              </a:rPr>
              <a:t>    </a:t>
            </a:r>
            <a:r>
              <a:rPr lang="en-US" sz="1800" dirty="0" err="1">
                <a:latin typeface="Bell MT" panose="02020503060305020303" pitchFamily="18" charset="0"/>
              </a:rPr>
              <a:t>isPrime</a:t>
            </a:r>
            <a:r>
              <a:rPr lang="en-US" sz="1800" dirty="0">
                <a:latin typeface="Bell MT" panose="02020503060305020303" pitchFamily="18" charset="0"/>
              </a:rPr>
              <a:t> = False</a:t>
            </a:r>
          </a:p>
          <a:p>
            <a:pPr marL="0" indent="0">
              <a:buNone/>
            </a:pPr>
            <a:r>
              <a:rPr lang="en-US" sz="1800" dirty="0">
                <a:latin typeface="Bell MT" panose="02020503060305020303" pitchFamily="18" charset="0"/>
              </a:rPr>
              <a:t>    while d&lt;k:</a:t>
            </a:r>
          </a:p>
          <a:p>
            <a:pPr marL="0" indent="0">
              <a:buNone/>
            </a:pPr>
            <a:r>
              <a:rPr lang="en-US" sz="1800" dirty="0">
                <a:latin typeface="Bell MT" panose="02020503060305020303" pitchFamily="18" charset="0"/>
              </a:rPr>
              <a:t>        if(</a:t>
            </a:r>
            <a:r>
              <a:rPr lang="en-US" sz="1800" dirty="0" err="1">
                <a:latin typeface="Bell MT" panose="02020503060305020303" pitchFamily="18" charset="0"/>
              </a:rPr>
              <a:t>k%d</a:t>
            </a:r>
            <a:r>
              <a:rPr lang="en-US" sz="1800" dirty="0">
                <a:latin typeface="Bell MT" panose="02020503060305020303" pitchFamily="18" charset="0"/>
              </a:rPr>
              <a:t>==0):</a:t>
            </a:r>
          </a:p>
          <a:p>
            <a:pPr marL="0" indent="0">
              <a:buNone/>
            </a:pPr>
            <a:r>
              <a:rPr lang="en-US" sz="1800" dirty="0">
                <a:latin typeface="Bell MT" panose="02020503060305020303" pitchFamily="18" charset="0"/>
              </a:rPr>
              <a:t>            </a:t>
            </a:r>
            <a:r>
              <a:rPr lang="en-US" sz="1800" dirty="0" err="1">
                <a:latin typeface="Bell MT" panose="02020503060305020303" pitchFamily="18" charset="0"/>
              </a:rPr>
              <a:t>isPrime</a:t>
            </a:r>
            <a:r>
              <a:rPr lang="en-US" sz="1800" dirty="0">
                <a:latin typeface="Bell MT" panose="02020503060305020303" pitchFamily="18" charset="0"/>
              </a:rPr>
              <a:t> = True</a:t>
            </a:r>
          </a:p>
          <a:p>
            <a:pPr marL="0" indent="0">
              <a:buNone/>
            </a:pPr>
            <a:r>
              <a:rPr lang="en-US" sz="1800" dirty="0">
                <a:latin typeface="Bell MT" panose="02020503060305020303" pitchFamily="18" charset="0"/>
              </a:rPr>
              <a:t>        d=d+1</a:t>
            </a:r>
          </a:p>
          <a:p>
            <a:pPr marL="0" indent="0">
              <a:buNone/>
            </a:pPr>
            <a:r>
              <a:rPr lang="en-US" sz="1800" dirty="0">
                <a:latin typeface="Bell MT" panose="02020503060305020303" pitchFamily="18" charset="0"/>
              </a:rPr>
              <a:t>    if(not(</a:t>
            </a:r>
            <a:r>
              <a:rPr lang="en-US" sz="1800" dirty="0" err="1">
                <a:latin typeface="Bell MT" panose="02020503060305020303" pitchFamily="18" charset="0"/>
              </a:rPr>
              <a:t>isPrime</a:t>
            </a:r>
            <a:r>
              <a:rPr lang="en-US" sz="1800" dirty="0">
                <a:latin typeface="Bell MT" panose="02020503060305020303" pitchFamily="18" charset="0"/>
              </a:rPr>
              <a:t>)):</a:t>
            </a:r>
          </a:p>
          <a:p>
            <a:pPr marL="0" indent="0">
              <a:buNone/>
            </a:pPr>
            <a:r>
              <a:rPr lang="en-US" sz="1800" dirty="0">
                <a:latin typeface="Bell MT" panose="02020503060305020303" pitchFamily="18" charset="0"/>
              </a:rPr>
              <a:t>        print(k)</a:t>
            </a:r>
          </a:p>
          <a:p>
            <a:pPr marL="0" indent="0">
              <a:buNone/>
            </a:pPr>
            <a:r>
              <a:rPr lang="en-US" sz="1800" dirty="0">
                <a:latin typeface="Bell MT" panose="02020503060305020303" pitchFamily="18" charset="0"/>
              </a:rPr>
              <a:t>    k=k+1</a:t>
            </a:r>
          </a:p>
        </p:txBody>
      </p:sp>
    </p:spTree>
    <p:extLst>
      <p:ext uri="{BB962C8B-B14F-4D97-AF65-F5344CB8AC3E}">
        <p14:creationId xmlns:p14="http://schemas.microsoft.com/office/powerpoint/2010/main" xmlns="" val="35260828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Solution 4</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9"/>
            <a:ext cx="10515600" cy="5755340"/>
          </a:xfrm>
        </p:spPr>
        <p:txBody>
          <a:bodyPr>
            <a:noAutofit/>
          </a:bodyPr>
          <a:lstStyle/>
          <a:p>
            <a:pPr marL="0" indent="0">
              <a:buNone/>
            </a:pPr>
            <a:r>
              <a:rPr lang="en-US" sz="1800" dirty="0" err="1">
                <a:latin typeface="Bell MT" panose="02020503060305020303" pitchFamily="18" charset="0"/>
              </a:rPr>
              <a:t>num_list</a:t>
            </a:r>
            <a:r>
              <a:rPr lang="en-US" sz="1800" dirty="0">
                <a:latin typeface="Bell MT" panose="02020503060305020303" pitchFamily="18" charset="0"/>
              </a:rPr>
              <a:t> = [10, -14, 26, 5, -3, 13, -5]</a:t>
            </a:r>
          </a:p>
          <a:p>
            <a:pPr marL="0" indent="0">
              <a:buNone/>
            </a:pPr>
            <a:r>
              <a:rPr lang="en-US" sz="1800" dirty="0">
                <a:latin typeface="Bell MT" panose="02020503060305020303" pitchFamily="18" charset="0"/>
              </a:rPr>
              <a:t>def </a:t>
            </a:r>
            <a:r>
              <a:rPr lang="en-US" sz="1800" dirty="0" err="1">
                <a:latin typeface="Bell MT" panose="02020503060305020303" pitchFamily="18" charset="0"/>
              </a:rPr>
              <a:t>check_sum</a:t>
            </a:r>
            <a:r>
              <a:rPr lang="en-US" sz="1800" dirty="0">
                <a:latin typeface="Bell MT" panose="02020503060305020303" pitchFamily="18" charset="0"/>
              </a:rPr>
              <a:t>(</a:t>
            </a:r>
            <a:r>
              <a:rPr lang="en-US" sz="1800" dirty="0" err="1">
                <a:latin typeface="Bell MT" panose="02020503060305020303" pitchFamily="18" charset="0"/>
              </a:rPr>
              <a:t>num_list</a:t>
            </a:r>
            <a:r>
              <a:rPr lang="en-US" sz="1800" dirty="0">
                <a:latin typeface="Bell MT" panose="02020503060305020303" pitchFamily="18" charset="0"/>
              </a:rPr>
              <a:t>):</a:t>
            </a:r>
          </a:p>
          <a:p>
            <a:pPr marL="0" indent="0">
              <a:buNone/>
            </a:pPr>
            <a:r>
              <a:rPr lang="en-US" sz="1800" dirty="0">
                <a:latin typeface="Bell MT" panose="02020503060305020303" pitchFamily="18" charset="0"/>
              </a:rPr>
              <a:t>    for </a:t>
            </a:r>
            <a:r>
              <a:rPr lang="en-US" sz="1800" dirty="0" err="1">
                <a:latin typeface="Bell MT" panose="02020503060305020303" pitchFamily="18" charset="0"/>
              </a:rPr>
              <a:t>first_num</a:t>
            </a:r>
            <a:r>
              <a:rPr lang="en-US" sz="1800" dirty="0">
                <a:latin typeface="Bell MT" panose="02020503060305020303" pitchFamily="18" charset="0"/>
              </a:rPr>
              <a:t> in range(</a:t>
            </a:r>
            <a:r>
              <a:rPr lang="en-US" sz="1800" dirty="0" err="1">
                <a:latin typeface="Bell MT" panose="02020503060305020303" pitchFamily="18" charset="0"/>
              </a:rPr>
              <a:t>len</a:t>
            </a:r>
            <a:r>
              <a:rPr lang="en-US" sz="1800" dirty="0">
                <a:latin typeface="Bell MT" panose="02020503060305020303" pitchFamily="18" charset="0"/>
              </a:rPr>
              <a:t>(</a:t>
            </a:r>
            <a:r>
              <a:rPr lang="en-US" sz="1800" dirty="0" err="1">
                <a:latin typeface="Bell MT" panose="02020503060305020303" pitchFamily="18" charset="0"/>
              </a:rPr>
              <a:t>num_list</a:t>
            </a:r>
            <a:r>
              <a:rPr lang="en-US" sz="1800" dirty="0">
                <a:latin typeface="Bell MT" panose="02020503060305020303" pitchFamily="18" charset="0"/>
              </a:rPr>
              <a:t>)):</a:t>
            </a:r>
          </a:p>
          <a:p>
            <a:pPr marL="0" indent="0">
              <a:buNone/>
            </a:pPr>
            <a:r>
              <a:rPr lang="en-US" sz="1800" dirty="0">
                <a:latin typeface="Bell MT" panose="02020503060305020303" pitchFamily="18" charset="0"/>
              </a:rPr>
              <a:t>        for </a:t>
            </a:r>
            <a:r>
              <a:rPr lang="en-US" sz="1800" dirty="0" err="1">
                <a:latin typeface="Bell MT" panose="02020503060305020303" pitchFamily="18" charset="0"/>
              </a:rPr>
              <a:t>second_num</a:t>
            </a:r>
            <a:r>
              <a:rPr lang="en-US" sz="1800" dirty="0">
                <a:latin typeface="Bell MT" panose="02020503060305020303" pitchFamily="18" charset="0"/>
              </a:rPr>
              <a:t> in range(</a:t>
            </a:r>
            <a:r>
              <a:rPr lang="en-US" sz="1800" dirty="0" err="1">
                <a:latin typeface="Bell MT" panose="02020503060305020303" pitchFamily="18" charset="0"/>
              </a:rPr>
              <a:t>first_num</a:t>
            </a:r>
            <a:r>
              <a:rPr lang="en-US" sz="1800" dirty="0">
                <a:latin typeface="Bell MT" panose="02020503060305020303" pitchFamily="18" charset="0"/>
              </a:rPr>
              <a:t>, </a:t>
            </a:r>
            <a:r>
              <a:rPr lang="en-US" sz="1800" dirty="0" err="1">
                <a:latin typeface="Bell MT" panose="02020503060305020303" pitchFamily="18" charset="0"/>
              </a:rPr>
              <a:t>len</a:t>
            </a:r>
            <a:r>
              <a:rPr lang="en-US" sz="1800" dirty="0">
                <a:latin typeface="Bell MT" panose="02020503060305020303" pitchFamily="18" charset="0"/>
              </a:rPr>
              <a:t>(</a:t>
            </a:r>
            <a:r>
              <a:rPr lang="en-US" sz="1800" dirty="0" err="1">
                <a:latin typeface="Bell MT" panose="02020503060305020303" pitchFamily="18" charset="0"/>
              </a:rPr>
              <a:t>num_list</a:t>
            </a:r>
            <a:r>
              <a:rPr lang="en-US" sz="1800" dirty="0">
                <a:latin typeface="Bell MT" panose="02020503060305020303" pitchFamily="18" charset="0"/>
              </a:rPr>
              <a:t>)):</a:t>
            </a:r>
          </a:p>
          <a:p>
            <a:pPr marL="0" indent="0">
              <a:buNone/>
            </a:pPr>
            <a:r>
              <a:rPr lang="en-US" sz="1800" dirty="0">
                <a:latin typeface="Bell MT" panose="02020503060305020303" pitchFamily="18" charset="0"/>
              </a:rPr>
              <a:t>            if </a:t>
            </a:r>
            <a:r>
              <a:rPr lang="en-US" sz="1800" dirty="0" err="1">
                <a:latin typeface="Bell MT" panose="02020503060305020303" pitchFamily="18" charset="0"/>
              </a:rPr>
              <a:t>num_list</a:t>
            </a:r>
            <a:r>
              <a:rPr lang="en-US" sz="1800" dirty="0">
                <a:latin typeface="Bell MT" panose="02020503060305020303" pitchFamily="18" charset="0"/>
              </a:rPr>
              <a:t>[</a:t>
            </a:r>
            <a:r>
              <a:rPr lang="en-US" sz="1800" dirty="0" err="1">
                <a:latin typeface="Bell MT" panose="02020503060305020303" pitchFamily="18" charset="0"/>
              </a:rPr>
              <a:t>first_num</a:t>
            </a:r>
            <a:r>
              <a:rPr lang="en-US" sz="1800" dirty="0">
                <a:latin typeface="Bell MT" panose="02020503060305020303" pitchFamily="18" charset="0"/>
              </a:rPr>
              <a:t>] + </a:t>
            </a:r>
            <a:r>
              <a:rPr lang="en-US" sz="1800" dirty="0" err="1">
                <a:latin typeface="Bell MT" panose="02020503060305020303" pitchFamily="18" charset="0"/>
              </a:rPr>
              <a:t>num_list</a:t>
            </a:r>
            <a:r>
              <a:rPr lang="en-US" sz="1800" dirty="0">
                <a:latin typeface="Bell MT" panose="02020503060305020303" pitchFamily="18" charset="0"/>
              </a:rPr>
              <a:t>[</a:t>
            </a:r>
            <a:r>
              <a:rPr lang="en-US" sz="1800" dirty="0" err="1">
                <a:latin typeface="Bell MT" panose="02020503060305020303" pitchFamily="18" charset="0"/>
              </a:rPr>
              <a:t>second_num</a:t>
            </a:r>
            <a:r>
              <a:rPr lang="en-US" sz="1800" dirty="0">
                <a:latin typeface="Bell MT" panose="02020503060305020303" pitchFamily="18" charset="0"/>
              </a:rPr>
              <a:t>] == 0:</a:t>
            </a:r>
          </a:p>
          <a:p>
            <a:pPr marL="0" indent="0">
              <a:buNone/>
            </a:pPr>
            <a:r>
              <a:rPr lang="en-US" sz="1800" dirty="0">
                <a:latin typeface="Bell MT" panose="02020503060305020303" pitchFamily="18" charset="0"/>
              </a:rPr>
              <a:t>                return True</a:t>
            </a:r>
          </a:p>
          <a:p>
            <a:pPr marL="0" indent="0">
              <a:buNone/>
            </a:pPr>
            <a:r>
              <a:rPr lang="en-US" sz="1800" dirty="0">
                <a:latin typeface="Bell MT" panose="02020503060305020303" pitchFamily="18" charset="0"/>
              </a:rPr>
              <a:t>    return False</a:t>
            </a:r>
          </a:p>
          <a:p>
            <a:pPr marL="0" indent="0">
              <a:buNone/>
            </a:pPr>
            <a:endParaRPr lang="en-US" sz="1800" dirty="0">
              <a:latin typeface="Bell MT" panose="02020503060305020303" pitchFamily="18" charset="0"/>
            </a:endParaRPr>
          </a:p>
          <a:p>
            <a:pPr marL="0" indent="0">
              <a:buNone/>
            </a:pPr>
            <a:r>
              <a:rPr lang="en-US" sz="1800" dirty="0">
                <a:latin typeface="Bell MT" panose="02020503060305020303" pitchFamily="18" charset="0"/>
              </a:rPr>
              <a:t>print(</a:t>
            </a:r>
            <a:r>
              <a:rPr lang="en-US" sz="1800" dirty="0" err="1">
                <a:latin typeface="Bell MT" panose="02020503060305020303" pitchFamily="18" charset="0"/>
              </a:rPr>
              <a:t>check_sum</a:t>
            </a:r>
            <a:r>
              <a:rPr lang="en-US" sz="1800" dirty="0">
                <a:latin typeface="Bell MT" panose="02020503060305020303" pitchFamily="18" charset="0"/>
              </a:rPr>
              <a:t>(</a:t>
            </a:r>
            <a:r>
              <a:rPr lang="en-US" sz="1800" dirty="0" err="1">
                <a:latin typeface="Bell MT" panose="02020503060305020303" pitchFamily="18" charset="0"/>
              </a:rPr>
              <a:t>num_list</a:t>
            </a:r>
            <a:r>
              <a:rPr lang="en-US" sz="1800" dirty="0">
                <a:latin typeface="Bell MT" panose="02020503060305020303" pitchFamily="18" charset="0"/>
              </a:rPr>
              <a:t>))</a:t>
            </a:r>
          </a:p>
        </p:txBody>
      </p:sp>
    </p:spTree>
    <p:extLst>
      <p:ext uri="{BB962C8B-B14F-4D97-AF65-F5344CB8AC3E}">
        <p14:creationId xmlns:p14="http://schemas.microsoft.com/office/powerpoint/2010/main" xmlns="" val="3753728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Solution 5</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33719"/>
            <a:ext cx="10515600" cy="6266328"/>
          </a:xfrm>
        </p:spPr>
        <p:txBody>
          <a:bodyPr>
            <a:noAutofit/>
          </a:bodyPr>
          <a:lstStyle/>
          <a:p>
            <a:pPr marL="0" indent="0">
              <a:buNone/>
            </a:pPr>
            <a:r>
              <a:rPr lang="en-US" sz="1600" dirty="0">
                <a:latin typeface="Bell MT" panose="02020503060305020303" pitchFamily="18" charset="0"/>
              </a:rPr>
              <a:t>n=7</a:t>
            </a:r>
          </a:p>
          <a:p>
            <a:pPr marL="0" indent="0">
              <a:buNone/>
            </a:pPr>
            <a:r>
              <a:rPr lang="en-US" sz="1600" dirty="0">
                <a:latin typeface="Bell MT" panose="02020503060305020303" pitchFamily="18" charset="0"/>
              </a:rPr>
              <a:t>def fib(n):</a:t>
            </a:r>
          </a:p>
          <a:p>
            <a:pPr marL="0" indent="0">
              <a:buNone/>
            </a:pPr>
            <a:r>
              <a:rPr lang="en-US" sz="1600" dirty="0">
                <a:latin typeface="Bell MT" panose="02020503060305020303" pitchFamily="18" charset="0"/>
              </a:rPr>
              <a:t>    first = 0</a:t>
            </a:r>
          </a:p>
          <a:p>
            <a:pPr marL="0" indent="0">
              <a:buNone/>
            </a:pPr>
            <a:r>
              <a:rPr lang="en-US" sz="1600" dirty="0">
                <a:latin typeface="Bell MT" panose="02020503060305020303" pitchFamily="18" charset="0"/>
              </a:rPr>
              <a:t>    second = 1</a:t>
            </a:r>
          </a:p>
          <a:p>
            <a:pPr marL="0" indent="0">
              <a:buNone/>
            </a:pPr>
            <a:r>
              <a:rPr lang="en-US" sz="1600" dirty="0">
                <a:latin typeface="Bell MT" panose="02020503060305020303" pitchFamily="18" charset="0"/>
              </a:rPr>
              <a:t>    if n &lt; 1:</a:t>
            </a:r>
          </a:p>
          <a:p>
            <a:pPr marL="0" indent="0">
              <a:buNone/>
            </a:pPr>
            <a:r>
              <a:rPr lang="en-US" sz="1600" dirty="0">
                <a:latin typeface="Bell MT" panose="02020503060305020303" pitchFamily="18" charset="0"/>
              </a:rPr>
              <a:t>        return -1</a:t>
            </a:r>
          </a:p>
          <a:p>
            <a:pPr marL="0" indent="0">
              <a:buNone/>
            </a:pPr>
            <a:r>
              <a:rPr lang="en-US" sz="1600" dirty="0">
                <a:latin typeface="Bell MT" panose="02020503060305020303" pitchFamily="18" charset="0"/>
              </a:rPr>
              <a:t>    if n == 1:</a:t>
            </a:r>
          </a:p>
          <a:p>
            <a:pPr marL="0" indent="0">
              <a:buNone/>
            </a:pPr>
            <a:r>
              <a:rPr lang="en-US" sz="1600" dirty="0">
                <a:latin typeface="Bell MT" panose="02020503060305020303" pitchFamily="18" charset="0"/>
              </a:rPr>
              <a:t>        return first</a:t>
            </a:r>
          </a:p>
          <a:p>
            <a:pPr marL="0" indent="0">
              <a:buNone/>
            </a:pPr>
            <a:r>
              <a:rPr lang="en-US" sz="1600" dirty="0">
                <a:latin typeface="Bell MT" panose="02020503060305020303" pitchFamily="18" charset="0"/>
              </a:rPr>
              <a:t>    if n == 2:</a:t>
            </a:r>
          </a:p>
          <a:p>
            <a:pPr marL="0" indent="0">
              <a:buNone/>
            </a:pPr>
            <a:r>
              <a:rPr lang="en-US" sz="1600" dirty="0">
                <a:latin typeface="Bell MT" panose="02020503060305020303" pitchFamily="18" charset="0"/>
              </a:rPr>
              <a:t>        return second</a:t>
            </a:r>
          </a:p>
          <a:p>
            <a:pPr marL="0" indent="0">
              <a:buNone/>
            </a:pPr>
            <a:r>
              <a:rPr lang="en-US" sz="1600" dirty="0">
                <a:latin typeface="Bell MT" panose="02020503060305020303" pitchFamily="18" charset="0"/>
              </a:rPr>
              <a:t>    count = 3</a:t>
            </a:r>
          </a:p>
          <a:p>
            <a:pPr marL="0" indent="0">
              <a:buNone/>
            </a:pPr>
            <a:r>
              <a:rPr lang="en-US" sz="1600" dirty="0">
                <a:latin typeface="Bell MT" panose="02020503060305020303" pitchFamily="18" charset="0"/>
              </a:rPr>
              <a:t>    while count &lt;= n:</a:t>
            </a:r>
          </a:p>
          <a:p>
            <a:pPr marL="0" indent="0">
              <a:buNone/>
            </a:pPr>
            <a:r>
              <a:rPr lang="en-US" sz="1600" dirty="0">
                <a:latin typeface="Bell MT" panose="02020503060305020303" pitchFamily="18" charset="0"/>
              </a:rPr>
              <a:t>        </a:t>
            </a:r>
            <a:r>
              <a:rPr lang="en-US" sz="1600" dirty="0" err="1">
                <a:latin typeface="Bell MT" panose="02020503060305020303" pitchFamily="18" charset="0"/>
              </a:rPr>
              <a:t>fib_n</a:t>
            </a:r>
            <a:r>
              <a:rPr lang="en-US" sz="1600" dirty="0">
                <a:latin typeface="Bell MT" panose="02020503060305020303" pitchFamily="18" charset="0"/>
              </a:rPr>
              <a:t> = first + second</a:t>
            </a:r>
          </a:p>
          <a:p>
            <a:pPr marL="0" indent="0">
              <a:buNone/>
            </a:pPr>
            <a:r>
              <a:rPr lang="en-US" sz="1600" dirty="0">
                <a:latin typeface="Bell MT" panose="02020503060305020303" pitchFamily="18" charset="0"/>
              </a:rPr>
              <a:t>        first = second</a:t>
            </a:r>
          </a:p>
          <a:p>
            <a:pPr marL="0" indent="0">
              <a:buNone/>
            </a:pPr>
            <a:r>
              <a:rPr lang="en-US" sz="1600" dirty="0">
                <a:latin typeface="Bell MT" panose="02020503060305020303" pitchFamily="18" charset="0"/>
              </a:rPr>
              <a:t>        second = </a:t>
            </a:r>
            <a:r>
              <a:rPr lang="en-US" sz="1600" dirty="0" err="1">
                <a:latin typeface="Bell MT" panose="02020503060305020303" pitchFamily="18" charset="0"/>
              </a:rPr>
              <a:t>fib_n</a:t>
            </a:r>
            <a:endParaRPr lang="en-US" sz="1600" dirty="0">
              <a:latin typeface="Bell MT" panose="02020503060305020303" pitchFamily="18" charset="0"/>
            </a:endParaRPr>
          </a:p>
          <a:p>
            <a:pPr marL="0" indent="0">
              <a:buNone/>
            </a:pPr>
            <a:r>
              <a:rPr lang="en-US" sz="1600" dirty="0">
                <a:latin typeface="Bell MT" panose="02020503060305020303" pitchFamily="18" charset="0"/>
              </a:rPr>
              <a:t>        count += 1</a:t>
            </a:r>
          </a:p>
          <a:p>
            <a:pPr marL="0" indent="0">
              <a:buNone/>
            </a:pPr>
            <a:r>
              <a:rPr lang="en-US" sz="1600" dirty="0">
                <a:latin typeface="Bell MT" panose="02020503060305020303" pitchFamily="18" charset="0"/>
              </a:rPr>
              <a:t>    return </a:t>
            </a:r>
            <a:r>
              <a:rPr lang="en-US" sz="1600" dirty="0" err="1">
                <a:latin typeface="Bell MT" panose="02020503060305020303" pitchFamily="18" charset="0"/>
              </a:rPr>
              <a:t>fib_n</a:t>
            </a:r>
            <a:endParaRPr lang="en-US" sz="1600" dirty="0">
              <a:latin typeface="Bell MT" panose="02020503060305020303" pitchFamily="18" charset="0"/>
            </a:endParaRPr>
          </a:p>
          <a:p>
            <a:pPr marL="0" indent="0">
              <a:buNone/>
            </a:pPr>
            <a:endParaRPr lang="en-US" sz="1800" dirty="0">
              <a:latin typeface="Bell MT" panose="02020503060305020303" pitchFamily="18" charset="0"/>
            </a:endParaRPr>
          </a:p>
          <a:p>
            <a:pPr marL="0" indent="0">
              <a:buNone/>
            </a:pPr>
            <a:endParaRPr lang="en-US" sz="1800" dirty="0">
              <a:latin typeface="Bell MT" panose="02020503060305020303" pitchFamily="18" charset="0"/>
            </a:endParaRPr>
          </a:p>
        </p:txBody>
      </p:sp>
    </p:spTree>
    <p:extLst>
      <p:ext uri="{BB962C8B-B14F-4D97-AF65-F5344CB8AC3E}">
        <p14:creationId xmlns:p14="http://schemas.microsoft.com/office/powerpoint/2010/main" xmlns="" val="13961046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Functions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499847"/>
          </a:xfrm>
        </p:spPr>
        <p:txBody>
          <a:bodyPr>
            <a:normAutofit/>
          </a:bodyPr>
          <a:lstStyle/>
          <a:p>
            <a:pPr marL="0" indent="0">
              <a:buNone/>
            </a:pPr>
            <a:r>
              <a:rPr lang="en-US" sz="2400" dirty="0"/>
              <a:t>Remember the print() statement? It always performs predefined task. Well, it turns out that it was function all along!</a:t>
            </a:r>
          </a:p>
          <a:p>
            <a:pPr marL="0" indent="0">
              <a:buNone/>
            </a:pPr>
            <a:r>
              <a:rPr lang="en-IN" b="1" dirty="0"/>
              <a:t>Why Use Functions:</a:t>
            </a:r>
          </a:p>
          <a:p>
            <a:pPr marL="0" indent="0">
              <a:buNone/>
            </a:pPr>
            <a:r>
              <a:rPr lang="en-US" sz="2400" dirty="0"/>
              <a:t>Functions are useful because they make the code concise and simple. The primary benefits of using functions are:</a:t>
            </a:r>
          </a:p>
          <a:p>
            <a:pPr marL="0" indent="0">
              <a:buNone/>
            </a:pPr>
            <a:r>
              <a:rPr lang="en-US" sz="2400" b="1" dirty="0"/>
              <a:t>Reusability</a:t>
            </a:r>
            <a:r>
              <a:rPr lang="en-US" sz="2400" dirty="0"/>
              <a:t>: Function be used over and over again For example, a sum() function could compute the sum of all the integers we provide it. We won’t have to write the summing operation ourselves each time.</a:t>
            </a:r>
          </a:p>
          <a:p>
            <a:pPr marL="0" indent="0">
              <a:buNone/>
            </a:pPr>
            <a:r>
              <a:rPr lang="en-IN" sz="2400" b="1" dirty="0"/>
              <a:t>Neat code:</a:t>
            </a:r>
            <a:r>
              <a:rPr lang="en-US" sz="2400" dirty="0"/>
              <a:t>A code containing functions is concise and easy to read.</a:t>
            </a:r>
          </a:p>
          <a:p>
            <a:pPr marL="0" indent="0">
              <a:buNone/>
            </a:pPr>
            <a:r>
              <a:rPr lang="en-US" sz="2400" b="1" dirty="0"/>
              <a:t>Modularization</a:t>
            </a:r>
            <a:r>
              <a:rPr lang="en-US" sz="2400" dirty="0"/>
              <a:t>: : Functions help in modularizing code. Modularization means</a:t>
            </a:r>
          </a:p>
          <a:p>
            <a:pPr marL="0" indent="0">
              <a:buNone/>
            </a:pPr>
            <a:r>
              <a:rPr lang="en-US" sz="2400" dirty="0"/>
              <a:t>dividing the code into smaller modules, each performing a specific task.</a:t>
            </a:r>
          </a:p>
          <a:p>
            <a:pPr marL="0" indent="0">
              <a:buNone/>
            </a:pPr>
            <a:r>
              <a:rPr lang="en-US" sz="2400" b="1" dirty="0"/>
              <a:t>Easy Debugging-</a:t>
            </a:r>
            <a:r>
              <a:rPr lang="en-US" sz="2400" dirty="0"/>
              <a:t>: It is easy to find and correct the error in a function as</a:t>
            </a:r>
          </a:p>
          <a:p>
            <a:pPr marL="0" indent="0">
              <a:buNone/>
            </a:pPr>
            <a:r>
              <a:rPr lang="en-US" sz="2400" dirty="0"/>
              <a:t>compared to raw code</a:t>
            </a:r>
          </a:p>
          <a:p>
            <a:pPr marL="0" indent="0">
              <a:buNone/>
            </a:pPr>
            <a:endParaRPr lang="en-US" sz="2400" dirty="0"/>
          </a:p>
          <a:p>
            <a:pPr marL="0" indent="0">
              <a:buNone/>
            </a:pPr>
            <a:endParaRPr lang="en-IN" b="1" dirty="0"/>
          </a:p>
        </p:txBody>
      </p:sp>
    </p:spTree>
    <p:extLst>
      <p:ext uri="{BB962C8B-B14F-4D97-AF65-F5344CB8AC3E}">
        <p14:creationId xmlns:p14="http://schemas.microsoft.com/office/powerpoint/2010/main" xmlns="" val="27585835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Type of Functions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2447365"/>
          </a:xfrm>
        </p:spPr>
        <p:txBody>
          <a:bodyPr>
            <a:normAutofit/>
          </a:bodyPr>
          <a:lstStyle/>
          <a:p>
            <a:pPr marL="0" indent="0">
              <a:buNone/>
            </a:pPr>
            <a:r>
              <a:rPr lang="en-US" sz="2400" dirty="0"/>
              <a:t>We can divide functions into the following two types: </a:t>
            </a:r>
          </a:p>
          <a:p>
            <a:pPr>
              <a:buFont typeface="Wingdings" panose="05000000000000000000" pitchFamily="2" charset="2"/>
              <a:buChar char="Ø"/>
            </a:pPr>
            <a:r>
              <a:rPr lang="en-US" sz="2400" dirty="0"/>
              <a:t>User-defined functions: Functions that are defined by the users. </a:t>
            </a:r>
            <a:r>
              <a:rPr lang="en-US" sz="2400" dirty="0" err="1"/>
              <a:t>Eg.</a:t>
            </a:r>
            <a:r>
              <a:rPr lang="en-US" sz="2400" dirty="0"/>
              <a:t> The add() function that we can create to add 2 </a:t>
            </a:r>
            <a:r>
              <a:rPr lang="en-US" sz="2400" dirty="0" err="1"/>
              <a:t>numbers.Similarly</a:t>
            </a:r>
            <a:r>
              <a:rPr lang="en-US" sz="2400" dirty="0"/>
              <a:t> </a:t>
            </a:r>
            <a:r>
              <a:rPr lang="en-US" sz="2400" dirty="0" err="1"/>
              <a:t>check_sum</a:t>
            </a:r>
            <a:r>
              <a:rPr lang="en-US" sz="2400" dirty="0"/>
              <a:t>() function that we created earlier. These functions are also called as custom functions.</a:t>
            </a:r>
          </a:p>
          <a:p>
            <a:pPr>
              <a:buFont typeface="Wingdings" panose="05000000000000000000" pitchFamily="2" charset="2"/>
              <a:buChar char="Ø"/>
            </a:pPr>
            <a:r>
              <a:rPr lang="en-US" sz="2400" dirty="0"/>
              <a:t> Inbuilt Functions: Functions that are inbuilt in python. </a:t>
            </a:r>
            <a:r>
              <a:rPr lang="en-US" sz="2400" dirty="0" err="1"/>
              <a:t>Eg.</a:t>
            </a:r>
            <a:r>
              <a:rPr lang="en-US" sz="2400" dirty="0"/>
              <a:t> The print() function. </a:t>
            </a:r>
          </a:p>
          <a:p>
            <a:pPr marL="0" indent="0">
              <a:buNone/>
            </a:pPr>
            <a:endParaRPr lang="en-IN" b="1" dirty="0"/>
          </a:p>
        </p:txBody>
      </p:sp>
    </p:spTree>
    <p:extLst>
      <p:ext uri="{BB962C8B-B14F-4D97-AF65-F5344CB8AC3E}">
        <p14:creationId xmlns:p14="http://schemas.microsoft.com/office/powerpoint/2010/main" xmlns="" val="89677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cs typeface="Calibri" panose="020F0502020204030204" pitchFamily="34" charset="0"/>
              </a:rPr>
              <a:t>Python – an interpreted/compiled language?</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p:txBody>
          <a:bodyPr>
            <a:normAutofit/>
          </a:bodyPr>
          <a:lstStyle/>
          <a:p>
            <a:pPr marL="0" indent="0">
              <a:buNone/>
            </a:pPr>
            <a:r>
              <a:rPr lang="en-IN" b="1" i="0" dirty="0">
                <a:solidFill>
                  <a:srgbClr val="383838"/>
                </a:solidFill>
                <a:effectLst/>
              </a:rPr>
              <a:t>What is an interpreter?</a:t>
            </a:r>
            <a:endParaRPr lang="en-IN" b="0" i="0" dirty="0">
              <a:solidFill>
                <a:srgbClr val="383838"/>
              </a:solidFill>
              <a:effectLst/>
            </a:endParaRPr>
          </a:p>
          <a:p>
            <a:pPr marL="0" indent="0">
              <a:buNone/>
            </a:pPr>
            <a:r>
              <a:rPr lang="en-IN" b="1" i="0" dirty="0">
                <a:solidFill>
                  <a:srgbClr val="423B43"/>
                </a:solidFill>
                <a:effectLst/>
              </a:rPr>
              <a:t> </a:t>
            </a:r>
          </a:p>
          <a:p>
            <a:pPr marL="0" indent="0">
              <a:buNone/>
            </a:pPr>
            <a:r>
              <a:rPr lang="en-US" sz="2400" b="0" i="0" dirty="0">
                <a:solidFill>
                  <a:srgbClr val="383838"/>
                </a:solidFill>
                <a:effectLst/>
              </a:rPr>
              <a:t>An interpreter converts the code written in a high-level language into an efficient intermediate code called bytecode. The bytecode is then executed line by line on a virtual machine to produce the output</a:t>
            </a:r>
            <a:endParaRPr lang="en-IN" sz="2400" b="1" i="0" dirty="0">
              <a:solidFill>
                <a:srgbClr val="423B43"/>
              </a:solidFill>
              <a:effectLst/>
            </a:endParaRPr>
          </a:p>
          <a:p>
            <a:pPr marL="0" indent="0" algn="l">
              <a:buNone/>
            </a:pPr>
            <a:endParaRPr lang="en-IN" sz="2400" i="0" dirty="0">
              <a:solidFill>
                <a:srgbClr val="423B43"/>
              </a:solidFill>
              <a:effectLst/>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39099031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Functions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9"/>
            <a:ext cx="10515600" cy="4087906"/>
          </a:xfrm>
        </p:spPr>
        <p:txBody>
          <a:bodyPr>
            <a:normAutofit/>
          </a:bodyPr>
          <a:lstStyle/>
          <a:p>
            <a:pPr marL="0" indent="0">
              <a:buNone/>
            </a:pPr>
            <a:r>
              <a:rPr lang="en-US" sz="2400" dirty="0"/>
              <a:t>In other words ,this is what function is</a:t>
            </a:r>
          </a:p>
          <a:p>
            <a:pPr marL="0" indent="0">
              <a:buNone/>
            </a:pPr>
            <a:endParaRPr lang="en-US" sz="2400" dirty="0"/>
          </a:p>
          <a:p>
            <a:pPr marL="0" indent="0">
              <a:buNone/>
            </a:pPr>
            <a:endParaRPr lang="en-US" b="1" dirty="0"/>
          </a:p>
          <a:p>
            <a:pPr marL="0" indent="0">
              <a:buNone/>
            </a:pPr>
            <a:endParaRPr lang="en-IN" b="1" dirty="0"/>
          </a:p>
        </p:txBody>
      </p:sp>
      <p:pic>
        <p:nvPicPr>
          <p:cNvPr id="5" name="Picture 4">
            <a:extLst>
              <a:ext uri="{FF2B5EF4-FFF2-40B4-BE49-F238E27FC236}">
                <a16:creationId xmlns:a16="http://schemas.microsoft.com/office/drawing/2014/main" xmlns="" id="{C8AA9F5C-0615-907F-897F-370B9F320120}"/>
              </a:ext>
            </a:extLst>
          </p:cNvPr>
          <p:cNvPicPr>
            <a:picLocks noChangeAspect="1"/>
          </p:cNvPicPr>
          <p:nvPr/>
        </p:nvPicPr>
        <p:blipFill>
          <a:blip r:embed="rId2"/>
          <a:stretch>
            <a:fillRect/>
          </a:stretch>
        </p:blipFill>
        <p:spPr>
          <a:xfrm>
            <a:off x="2735245" y="3240742"/>
            <a:ext cx="5591955" cy="1876687"/>
          </a:xfrm>
          <a:prstGeom prst="rect">
            <a:avLst/>
          </a:prstGeom>
        </p:spPr>
      </p:pic>
    </p:spTree>
    <p:extLst>
      <p:ext uri="{BB962C8B-B14F-4D97-AF65-F5344CB8AC3E}">
        <p14:creationId xmlns:p14="http://schemas.microsoft.com/office/powerpoint/2010/main" xmlns="" val="9052932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Functions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661211"/>
          </a:xfrm>
        </p:spPr>
        <p:txBody>
          <a:bodyPr>
            <a:normAutofit fontScale="77500" lnSpcReduction="20000"/>
          </a:bodyPr>
          <a:lstStyle/>
          <a:p>
            <a:pPr marL="0" indent="0">
              <a:buNone/>
            </a:pPr>
            <a:r>
              <a:rPr lang="en-US" dirty="0"/>
              <a:t>Suppose we want to find the smaller value between two integers: Suppose we want to find the smaller value between two integers:</a:t>
            </a:r>
          </a:p>
          <a:p>
            <a:pPr marL="0" indent="0">
              <a:buNone/>
            </a:pPr>
            <a:endParaRPr lang="en-US" sz="2400" dirty="0"/>
          </a:p>
          <a:p>
            <a:pPr marL="0" indent="0">
              <a:buNone/>
            </a:pPr>
            <a:r>
              <a:rPr lang="pt-BR" sz="2600" dirty="0">
                <a:latin typeface="Bell MT" panose="02020503060305020303" pitchFamily="18" charset="0"/>
              </a:rPr>
              <a:t>num2 = 40</a:t>
            </a:r>
          </a:p>
          <a:p>
            <a:pPr marL="0" indent="0">
              <a:buNone/>
            </a:pPr>
            <a:r>
              <a:rPr lang="pt-BR" sz="2600" dirty="0">
                <a:latin typeface="Bell MT" panose="02020503060305020303" pitchFamily="18" charset="0"/>
              </a:rPr>
              <a:t>if num1 &lt; num2:</a:t>
            </a:r>
          </a:p>
          <a:p>
            <a:pPr marL="0" indent="0">
              <a:buNone/>
            </a:pPr>
            <a:r>
              <a:rPr lang="pt-BR" sz="2600" dirty="0">
                <a:latin typeface="Bell MT" panose="02020503060305020303" pitchFamily="18" charset="0"/>
              </a:rPr>
              <a:t>    minimum = num1</a:t>
            </a:r>
          </a:p>
          <a:p>
            <a:pPr marL="0" indent="0">
              <a:buNone/>
            </a:pPr>
            <a:r>
              <a:rPr lang="pt-BR" sz="2600" dirty="0">
                <a:latin typeface="Bell MT" panose="02020503060305020303" pitchFamily="18" charset="0"/>
              </a:rPr>
              <a:t>else:</a:t>
            </a:r>
          </a:p>
          <a:p>
            <a:pPr marL="0" indent="0">
              <a:buNone/>
            </a:pPr>
            <a:r>
              <a:rPr lang="pt-BR" sz="2600" dirty="0">
                <a:latin typeface="Bell MT" panose="02020503060305020303" pitchFamily="18" charset="0"/>
              </a:rPr>
              <a:t>    minimum = num2</a:t>
            </a:r>
          </a:p>
          <a:p>
            <a:pPr marL="0" indent="0">
              <a:buNone/>
            </a:pPr>
            <a:r>
              <a:rPr lang="pt-BR" sz="2600" dirty="0">
                <a:latin typeface="Bell MT" panose="02020503060305020303" pitchFamily="18" charset="0"/>
              </a:rPr>
              <a:t>print(minimum)</a:t>
            </a:r>
          </a:p>
          <a:p>
            <a:pPr marL="0" indent="0">
              <a:buNone/>
            </a:pPr>
            <a:endParaRPr lang="pt-BR" sz="2600" dirty="0">
              <a:latin typeface="Bell MT" panose="02020503060305020303" pitchFamily="18" charset="0"/>
            </a:endParaRPr>
          </a:p>
          <a:p>
            <a:pPr marL="0" indent="0">
              <a:buNone/>
            </a:pPr>
            <a:r>
              <a:rPr lang="pt-BR" sz="2600" dirty="0">
                <a:latin typeface="Bell MT" panose="02020503060305020303" pitchFamily="18" charset="0"/>
              </a:rPr>
              <a:t>num1 = 250</a:t>
            </a:r>
          </a:p>
          <a:p>
            <a:pPr marL="0" indent="0">
              <a:buNone/>
            </a:pPr>
            <a:r>
              <a:rPr lang="pt-BR" sz="2600" dirty="0">
                <a:latin typeface="Bell MT" panose="02020503060305020303" pitchFamily="18" charset="0"/>
              </a:rPr>
              <a:t>num2 = 120</a:t>
            </a:r>
          </a:p>
          <a:p>
            <a:pPr marL="0" indent="0">
              <a:buNone/>
            </a:pPr>
            <a:r>
              <a:rPr lang="pt-BR" sz="2600" dirty="0">
                <a:latin typeface="Bell MT" panose="02020503060305020303" pitchFamily="18" charset="0"/>
              </a:rPr>
              <a:t>if num1 &lt; num2:</a:t>
            </a:r>
          </a:p>
          <a:p>
            <a:pPr marL="0" indent="0">
              <a:buNone/>
            </a:pPr>
            <a:r>
              <a:rPr lang="pt-BR" sz="2600" dirty="0">
                <a:latin typeface="Bell MT" panose="02020503060305020303" pitchFamily="18" charset="0"/>
              </a:rPr>
              <a:t>    minimum = num1</a:t>
            </a:r>
          </a:p>
          <a:p>
            <a:pPr marL="0" indent="0">
              <a:buNone/>
            </a:pPr>
            <a:r>
              <a:rPr lang="pt-BR" sz="2600" dirty="0">
                <a:latin typeface="Bell MT" panose="02020503060305020303" pitchFamily="18" charset="0"/>
              </a:rPr>
              <a:t>else:</a:t>
            </a:r>
          </a:p>
          <a:p>
            <a:pPr marL="0" indent="0">
              <a:buNone/>
            </a:pPr>
            <a:r>
              <a:rPr lang="pt-BR" sz="2600" dirty="0">
                <a:latin typeface="Bell MT" panose="02020503060305020303" pitchFamily="18" charset="0"/>
              </a:rPr>
              <a:t>    minimum = num2</a:t>
            </a:r>
          </a:p>
          <a:p>
            <a:pPr marL="0" indent="0">
              <a:buNone/>
            </a:pPr>
            <a:r>
              <a:rPr lang="pt-BR" sz="2600" dirty="0">
                <a:latin typeface="Bell MT" panose="02020503060305020303" pitchFamily="18" charset="0"/>
              </a:rPr>
              <a:t>print(minimum)</a:t>
            </a:r>
          </a:p>
          <a:p>
            <a:pPr marL="0" indent="0">
              <a:buNone/>
            </a:pPr>
            <a:endParaRPr lang="en-US" b="1" dirty="0"/>
          </a:p>
          <a:p>
            <a:pPr marL="0" indent="0">
              <a:buNone/>
            </a:pPr>
            <a:endParaRPr lang="en-IN" b="1" dirty="0"/>
          </a:p>
        </p:txBody>
      </p:sp>
    </p:spTree>
    <p:extLst>
      <p:ext uri="{BB962C8B-B14F-4D97-AF65-F5344CB8AC3E}">
        <p14:creationId xmlns:p14="http://schemas.microsoft.com/office/powerpoint/2010/main" xmlns="" val="4643561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661211"/>
          </a:xfrm>
        </p:spPr>
        <p:txBody>
          <a:bodyPr>
            <a:normAutofit/>
          </a:bodyPr>
          <a:lstStyle/>
          <a:p>
            <a:pPr marL="0" indent="0">
              <a:buNone/>
            </a:pPr>
            <a:r>
              <a:rPr lang="en-US" dirty="0"/>
              <a:t>What if we use a built-in function min(number1,number2) instead of writing comparison logic over and over again-</a:t>
            </a:r>
          </a:p>
          <a:p>
            <a:pPr marL="0" indent="0">
              <a:buNone/>
            </a:pPr>
            <a:endParaRPr lang="en-US" sz="2400" dirty="0"/>
          </a:p>
          <a:p>
            <a:pPr marL="0" indent="0">
              <a:buNone/>
            </a:pPr>
            <a:r>
              <a:rPr lang="en-US" sz="2400" dirty="0">
                <a:latin typeface="Bell MT" panose="02020503060305020303" pitchFamily="18" charset="0"/>
              </a:rPr>
              <a:t>minimum = min(10, 40)</a:t>
            </a:r>
          </a:p>
          <a:p>
            <a:pPr marL="0" indent="0">
              <a:buNone/>
            </a:pPr>
            <a:r>
              <a:rPr lang="en-US" sz="2400" dirty="0">
                <a:latin typeface="Bell MT" panose="02020503060305020303" pitchFamily="18" charset="0"/>
              </a:rPr>
              <a:t>print(minimum)</a:t>
            </a:r>
          </a:p>
          <a:p>
            <a:pPr marL="0" indent="0">
              <a:buNone/>
            </a:pPr>
            <a:endParaRPr lang="en-US" sz="2400" dirty="0">
              <a:latin typeface="Bell MT" panose="02020503060305020303" pitchFamily="18" charset="0"/>
            </a:endParaRPr>
          </a:p>
          <a:p>
            <a:pPr marL="0" indent="0">
              <a:buNone/>
            </a:pPr>
            <a:r>
              <a:rPr lang="en-US" sz="2400" dirty="0">
                <a:latin typeface="Bell MT" panose="02020503060305020303" pitchFamily="18" charset="0"/>
              </a:rPr>
              <a:t>minimum = min(10, 100, 1, 1000)  # It even works with multiple arguments</a:t>
            </a:r>
          </a:p>
          <a:p>
            <a:pPr marL="0" indent="0">
              <a:buNone/>
            </a:pPr>
            <a:r>
              <a:rPr lang="en-US" sz="2400" dirty="0">
                <a:latin typeface="Bell MT" panose="02020503060305020303" pitchFamily="18" charset="0"/>
              </a:rPr>
              <a:t>print(minimum)</a:t>
            </a:r>
          </a:p>
          <a:p>
            <a:pPr marL="0" indent="0">
              <a:buNone/>
            </a:pPr>
            <a:endParaRPr lang="en-US" sz="2400" dirty="0">
              <a:latin typeface="Bell MT" panose="02020503060305020303" pitchFamily="18" charset="0"/>
            </a:endParaRPr>
          </a:p>
          <a:p>
            <a:pPr marL="0" indent="0">
              <a:buNone/>
            </a:pPr>
            <a:r>
              <a:rPr lang="en-US" sz="2400" dirty="0">
                <a:latin typeface="Bell MT" panose="02020503060305020303" pitchFamily="18" charset="0"/>
              </a:rPr>
              <a:t>minimum = min("Superman", "Batman")  # And with different data types</a:t>
            </a:r>
          </a:p>
          <a:p>
            <a:pPr marL="0" indent="0">
              <a:buNone/>
            </a:pPr>
            <a:r>
              <a:rPr lang="en-US" sz="2400" dirty="0">
                <a:latin typeface="Bell MT" panose="02020503060305020303" pitchFamily="18" charset="0"/>
              </a:rPr>
              <a:t>print(minimum)</a:t>
            </a:r>
          </a:p>
          <a:p>
            <a:pPr marL="0" indent="0">
              <a:buNone/>
            </a:pPr>
            <a:endParaRPr lang="en-US" b="1" dirty="0"/>
          </a:p>
          <a:p>
            <a:pPr marL="0" indent="0">
              <a:buNone/>
            </a:pPr>
            <a:endParaRPr lang="en-IN" b="1" dirty="0"/>
          </a:p>
        </p:txBody>
      </p:sp>
    </p:spTree>
    <p:extLst>
      <p:ext uri="{BB962C8B-B14F-4D97-AF65-F5344CB8AC3E}">
        <p14:creationId xmlns:p14="http://schemas.microsoft.com/office/powerpoint/2010/main" xmlns="" val="17138138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20271"/>
            <a:ext cx="10515600" cy="3724836"/>
          </a:xfrm>
        </p:spPr>
        <p:txBody>
          <a:bodyPr>
            <a:normAutofit/>
          </a:bodyPr>
          <a:lstStyle/>
          <a:p>
            <a:pPr marL="0" indent="0">
              <a:buNone/>
            </a:pPr>
            <a:r>
              <a:rPr lang="en-IN" b="1" i="0" dirty="0">
                <a:effectLst/>
              </a:rPr>
              <a:t>Structure</a:t>
            </a:r>
          </a:p>
          <a:p>
            <a:pPr marL="0" indent="0">
              <a:buNone/>
            </a:pPr>
            <a:r>
              <a:rPr lang="en-US" sz="2400" dirty="0"/>
              <a:t>In Python, a function can be defined using the def keyword in the following format:</a:t>
            </a:r>
          </a:p>
          <a:p>
            <a:pPr marL="0" indent="0">
              <a:buNone/>
            </a:pPr>
            <a:r>
              <a:rPr lang="en-US" sz="2400" dirty="0"/>
              <a:t>The function name is simply the name we’ll use to identify the function.</a:t>
            </a:r>
          </a:p>
          <a:p>
            <a:pPr marL="0" indent="0">
              <a:buNone/>
            </a:pPr>
            <a:r>
              <a:rPr lang="en-US" sz="2400" dirty="0"/>
              <a:t>The parameters of a function are the inputs for that function. We can use these inputs within the function. Parameters are optional. We’ll get to know more about these later.</a:t>
            </a:r>
          </a:p>
          <a:p>
            <a:pPr marL="0" indent="0">
              <a:buNone/>
            </a:pPr>
            <a:r>
              <a:rPr lang="en-US" sz="2400" dirty="0"/>
              <a:t>The body of the function contains the set of operations that the function will perform. This is always indented to the right.</a:t>
            </a:r>
            <a:endParaRPr lang="en-IN" sz="3800" dirty="0"/>
          </a:p>
        </p:txBody>
      </p:sp>
      <p:pic>
        <p:nvPicPr>
          <p:cNvPr id="5" name="Picture 4">
            <a:extLst>
              <a:ext uri="{FF2B5EF4-FFF2-40B4-BE49-F238E27FC236}">
                <a16:creationId xmlns:a16="http://schemas.microsoft.com/office/drawing/2014/main" xmlns="" id="{D74C80BA-D2D7-7C95-6537-052F1159FAFC}"/>
              </a:ext>
            </a:extLst>
          </p:cNvPr>
          <p:cNvPicPr>
            <a:picLocks noChangeAspect="1"/>
          </p:cNvPicPr>
          <p:nvPr/>
        </p:nvPicPr>
        <p:blipFill>
          <a:blip r:embed="rId2"/>
          <a:stretch>
            <a:fillRect/>
          </a:stretch>
        </p:blipFill>
        <p:spPr>
          <a:xfrm>
            <a:off x="4148125" y="4545107"/>
            <a:ext cx="4191585" cy="1947767"/>
          </a:xfrm>
          <a:prstGeom prst="rect">
            <a:avLst/>
          </a:prstGeom>
        </p:spPr>
      </p:pic>
    </p:spTree>
    <p:extLst>
      <p:ext uri="{BB962C8B-B14F-4D97-AF65-F5344CB8AC3E}">
        <p14:creationId xmlns:p14="http://schemas.microsoft.com/office/powerpoint/2010/main" xmlns="" val="42455300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909221" y="820271"/>
            <a:ext cx="10515600" cy="6037729"/>
          </a:xfrm>
        </p:spPr>
        <p:txBody>
          <a:bodyPr>
            <a:normAutofit fontScale="62500" lnSpcReduction="20000"/>
          </a:bodyPr>
          <a:lstStyle/>
          <a:p>
            <a:pPr marL="0" indent="0">
              <a:buNone/>
            </a:pPr>
            <a:r>
              <a:rPr lang="en-IN" sz="4500" b="1" i="0" dirty="0">
                <a:effectLst/>
              </a:rPr>
              <a:t>Example</a:t>
            </a:r>
          </a:p>
          <a:p>
            <a:pPr marL="0" indent="0">
              <a:buNone/>
            </a:pPr>
            <a:r>
              <a:rPr lang="en-US" sz="3400" dirty="0"/>
              <a:t>Let’s make a plain function that prints four lines of text. It won’t have any parameters. We’ll name it </a:t>
            </a:r>
            <a:r>
              <a:rPr lang="en-US" sz="3400" dirty="0" err="1"/>
              <a:t>my_print_function</a:t>
            </a:r>
            <a:r>
              <a:rPr lang="en-US" sz="3400" dirty="0"/>
              <a:t>. </a:t>
            </a:r>
          </a:p>
          <a:p>
            <a:pPr marL="0" indent="0">
              <a:buNone/>
            </a:pPr>
            <a:r>
              <a:rPr lang="en-US" sz="3400" dirty="0"/>
              <a:t>We can call the function in our code using its name along with empty parentheses:</a:t>
            </a:r>
          </a:p>
          <a:p>
            <a:pPr marL="0" indent="0">
              <a:buNone/>
            </a:pPr>
            <a:endParaRPr lang="en-US" sz="2400" dirty="0"/>
          </a:p>
          <a:p>
            <a:pPr marL="0" indent="0">
              <a:buNone/>
            </a:pPr>
            <a:endParaRPr lang="en-US" sz="2400" dirty="0"/>
          </a:p>
          <a:p>
            <a:pPr marL="0" indent="0">
              <a:buNone/>
            </a:pPr>
            <a:r>
              <a:rPr lang="en-US" sz="3200" dirty="0">
                <a:latin typeface="Bell MT" panose="02020503060305020303" pitchFamily="18" charset="0"/>
              </a:rPr>
              <a:t>def </a:t>
            </a:r>
            <a:r>
              <a:rPr lang="en-US" sz="3200" dirty="0" err="1">
                <a:latin typeface="Bell MT" panose="02020503060305020303" pitchFamily="18" charset="0"/>
              </a:rPr>
              <a:t>my_print_function</a:t>
            </a:r>
            <a:r>
              <a:rPr lang="en-US" sz="3200" dirty="0">
                <a:latin typeface="Bell MT" panose="02020503060305020303" pitchFamily="18" charset="0"/>
              </a:rPr>
              <a:t>():  # No parameters</a:t>
            </a:r>
          </a:p>
          <a:p>
            <a:pPr marL="0" indent="0">
              <a:buNone/>
            </a:pPr>
            <a:r>
              <a:rPr lang="en-US" sz="3200" dirty="0">
                <a:latin typeface="Bell MT" panose="02020503060305020303" pitchFamily="18" charset="0"/>
              </a:rPr>
              <a:t>    print("This")</a:t>
            </a:r>
          </a:p>
          <a:p>
            <a:pPr marL="0" indent="0">
              <a:buNone/>
            </a:pPr>
            <a:r>
              <a:rPr lang="en-US" sz="3200" dirty="0">
                <a:latin typeface="Bell MT" panose="02020503060305020303" pitchFamily="18" charset="0"/>
              </a:rPr>
              <a:t>    print("is")</a:t>
            </a:r>
          </a:p>
          <a:p>
            <a:pPr marL="0" indent="0">
              <a:buNone/>
            </a:pPr>
            <a:r>
              <a:rPr lang="en-US" sz="3200" dirty="0">
                <a:latin typeface="Bell MT" panose="02020503060305020303" pitchFamily="18" charset="0"/>
              </a:rPr>
              <a:t>    print("A")</a:t>
            </a:r>
          </a:p>
          <a:p>
            <a:pPr marL="0" indent="0">
              <a:buNone/>
            </a:pPr>
            <a:r>
              <a:rPr lang="en-US" sz="3200" dirty="0">
                <a:latin typeface="Bell MT" panose="02020503060305020303" pitchFamily="18" charset="0"/>
              </a:rPr>
              <a:t>    print("function")</a:t>
            </a:r>
          </a:p>
          <a:p>
            <a:pPr marL="0" indent="0">
              <a:buNone/>
            </a:pPr>
            <a:r>
              <a:rPr lang="en-US" sz="3200" dirty="0">
                <a:latin typeface="Bell MT" panose="02020503060305020303" pitchFamily="18" charset="0"/>
              </a:rPr>
              <a:t># Function ended</a:t>
            </a:r>
          </a:p>
          <a:p>
            <a:pPr marL="0" indent="0">
              <a:buNone/>
            </a:pPr>
            <a:endParaRPr lang="en-US" sz="3200" dirty="0">
              <a:latin typeface="Bell MT" panose="02020503060305020303" pitchFamily="18" charset="0"/>
            </a:endParaRPr>
          </a:p>
          <a:p>
            <a:pPr marL="0" indent="0">
              <a:buNone/>
            </a:pPr>
            <a:endParaRPr lang="en-US" sz="3200" dirty="0">
              <a:latin typeface="Bell MT" panose="02020503060305020303" pitchFamily="18" charset="0"/>
            </a:endParaRPr>
          </a:p>
          <a:p>
            <a:pPr marL="0" indent="0">
              <a:buNone/>
            </a:pPr>
            <a:r>
              <a:rPr lang="en-US" sz="3200" dirty="0">
                <a:latin typeface="Bell MT" panose="02020503060305020303" pitchFamily="18" charset="0"/>
              </a:rPr>
              <a:t># Calling the function in the program multiple times</a:t>
            </a:r>
          </a:p>
          <a:p>
            <a:pPr marL="0" indent="0">
              <a:buNone/>
            </a:pPr>
            <a:r>
              <a:rPr lang="en-US" sz="3200" dirty="0" err="1">
                <a:latin typeface="Bell MT" panose="02020503060305020303" pitchFamily="18" charset="0"/>
              </a:rPr>
              <a:t>my_print_function</a:t>
            </a:r>
            <a:r>
              <a:rPr lang="en-US" sz="3200" dirty="0">
                <a:latin typeface="Bell MT" panose="02020503060305020303" pitchFamily="18" charset="0"/>
              </a:rPr>
              <a:t>()</a:t>
            </a:r>
          </a:p>
          <a:p>
            <a:pPr marL="0" indent="0">
              <a:buNone/>
            </a:pPr>
            <a:r>
              <a:rPr lang="en-US" sz="3200" dirty="0" err="1">
                <a:latin typeface="Bell MT" panose="02020503060305020303" pitchFamily="18" charset="0"/>
              </a:rPr>
              <a:t>my_print_function</a:t>
            </a:r>
            <a:r>
              <a:rPr lang="en-US" sz="3200" dirty="0">
                <a:latin typeface="Bell MT" panose="02020503060305020303" pitchFamily="18" charset="0"/>
              </a:rPr>
              <a:t>()</a:t>
            </a:r>
            <a:endParaRPr lang="en-IN" sz="3200" dirty="0">
              <a:latin typeface="Bell MT" panose="02020503060305020303" pitchFamily="18" charset="0"/>
            </a:endParaRPr>
          </a:p>
        </p:txBody>
      </p:sp>
    </p:spTree>
    <p:extLst>
      <p:ext uri="{BB962C8B-B14F-4D97-AF65-F5344CB8AC3E}">
        <p14:creationId xmlns:p14="http://schemas.microsoft.com/office/powerpoint/2010/main" xmlns="" val="36347346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400" b="1" i="0" dirty="0">
                <a:effectLst/>
                <a:latin typeface="Nunito Sans" pitchFamily="2" charset="0"/>
              </a:rPr>
              <a:t/>
            </a:r>
            <a:br>
              <a:rPr lang="en-IN" sz="14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820270"/>
            <a:ext cx="10515600" cy="6037729"/>
          </a:xfrm>
        </p:spPr>
        <p:txBody>
          <a:bodyPr>
            <a:normAutofit lnSpcReduction="10000"/>
          </a:bodyPr>
          <a:lstStyle/>
          <a:p>
            <a:pPr marL="0" indent="0">
              <a:buNone/>
            </a:pPr>
            <a:r>
              <a:rPr lang="en-IN" b="1" i="0" dirty="0">
                <a:effectLst/>
              </a:rPr>
              <a:t>Function Parameters</a:t>
            </a:r>
          </a:p>
          <a:p>
            <a:pPr marL="0" indent="0">
              <a:buNone/>
            </a:pPr>
            <a:r>
              <a:rPr lang="en-US" sz="2400" i="0" dirty="0">
                <a:effectLst/>
              </a:rPr>
              <a:t>Parameters are a crucial part of the function structure.</a:t>
            </a:r>
          </a:p>
          <a:p>
            <a:pPr marL="0" indent="0">
              <a:buNone/>
            </a:pPr>
            <a:r>
              <a:rPr lang="en-US" sz="2400" i="0" dirty="0">
                <a:effectLst/>
              </a:rPr>
              <a:t>They are the means of passing data to the function. This data can be used by the function to perform a meaningful task.</a:t>
            </a:r>
          </a:p>
          <a:p>
            <a:pPr marL="0" indent="0">
              <a:buNone/>
            </a:pPr>
            <a:r>
              <a:rPr lang="en-US" sz="2400" i="0" dirty="0">
                <a:effectLst/>
              </a:rPr>
              <a:t>When creating a function, we must define the number of parameters and their names. These names are only relevant to the function and won’t affect variable names elsewhere in the code. Parameters are enclosed in parentheses and separated by commas.</a:t>
            </a:r>
          </a:p>
          <a:p>
            <a:pPr marL="0" indent="0">
              <a:buNone/>
            </a:pPr>
            <a:r>
              <a:rPr lang="en-US" sz="2400" i="0" dirty="0">
                <a:effectLst/>
              </a:rPr>
              <a:t>The actual values/variables passed into the parameters are known as arguments.</a:t>
            </a:r>
          </a:p>
          <a:p>
            <a:pPr marL="0" indent="0">
              <a:buNone/>
            </a:pPr>
            <a:endParaRPr lang="en-US" sz="2000" dirty="0"/>
          </a:p>
          <a:p>
            <a:pPr marL="0" indent="0">
              <a:buNone/>
            </a:pPr>
            <a:r>
              <a:rPr lang="en-US" sz="2400" dirty="0"/>
              <a:t>def </a:t>
            </a:r>
            <a:r>
              <a:rPr lang="en-US" sz="2400" b="1" dirty="0"/>
              <a:t>minimum</a:t>
            </a:r>
            <a:r>
              <a:rPr lang="en-US" sz="2400" dirty="0"/>
              <a:t>(first, second):</a:t>
            </a:r>
          </a:p>
          <a:p>
            <a:pPr marL="0" indent="0">
              <a:buNone/>
            </a:pPr>
            <a:r>
              <a:rPr lang="en-US" sz="2400" dirty="0"/>
              <a:t>    if (first &lt; second):</a:t>
            </a:r>
          </a:p>
          <a:p>
            <a:pPr marL="0" indent="0">
              <a:buNone/>
            </a:pPr>
            <a:r>
              <a:rPr lang="en-US" sz="2400" dirty="0"/>
              <a:t>        print(first)</a:t>
            </a:r>
          </a:p>
          <a:p>
            <a:pPr marL="0" indent="0">
              <a:buNone/>
            </a:pPr>
            <a:r>
              <a:rPr lang="en-US" sz="2400" dirty="0"/>
              <a:t>    else:</a:t>
            </a:r>
          </a:p>
          <a:p>
            <a:pPr marL="0" indent="0">
              <a:buNone/>
            </a:pPr>
            <a:r>
              <a:rPr lang="en-US" sz="2400" dirty="0"/>
              <a:t>        print(second)</a:t>
            </a:r>
          </a:p>
          <a:p>
            <a:pPr marL="0" indent="0">
              <a:buNone/>
            </a:pPr>
            <a:endParaRPr lang="en-US" sz="2400" dirty="0"/>
          </a:p>
        </p:txBody>
      </p:sp>
    </p:spTree>
    <p:extLst>
      <p:ext uri="{BB962C8B-B14F-4D97-AF65-F5344CB8AC3E}">
        <p14:creationId xmlns:p14="http://schemas.microsoft.com/office/powerpoint/2010/main" xmlns="" val="26012739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661211"/>
          </a:xfrm>
        </p:spPr>
        <p:txBody>
          <a:bodyPr>
            <a:normAutofit lnSpcReduction="10000"/>
          </a:bodyPr>
          <a:lstStyle/>
          <a:p>
            <a:pPr marL="0" indent="0">
              <a:buNone/>
            </a:pPr>
            <a:r>
              <a:rPr lang="en-US" sz="2800" dirty="0"/>
              <a:t>num1 = 10</a:t>
            </a:r>
          </a:p>
          <a:p>
            <a:pPr marL="0" indent="0">
              <a:buNone/>
            </a:pPr>
            <a:r>
              <a:rPr lang="en-US" sz="2800" dirty="0"/>
              <a:t>num2 = 20</a:t>
            </a:r>
          </a:p>
          <a:p>
            <a:pPr marL="0" indent="0">
              <a:buNone/>
            </a:pPr>
            <a:r>
              <a:rPr lang="en-US" sz="2800" b="1" dirty="0"/>
              <a:t>minimum</a:t>
            </a:r>
            <a:r>
              <a:rPr lang="en-US" sz="2800" dirty="0"/>
              <a:t>(num1, num2)</a:t>
            </a:r>
          </a:p>
          <a:p>
            <a:pPr marL="0" indent="0">
              <a:buNone/>
            </a:pPr>
            <a:endParaRPr lang="en-US" dirty="0"/>
          </a:p>
          <a:p>
            <a:pPr marL="0" indent="0">
              <a:buNone/>
            </a:pPr>
            <a:r>
              <a:rPr lang="en-US" dirty="0"/>
              <a:t>Here, we are passing num1 and num2 to the function. The positions of the parameters are important. In the case above, the value of num1 will be assigned to first as it was the first parameter. Similarly, the value of num2 assigned to second.</a:t>
            </a:r>
          </a:p>
          <a:p>
            <a:pPr marL="0" indent="0">
              <a:buNone/>
            </a:pPr>
            <a:r>
              <a:rPr lang="en-US" dirty="0"/>
              <a:t>If we call a function with lesser or more arguments than originally required, Python will throw an error.</a:t>
            </a:r>
          </a:p>
          <a:p>
            <a:pPr marL="0" indent="0">
              <a:buNone/>
            </a:pPr>
            <a:endParaRPr lang="en-US" dirty="0"/>
          </a:p>
          <a:p>
            <a:pPr marL="0" indent="0">
              <a:buNone/>
            </a:pPr>
            <a:r>
              <a:rPr lang="en-US" dirty="0"/>
              <a:t>A parameter can be any sort of data object; from a simple integer to a huge list</a:t>
            </a:r>
          </a:p>
          <a:p>
            <a:pPr marL="0" indent="0">
              <a:buNone/>
            </a:pPr>
            <a:endParaRPr lang="en-IN" b="1" dirty="0"/>
          </a:p>
        </p:txBody>
      </p:sp>
    </p:spTree>
    <p:extLst>
      <p:ext uri="{BB962C8B-B14F-4D97-AF65-F5344CB8AC3E}">
        <p14:creationId xmlns:p14="http://schemas.microsoft.com/office/powerpoint/2010/main" xmlns="" val="25923773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669524" y="40063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669524" y="1055578"/>
            <a:ext cx="10515600" cy="5661211"/>
          </a:xfrm>
        </p:spPr>
        <p:txBody>
          <a:bodyPr>
            <a:normAutofit fontScale="92500" lnSpcReduction="20000"/>
          </a:bodyPr>
          <a:lstStyle/>
          <a:p>
            <a:pPr marL="0" indent="0">
              <a:buNone/>
            </a:pPr>
            <a:r>
              <a:rPr lang="en-US" b="1" dirty="0"/>
              <a:t>The return Statement</a:t>
            </a:r>
          </a:p>
          <a:p>
            <a:pPr marL="0" indent="0">
              <a:buNone/>
            </a:pPr>
            <a:r>
              <a:rPr lang="en-US" sz="2400" dirty="0"/>
              <a:t>To return something from a function, we must use the return keyword. Keep in mind that once the return statement is executed, the compiler ends the function. Any remaining lines of code after the return statement will not be executed.</a:t>
            </a:r>
          </a:p>
          <a:p>
            <a:pPr marL="0" indent="0">
              <a:buNone/>
            </a:pPr>
            <a:endParaRPr lang="en-US" sz="2400" b="1" dirty="0"/>
          </a:p>
          <a:p>
            <a:pPr marL="0" indent="0">
              <a:buNone/>
            </a:pPr>
            <a:r>
              <a:rPr lang="en-US" sz="2400" dirty="0"/>
              <a:t>Let’s refactor the minimum() method to return the smaller value instead of printing it. Now, it’ll work just like the built-in min() function with two parameters:</a:t>
            </a:r>
          </a:p>
          <a:p>
            <a:pPr marL="0" indent="0">
              <a:buNone/>
            </a:pPr>
            <a:r>
              <a:rPr lang="en-US" sz="2400" dirty="0"/>
              <a:t>def minimum(first, second):</a:t>
            </a:r>
          </a:p>
          <a:p>
            <a:pPr marL="0" indent="0">
              <a:buNone/>
            </a:pPr>
            <a:r>
              <a:rPr lang="en-US" sz="2400" dirty="0"/>
              <a:t>    if (first &lt; second):</a:t>
            </a:r>
          </a:p>
          <a:p>
            <a:pPr marL="0" indent="0">
              <a:buNone/>
            </a:pPr>
            <a:r>
              <a:rPr lang="en-US" sz="2400" dirty="0"/>
              <a:t>        return first</a:t>
            </a:r>
          </a:p>
          <a:p>
            <a:pPr marL="0" indent="0">
              <a:buNone/>
            </a:pPr>
            <a:r>
              <a:rPr lang="en-US" sz="2400" dirty="0"/>
              <a:t>    return second</a:t>
            </a:r>
          </a:p>
          <a:p>
            <a:pPr marL="0" indent="0">
              <a:buNone/>
            </a:pPr>
            <a:endParaRPr lang="en-US" sz="2400" dirty="0"/>
          </a:p>
          <a:p>
            <a:pPr marL="0" indent="0">
              <a:buNone/>
            </a:pPr>
            <a:r>
              <a:rPr lang="en-US" sz="2400" dirty="0"/>
              <a:t>num1 = 10</a:t>
            </a:r>
          </a:p>
          <a:p>
            <a:pPr marL="0" indent="0">
              <a:buNone/>
            </a:pPr>
            <a:r>
              <a:rPr lang="en-US" sz="2400" dirty="0"/>
              <a:t>num2 = 20</a:t>
            </a:r>
          </a:p>
          <a:p>
            <a:pPr marL="0" indent="0">
              <a:buNone/>
            </a:pPr>
            <a:r>
              <a:rPr lang="en-US" sz="2400" dirty="0"/>
              <a:t>result = minimum(num1, num2)  # Storing the value returned by the function</a:t>
            </a:r>
          </a:p>
          <a:p>
            <a:pPr marL="0" indent="0">
              <a:buNone/>
            </a:pPr>
            <a:r>
              <a:rPr lang="en-US" sz="2400" dirty="0"/>
              <a:t>print(result)</a:t>
            </a:r>
          </a:p>
          <a:p>
            <a:pPr marL="0" indent="0">
              <a:buNone/>
            </a:pPr>
            <a:endParaRPr lang="en-IN" sz="2400" dirty="0"/>
          </a:p>
        </p:txBody>
      </p:sp>
    </p:spTree>
    <p:extLst>
      <p:ext uri="{BB962C8B-B14F-4D97-AF65-F5344CB8AC3E}">
        <p14:creationId xmlns:p14="http://schemas.microsoft.com/office/powerpoint/2010/main" xmlns="" val="31941703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1196788"/>
            <a:ext cx="10515600" cy="5661211"/>
          </a:xfrm>
        </p:spPr>
        <p:txBody>
          <a:bodyPr>
            <a:normAutofit/>
          </a:bodyPr>
          <a:lstStyle/>
          <a:p>
            <a:pPr marL="0" indent="0">
              <a:buNone/>
            </a:pPr>
            <a:r>
              <a:rPr lang="en-IN" sz="3000" b="1" dirty="0"/>
              <a:t>Scope Of Variables</a:t>
            </a:r>
          </a:p>
          <a:p>
            <a:pPr marL="0" indent="0">
              <a:buNone/>
            </a:pPr>
            <a:r>
              <a:rPr lang="en-US" sz="2400" dirty="0"/>
              <a:t>All variables in a program may not be accessible at all locations in that program.</a:t>
            </a:r>
          </a:p>
          <a:p>
            <a:pPr marL="0" indent="0">
              <a:buNone/>
            </a:pPr>
            <a:r>
              <a:rPr lang="en-US" sz="2400" dirty="0"/>
              <a:t>Part(s) of the program within which the variable name is legal and accessible, is</a:t>
            </a:r>
          </a:p>
          <a:p>
            <a:pPr marL="0" indent="0">
              <a:buNone/>
            </a:pPr>
            <a:r>
              <a:rPr lang="en-US" sz="2400" dirty="0"/>
              <a:t>called the scope of the variable. A variable will only be visible to and accessible by</a:t>
            </a:r>
          </a:p>
          <a:p>
            <a:pPr marL="0" indent="0">
              <a:buNone/>
            </a:pPr>
            <a:r>
              <a:rPr lang="en-US" sz="2400" dirty="0"/>
              <a:t>the code blocks in its scope.</a:t>
            </a:r>
          </a:p>
          <a:p>
            <a:pPr marL="0" indent="0">
              <a:buNone/>
            </a:pPr>
            <a:endParaRPr lang="en-US" sz="2400" b="1" dirty="0"/>
          </a:p>
          <a:p>
            <a:pPr marL="0" indent="0">
              <a:buNone/>
            </a:pPr>
            <a:r>
              <a:rPr lang="en-US" sz="2400" dirty="0"/>
              <a:t>There are broadly two kinds of scopes in Python −</a:t>
            </a:r>
          </a:p>
          <a:p>
            <a:pPr>
              <a:buFont typeface="Wingdings" panose="05000000000000000000" pitchFamily="2" charset="2"/>
              <a:buChar char="Ø"/>
            </a:pPr>
            <a:r>
              <a:rPr lang="en-US" sz="2400" dirty="0"/>
              <a:t> Global scope -In Python, a variable declared outside a function is known as a global variable. This means that a global variable can be accessed from inside or outside of the function.</a:t>
            </a:r>
          </a:p>
          <a:p>
            <a:pPr>
              <a:buFont typeface="Wingdings" panose="05000000000000000000" pitchFamily="2" charset="2"/>
              <a:buChar char="Ø"/>
            </a:pPr>
            <a:r>
              <a:rPr lang="en-US" sz="2400" dirty="0"/>
              <a:t> Local scope - Variables that are defined inside a function body have a local scope. This means that local variables can be accessed only inside the function in which they are declared.</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xmlns="" val="24217276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22FE-D516-BEDA-BB23-56AEB71B91D7}"/>
              </a:ext>
            </a:extLst>
          </p:cNvPr>
          <p:cNvSpPr>
            <a:spLocks noGrp="1"/>
          </p:cNvSpPr>
          <p:nvPr>
            <p:ph type="title"/>
          </p:nvPr>
        </p:nvSpPr>
        <p:spPr>
          <a:xfrm>
            <a:off x="838200" y="365126"/>
            <a:ext cx="10515600" cy="1167840"/>
          </a:xfrm>
        </p:spPr>
        <p:txBody>
          <a:bodyPr>
            <a:normAutofit fontScale="90000"/>
          </a:bodyPr>
          <a:lstStyle/>
          <a:p>
            <a:r>
              <a:rPr lang="en-IN" sz="3600" b="1" i="0" dirty="0">
                <a:effectLst/>
                <a:latin typeface="+mn-lt"/>
              </a:rPr>
              <a:t>Function in Python</a:t>
            </a:r>
            <a:r>
              <a:rPr lang="en-IN" sz="1200" b="1" i="0" dirty="0">
                <a:effectLst/>
                <a:latin typeface="Nunito Sans" pitchFamily="2" charset="0"/>
              </a:rPr>
              <a:t/>
            </a:r>
            <a:br>
              <a:rPr lang="en-IN" sz="1200" b="1" i="0" dirty="0">
                <a:effectLst/>
                <a:latin typeface="Nunito Sans" pitchFamily="2" charset="0"/>
              </a:rPr>
            </a:br>
            <a:r>
              <a:rPr lang="en-IN" sz="1200" b="1" i="0" dirty="0">
                <a:effectLst/>
                <a:latin typeface="Nunito Sans" pitchFamily="2" charset="0"/>
              </a:rPr>
              <a:t/>
            </a:r>
            <a:br>
              <a:rPr lang="en-IN" sz="1200" b="1" i="0" dirty="0">
                <a:effectLst/>
                <a:latin typeface="Nunito Sans" pitchFamily="2" charset="0"/>
              </a:rPr>
            </a:br>
            <a:r>
              <a:rPr lang="en-US" sz="1200" b="1" i="0" dirty="0">
                <a:effectLst/>
                <a:latin typeface="Nunito Sans" pitchFamily="2" charset="0"/>
              </a:rPr>
              <a:t/>
            </a:r>
            <a:br>
              <a:rPr lang="en-US" sz="1200" b="1" i="0" dirty="0">
                <a:effectLst/>
                <a:latin typeface="Nunito Sans" pitchFamily="2" charset="0"/>
              </a:rPr>
            </a:b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916CD67E-6DED-C354-1126-F9B358C306EA}"/>
              </a:ext>
            </a:extLst>
          </p:cNvPr>
          <p:cNvSpPr>
            <a:spLocks noGrp="1"/>
          </p:cNvSpPr>
          <p:nvPr>
            <p:ph idx="1"/>
          </p:nvPr>
        </p:nvSpPr>
        <p:spPr>
          <a:xfrm>
            <a:off x="838200" y="954742"/>
            <a:ext cx="10515600" cy="5903258"/>
          </a:xfrm>
        </p:spPr>
        <p:txBody>
          <a:bodyPr>
            <a:normAutofit/>
          </a:bodyPr>
          <a:lstStyle/>
          <a:p>
            <a:pPr marL="0" indent="0">
              <a:buNone/>
            </a:pPr>
            <a:r>
              <a:rPr lang="en-US" b="1" dirty="0"/>
              <a:t>The Lifetime of a Variable</a:t>
            </a:r>
          </a:p>
          <a:p>
            <a:pPr marL="0" indent="0">
              <a:buNone/>
            </a:pPr>
            <a:r>
              <a:rPr lang="en-US" sz="2400" dirty="0"/>
              <a:t>The lifetime of a variable is the time for which the variable exists in the memory.</a:t>
            </a:r>
          </a:p>
          <a:p>
            <a:pPr>
              <a:buFont typeface="Wingdings" panose="05000000000000000000" pitchFamily="2" charset="2"/>
              <a:buChar char="Ø"/>
            </a:pPr>
            <a:r>
              <a:rPr lang="en-US" sz="2400" dirty="0"/>
              <a:t>The lifetime of a Global variable is the entire program run (i.e. they live in the</a:t>
            </a:r>
          </a:p>
          <a:p>
            <a:pPr marL="0" indent="0">
              <a:buNone/>
            </a:pPr>
            <a:r>
              <a:rPr lang="en-US" sz="2400" dirty="0"/>
              <a:t>memory as long as the program is being executed).</a:t>
            </a:r>
          </a:p>
          <a:p>
            <a:pPr>
              <a:buFont typeface="Wingdings" panose="05000000000000000000" pitchFamily="2" charset="2"/>
              <a:buChar char="Ø"/>
            </a:pPr>
            <a:r>
              <a:rPr lang="en-US" sz="2400" dirty="0"/>
              <a:t>The lifetime of a Local variable is their function’s run (i.e. as long as their</a:t>
            </a:r>
          </a:p>
          <a:p>
            <a:pPr marL="0" indent="0">
              <a:buNone/>
            </a:pPr>
            <a:r>
              <a:rPr lang="en-US" sz="2400" dirty="0"/>
              <a:t>function is being executed).</a:t>
            </a:r>
          </a:p>
          <a:p>
            <a:pPr marL="0" indent="0">
              <a:buNone/>
            </a:pPr>
            <a:endParaRPr lang="en-IN" sz="2400" dirty="0"/>
          </a:p>
        </p:txBody>
      </p:sp>
    </p:spTree>
    <p:extLst>
      <p:ext uri="{BB962C8B-B14F-4D97-AF65-F5344CB8AC3E}">
        <p14:creationId xmlns:p14="http://schemas.microsoft.com/office/powerpoint/2010/main" xmlns="" val="645054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2751</TotalTime>
  <Words>9327</Words>
  <Application>Microsoft Office PowerPoint</Application>
  <PresentationFormat>Custom</PresentationFormat>
  <Paragraphs>1224</Paragraphs>
  <Slides>133</Slides>
  <Notes>0</Notes>
  <HiddenSlides>0</HiddenSlides>
  <MMClips>0</MMClips>
  <ScaleCrop>false</ScaleCrop>
  <HeadingPairs>
    <vt:vector size="4" baseType="variant">
      <vt:variant>
        <vt:lpstr>Theme</vt:lpstr>
      </vt:variant>
      <vt:variant>
        <vt:i4>1</vt:i4>
      </vt:variant>
      <vt:variant>
        <vt:lpstr>Slide Titles</vt:lpstr>
      </vt:variant>
      <vt:variant>
        <vt:i4>133</vt:i4>
      </vt:variant>
    </vt:vector>
  </HeadingPairs>
  <TitlesOfParts>
    <vt:vector size="134" baseType="lpstr">
      <vt:lpstr>Office Theme</vt:lpstr>
      <vt:lpstr>Introduction to Python</vt:lpstr>
      <vt:lpstr>Python – An Introduction</vt:lpstr>
      <vt:lpstr>What Python can be used for? – Pretty much everything!</vt:lpstr>
      <vt:lpstr>What Python can be used for? – Pretty much everything!</vt:lpstr>
      <vt:lpstr>Python – an interpreted/compiled language?</vt:lpstr>
      <vt:lpstr>Python – an interpreted/compiled language?</vt:lpstr>
      <vt:lpstr>Python – an interpreted/compiled language?</vt:lpstr>
      <vt:lpstr>Python – an interpreted/compiled language?</vt:lpstr>
      <vt:lpstr>Python – an interpreted/compiled language?</vt:lpstr>
      <vt:lpstr>Python – an interpreted/compiled language?</vt:lpstr>
      <vt:lpstr>Python – an interpreted/compiled language?</vt:lpstr>
      <vt:lpstr>Python – an interpreted/compiled language?</vt:lpstr>
      <vt:lpstr>Python – an interpreted/compiled language?</vt:lpstr>
      <vt:lpstr>What are Data Types and Variables in Python  </vt:lpstr>
      <vt:lpstr>What are Data Types and Variables in Python  </vt:lpstr>
      <vt:lpstr>What are Data Types and Variables in Python  </vt:lpstr>
      <vt:lpstr>Naming Convention for Variables  </vt:lpstr>
      <vt:lpstr>Naming Convention for Variables  </vt:lpstr>
      <vt:lpstr>Numbers</vt:lpstr>
      <vt:lpstr>Integers  In Python, all negative numbers start with the - symbol. </vt:lpstr>
      <vt:lpstr>Integers  So,what’s the size of integer that you can store in Python 3.0+? – Nearly unlimited sized integer no can be stored.  print(10)  # A positive integer print(-3000)  # A negative integer  num = 123456789  # Assigning an integer to a variable print(num) num = -16000  # Assigning a new integer print(num)   </vt:lpstr>
      <vt:lpstr>Floats   </vt:lpstr>
      <vt:lpstr>Floats    </vt:lpstr>
      <vt:lpstr>Complex numbers  Complex numbers are useful for modelling physics and electrical engineering models in Python. While they may not seem very relevant right now, it never hurts to know   </vt:lpstr>
      <vt:lpstr>Boolean  The Boolean (also known as bool) data type allows us to choose between two values: True or False. </vt:lpstr>
      <vt:lpstr>Boolean  A Boolean is used to determine whether the logic of an expression or a comparison is correct. It plays a huge role in data comparisons.    print(True)  f_bool = False print(f_bool)  </vt:lpstr>
      <vt:lpstr>String  A string is a collection of characters closed within single, double or triple quotation marks.In Python 3.0,strings are Unicode strings  A string can also contain a single character or be entirely empty.  print("Harry Potter!")  # Double quotation marks  got = 'Game of Thrones...'  # Single quotation marks print(got) print("$")  # Single character  empty = "" print(empty)  # Just prints an empty line  multiple_lines = '''Triple quotes allows multi-line string.''' print(multiple_lines)    </vt:lpstr>
      <vt:lpstr>String Immutability  Once we assign a value to a string, we can’t update it later   string = "Immutability" string[0] = 'O' # Will give error The above code gives TypeError because Python doesn’t support item assignment in case of strings. </vt:lpstr>
      <vt:lpstr>String Immutability  str1 = "hello" print(id(str1))  str1 = "bye" print(id(str1))   </vt:lpstr>
      <vt:lpstr>Logical Operators   </vt:lpstr>
      <vt:lpstr>Truth Table   </vt:lpstr>
      <vt:lpstr>Assignment – Relational Operators   </vt:lpstr>
      <vt:lpstr>Solution   </vt:lpstr>
      <vt:lpstr>Assignment – Logical Operators   </vt:lpstr>
      <vt:lpstr>Solution   </vt:lpstr>
      <vt:lpstr>Comments in Python    </vt:lpstr>
      <vt:lpstr> What are Conditional Statements?   </vt:lpstr>
      <vt:lpstr>Conditional Statements in Python  </vt:lpstr>
      <vt:lpstr>The If Structure   </vt:lpstr>
      <vt:lpstr>The Structure   </vt:lpstr>
      <vt:lpstr>The Flow of an if Statement   </vt:lpstr>
      <vt:lpstr>Conditions with Logical Operators   </vt:lpstr>
      <vt:lpstr>The Flow of an if Statement   </vt:lpstr>
      <vt:lpstr>Nested if Statements  </vt:lpstr>
      <vt:lpstr>Creating and Editing Values  </vt:lpstr>
      <vt:lpstr>The if-else Statement   </vt:lpstr>
      <vt:lpstr>The if-elif-else Statement   </vt:lpstr>
      <vt:lpstr>The if-elif-else Statement   </vt:lpstr>
      <vt:lpstr>Multiple elif Statements    </vt:lpstr>
      <vt:lpstr> Diff between multiple Ifs and if-elif-else    </vt:lpstr>
      <vt:lpstr> Exercise     </vt:lpstr>
      <vt:lpstr> Exercise Solution     </vt:lpstr>
      <vt:lpstr>Loops in Python   </vt:lpstr>
      <vt:lpstr>Loops in Python   </vt:lpstr>
      <vt:lpstr>The for Loop    </vt:lpstr>
      <vt:lpstr>The for Loop    </vt:lpstr>
      <vt:lpstr>The for Loop    </vt:lpstr>
      <vt:lpstr>The for Loop    </vt:lpstr>
      <vt:lpstr>The for Loop    </vt:lpstr>
      <vt:lpstr>The for Loop    </vt:lpstr>
      <vt:lpstr>Nested for Loops     </vt:lpstr>
      <vt:lpstr>Nested for Loops     </vt:lpstr>
      <vt:lpstr>Loops     </vt:lpstr>
      <vt:lpstr>Loops     </vt:lpstr>
      <vt:lpstr>   Loops  </vt:lpstr>
      <vt:lpstr>Quiz Time:    </vt:lpstr>
      <vt:lpstr>Quiz Time:    </vt:lpstr>
      <vt:lpstr>Quiz Time:    </vt:lpstr>
      <vt:lpstr>Quiz Time:    </vt:lpstr>
      <vt:lpstr>Quiz Time:    </vt:lpstr>
      <vt:lpstr>Quiz Time:    </vt:lpstr>
      <vt:lpstr>Quiz Time:    </vt:lpstr>
      <vt:lpstr>Print Pattern in Python using Loop    </vt:lpstr>
      <vt:lpstr>Print Pattern in Python using Loop    </vt:lpstr>
      <vt:lpstr>The while Loop    </vt:lpstr>
      <vt:lpstr>The while Loop    </vt:lpstr>
      <vt:lpstr>The while Loop    </vt:lpstr>
      <vt:lpstr>The while Loop    </vt:lpstr>
      <vt:lpstr>Caution while using while loop    </vt:lpstr>
      <vt:lpstr>Iteration vs. Recursion    </vt:lpstr>
      <vt:lpstr>Assignment    </vt:lpstr>
      <vt:lpstr>Assignment    </vt:lpstr>
      <vt:lpstr>Solution 1    </vt:lpstr>
      <vt:lpstr>Solution 2    </vt:lpstr>
      <vt:lpstr>Solution 3    </vt:lpstr>
      <vt:lpstr>Solution 4    </vt:lpstr>
      <vt:lpstr>Solution 5    </vt:lpstr>
      <vt:lpstr>Functions in Python   </vt:lpstr>
      <vt:lpstr>Type of Functions in Python   </vt:lpstr>
      <vt:lpstr>Functions in Python   </vt:lpstr>
      <vt:lpstr>Functions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Function in Python   </vt:lpstr>
      <vt:lpstr>Default arguments in Python   </vt:lpstr>
      <vt:lpstr>Default arguments in Python – Calling without keyword argument   </vt:lpstr>
      <vt:lpstr>Default arguments in Python – Calling with keyword argument   </vt:lpstr>
      <vt:lpstr>Variable number of arguments in Python function   </vt:lpstr>
      <vt:lpstr>Variable number of arguments in Python function   </vt:lpstr>
      <vt:lpstr>Variable number of arguments in Python function   </vt:lpstr>
      <vt:lpstr>Function Assignment  </vt:lpstr>
      <vt:lpstr>Lambdas – Anonymous functions in Python    </vt:lpstr>
      <vt:lpstr>Lambdas – Anonymous functions in Python    </vt:lpstr>
      <vt:lpstr>Lambdas – Anonymous functions in Python    </vt:lpstr>
      <vt:lpstr>Lambdas – Anonymous functions in Python    </vt:lpstr>
      <vt:lpstr>Functions as Arguments    </vt:lpstr>
      <vt:lpstr>Functions as Arguments    </vt:lpstr>
      <vt:lpstr>Use Lambda function with Python higher-order functions     </vt:lpstr>
      <vt:lpstr>Use Lambda function with Python higher-order functions     </vt:lpstr>
      <vt:lpstr>Use Lambda function with Python higher-order functions     </vt:lpstr>
      <vt:lpstr> </vt:lpstr>
      <vt:lpstr> </vt:lpstr>
      <vt:lpstr>Type hinting and annotations </vt:lpstr>
      <vt:lpstr>Type hint for built-in types  </vt:lpstr>
      <vt:lpstr>Type hinting for collection types  The type hints for collections in python are to be imported from the typing module.  from typing import List, Set, Dict, Tuple  </vt:lpstr>
      <vt:lpstr>Type hinting and function annotations  </vt:lpstr>
      <vt:lpstr>Function in Python   </vt:lpstr>
      <vt:lpstr>Python docstrings    </vt:lpstr>
      <vt:lpstr>Python docstrings    </vt:lpstr>
      <vt:lpstr>Python docstrings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creator>Amit Jain</dc:creator>
  <cp:lastModifiedBy>Dhyan Chandra Pandey</cp:lastModifiedBy>
  <cp:revision>1339</cp:revision>
  <dcterms:created xsi:type="dcterms:W3CDTF">2022-07-10T05:44:34Z</dcterms:created>
  <dcterms:modified xsi:type="dcterms:W3CDTF">2022-09-24T06:53:46Z</dcterms:modified>
</cp:coreProperties>
</file>